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9" r:id="rId3"/>
    <p:sldMasterId id="2147483712" r:id="rId4"/>
    <p:sldMasterId id="2147483726" r:id="rId5"/>
    <p:sldMasterId id="2147483739" r:id="rId6"/>
  </p:sldMasterIdLst>
  <p:notesMasterIdLst>
    <p:notesMasterId r:id="rId39"/>
  </p:notesMasterIdLst>
  <p:sldIdLst>
    <p:sldId id="520" r:id="rId7"/>
    <p:sldId id="582" r:id="rId8"/>
    <p:sldId id="558" r:id="rId9"/>
    <p:sldId id="529" r:id="rId10"/>
    <p:sldId id="530" r:id="rId11"/>
    <p:sldId id="550" r:id="rId12"/>
    <p:sldId id="554" r:id="rId13"/>
    <p:sldId id="570" r:id="rId14"/>
    <p:sldId id="555" r:id="rId15"/>
    <p:sldId id="534" r:id="rId16"/>
    <p:sldId id="573" r:id="rId17"/>
    <p:sldId id="574" r:id="rId18"/>
    <p:sldId id="542" r:id="rId19"/>
    <p:sldId id="585" r:id="rId20"/>
    <p:sldId id="545" r:id="rId21"/>
    <p:sldId id="546" r:id="rId22"/>
    <p:sldId id="547" r:id="rId23"/>
    <p:sldId id="586" r:id="rId24"/>
    <p:sldId id="537" r:id="rId25"/>
    <p:sldId id="538" r:id="rId26"/>
    <p:sldId id="539" r:id="rId27"/>
    <p:sldId id="559" r:id="rId28"/>
    <p:sldId id="575" r:id="rId29"/>
    <p:sldId id="576" r:id="rId30"/>
    <p:sldId id="584" r:id="rId31"/>
    <p:sldId id="564" r:id="rId32"/>
    <p:sldId id="565" r:id="rId33"/>
    <p:sldId id="566" r:id="rId34"/>
    <p:sldId id="567" r:id="rId35"/>
    <p:sldId id="568" r:id="rId36"/>
    <p:sldId id="569" r:id="rId37"/>
    <p:sldId id="54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37E00"/>
    <a:srgbClr val="FDEDE3"/>
    <a:srgbClr val="7C1259"/>
    <a:srgbClr val="580852"/>
    <a:srgbClr val="DD5C0D"/>
    <a:srgbClr val="FFE5E5"/>
    <a:srgbClr val="DDF0FF"/>
    <a:srgbClr val="ECD9FF"/>
    <a:srgbClr val="FCD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92" autoAdjust="0"/>
  </p:normalViewPr>
  <p:slideViewPr>
    <p:cSldViewPr>
      <p:cViewPr varScale="1">
        <p:scale>
          <a:sx n="85" d="100"/>
          <a:sy n="85" d="100"/>
        </p:scale>
        <p:origin x="47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00B57-4397-4836-8446-8021EA9EFBE0}" type="datetimeFigureOut">
              <a:rPr lang="en-US" smtClean="0"/>
              <a:t>8/26/2022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9B05A-3742-4DA6-A5A1-09A61E1E84AE}" type="slidenum">
              <a:rPr lang="en-US" smtClean="0"/>
              <a:t>‹#›</a:t>
            </a:fld>
            <a:endParaRPr lang="en-US"/>
          </a:p>
        </p:txBody>
      </p:sp>
    </p:spTree>
    <p:extLst>
      <p:ext uri="{BB962C8B-B14F-4D97-AF65-F5344CB8AC3E}">
        <p14:creationId xmlns:p14="http://schemas.microsoft.com/office/powerpoint/2010/main" val="122412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a:t>
            </a:fld>
            <a:endParaRPr lang="en-US"/>
          </a:p>
        </p:txBody>
      </p:sp>
    </p:spTree>
    <p:extLst>
      <p:ext uri="{BB962C8B-B14F-4D97-AF65-F5344CB8AC3E}">
        <p14:creationId xmlns:p14="http://schemas.microsoft.com/office/powerpoint/2010/main" val="60609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10</a:t>
            </a:fld>
            <a:endParaRPr lang="en-US"/>
          </a:p>
        </p:txBody>
      </p:sp>
    </p:spTree>
    <p:extLst>
      <p:ext uri="{BB962C8B-B14F-4D97-AF65-F5344CB8AC3E}">
        <p14:creationId xmlns:p14="http://schemas.microsoft.com/office/powerpoint/2010/main" val="401358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11</a:t>
            </a:fld>
            <a:endParaRPr lang="en-US"/>
          </a:p>
        </p:txBody>
      </p:sp>
    </p:spTree>
    <p:extLst>
      <p:ext uri="{BB962C8B-B14F-4D97-AF65-F5344CB8AC3E}">
        <p14:creationId xmlns:p14="http://schemas.microsoft.com/office/powerpoint/2010/main" val="289922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12</a:t>
            </a:fld>
            <a:endParaRPr lang="en-US"/>
          </a:p>
        </p:txBody>
      </p:sp>
    </p:spTree>
    <p:extLst>
      <p:ext uri="{BB962C8B-B14F-4D97-AF65-F5344CB8AC3E}">
        <p14:creationId xmlns:p14="http://schemas.microsoft.com/office/powerpoint/2010/main" val="468444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13</a:t>
            </a:fld>
            <a:endParaRPr lang="en-US"/>
          </a:p>
        </p:txBody>
      </p:sp>
    </p:spTree>
    <p:extLst>
      <p:ext uri="{BB962C8B-B14F-4D97-AF65-F5344CB8AC3E}">
        <p14:creationId xmlns:p14="http://schemas.microsoft.com/office/powerpoint/2010/main" val="77343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15</a:t>
            </a:fld>
            <a:endParaRPr lang="en-US"/>
          </a:p>
        </p:txBody>
      </p:sp>
    </p:spTree>
    <p:extLst>
      <p:ext uri="{BB962C8B-B14F-4D97-AF65-F5344CB8AC3E}">
        <p14:creationId xmlns:p14="http://schemas.microsoft.com/office/powerpoint/2010/main" val="394203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16</a:t>
            </a:fld>
            <a:endParaRPr lang="en-US"/>
          </a:p>
        </p:txBody>
      </p:sp>
    </p:spTree>
    <p:extLst>
      <p:ext uri="{BB962C8B-B14F-4D97-AF65-F5344CB8AC3E}">
        <p14:creationId xmlns:p14="http://schemas.microsoft.com/office/powerpoint/2010/main" val="280661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17</a:t>
            </a:fld>
            <a:endParaRPr lang="en-US"/>
          </a:p>
        </p:txBody>
      </p:sp>
    </p:spTree>
    <p:extLst>
      <p:ext uri="{BB962C8B-B14F-4D97-AF65-F5344CB8AC3E}">
        <p14:creationId xmlns:p14="http://schemas.microsoft.com/office/powerpoint/2010/main" val="1599161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19</a:t>
            </a:fld>
            <a:endParaRPr lang="en-US"/>
          </a:p>
        </p:txBody>
      </p:sp>
    </p:spTree>
    <p:extLst>
      <p:ext uri="{BB962C8B-B14F-4D97-AF65-F5344CB8AC3E}">
        <p14:creationId xmlns:p14="http://schemas.microsoft.com/office/powerpoint/2010/main" val="418236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20</a:t>
            </a:fld>
            <a:endParaRPr lang="en-US"/>
          </a:p>
        </p:txBody>
      </p:sp>
    </p:spTree>
    <p:extLst>
      <p:ext uri="{BB962C8B-B14F-4D97-AF65-F5344CB8AC3E}">
        <p14:creationId xmlns:p14="http://schemas.microsoft.com/office/powerpoint/2010/main" val="1106273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21</a:t>
            </a:fld>
            <a:endParaRPr lang="en-US"/>
          </a:p>
        </p:txBody>
      </p:sp>
    </p:spTree>
    <p:extLst>
      <p:ext uri="{BB962C8B-B14F-4D97-AF65-F5344CB8AC3E}">
        <p14:creationId xmlns:p14="http://schemas.microsoft.com/office/powerpoint/2010/main" val="314710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a:t>
            </a:fld>
            <a:endParaRPr lang="en-US"/>
          </a:p>
        </p:txBody>
      </p:sp>
    </p:spTree>
    <p:extLst>
      <p:ext uri="{BB962C8B-B14F-4D97-AF65-F5344CB8AC3E}">
        <p14:creationId xmlns:p14="http://schemas.microsoft.com/office/powerpoint/2010/main" val="109217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22</a:t>
            </a:fld>
            <a:endParaRPr lang="en-US"/>
          </a:p>
        </p:txBody>
      </p:sp>
    </p:spTree>
    <p:extLst>
      <p:ext uri="{BB962C8B-B14F-4D97-AF65-F5344CB8AC3E}">
        <p14:creationId xmlns:p14="http://schemas.microsoft.com/office/powerpoint/2010/main" val="253299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23</a:t>
            </a:fld>
            <a:endParaRPr lang="en-US"/>
          </a:p>
        </p:txBody>
      </p:sp>
    </p:spTree>
    <p:extLst>
      <p:ext uri="{BB962C8B-B14F-4D97-AF65-F5344CB8AC3E}">
        <p14:creationId xmlns:p14="http://schemas.microsoft.com/office/powerpoint/2010/main" val="796025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559B05A-3742-4DA6-A5A1-09A61E1E84AE}" type="slidenum">
              <a:rPr lang="en-US" smtClean="0"/>
              <a:t>24</a:t>
            </a:fld>
            <a:endParaRPr lang="en-US"/>
          </a:p>
        </p:txBody>
      </p:sp>
    </p:spTree>
    <p:extLst>
      <p:ext uri="{BB962C8B-B14F-4D97-AF65-F5344CB8AC3E}">
        <p14:creationId xmlns:p14="http://schemas.microsoft.com/office/powerpoint/2010/main" val="2458870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26</a:t>
            </a:fld>
            <a:endParaRPr lang="en-US"/>
          </a:p>
        </p:txBody>
      </p:sp>
    </p:spTree>
    <p:extLst>
      <p:ext uri="{BB962C8B-B14F-4D97-AF65-F5344CB8AC3E}">
        <p14:creationId xmlns:p14="http://schemas.microsoft.com/office/powerpoint/2010/main" val="3492635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27</a:t>
            </a:fld>
            <a:endParaRPr lang="en-US"/>
          </a:p>
        </p:txBody>
      </p:sp>
    </p:spTree>
    <p:extLst>
      <p:ext uri="{BB962C8B-B14F-4D97-AF65-F5344CB8AC3E}">
        <p14:creationId xmlns:p14="http://schemas.microsoft.com/office/powerpoint/2010/main" val="2322297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28</a:t>
            </a:fld>
            <a:endParaRPr lang="en-US"/>
          </a:p>
        </p:txBody>
      </p:sp>
    </p:spTree>
    <p:extLst>
      <p:ext uri="{BB962C8B-B14F-4D97-AF65-F5344CB8AC3E}">
        <p14:creationId xmlns:p14="http://schemas.microsoft.com/office/powerpoint/2010/main" val="452610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29</a:t>
            </a:fld>
            <a:endParaRPr lang="en-US"/>
          </a:p>
        </p:txBody>
      </p:sp>
    </p:spTree>
    <p:extLst>
      <p:ext uri="{BB962C8B-B14F-4D97-AF65-F5344CB8AC3E}">
        <p14:creationId xmlns:p14="http://schemas.microsoft.com/office/powerpoint/2010/main" val="333994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30</a:t>
            </a:fld>
            <a:endParaRPr lang="en-US"/>
          </a:p>
        </p:txBody>
      </p:sp>
    </p:spTree>
    <p:extLst>
      <p:ext uri="{BB962C8B-B14F-4D97-AF65-F5344CB8AC3E}">
        <p14:creationId xmlns:p14="http://schemas.microsoft.com/office/powerpoint/2010/main" val="2501636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31</a:t>
            </a:fld>
            <a:endParaRPr lang="en-US"/>
          </a:p>
        </p:txBody>
      </p:sp>
    </p:spTree>
    <p:extLst>
      <p:ext uri="{BB962C8B-B14F-4D97-AF65-F5344CB8AC3E}">
        <p14:creationId xmlns:p14="http://schemas.microsoft.com/office/powerpoint/2010/main" val="629198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32</a:t>
            </a:fld>
            <a:endParaRPr lang="en-US"/>
          </a:p>
        </p:txBody>
      </p:sp>
    </p:spTree>
    <p:extLst>
      <p:ext uri="{BB962C8B-B14F-4D97-AF65-F5344CB8AC3E}">
        <p14:creationId xmlns:p14="http://schemas.microsoft.com/office/powerpoint/2010/main" val="382665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3</a:t>
            </a:fld>
            <a:endParaRPr lang="en-US"/>
          </a:p>
        </p:txBody>
      </p:sp>
    </p:spTree>
    <p:extLst>
      <p:ext uri="{BB962C8B-B14F-4D97-AF65-F5344CB8AC3E}">
        <p14:creationId xmlns:p14="http://schemas.microsoft.com/office/powerpoint/2010/main" val="223496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4</a:t>
            </a:fld>
            <a:endParaRPr lang="en-US"/>
          </a:p>
        </p:txBody>
      </p:sp>
    </p:spTree>
    <p:extLst>
      <p:ext uri="{BB962C8B-B14F-4D97-AF65-F5344CB8AC3E}">
        <p14:creationId xmlns:p14="http://schemas.microsoft.com/office/powerpoint/2010/main" val="109958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5</a:t>
            </a:fld>
            <a:endParaRPr lang="en-US"/>
          </a:p>
        </p:txBody>
      </p:sp>
    </p:spTree>
    <p:extLst>
      <p:ext uri="{BB962C8B-B14F-4D97-AF65-F5344CB8AC3E}">
        <p14:creationId xmlns:p14="http://schemas.microsoft.com/office/powerpoint/2010/main" val="380280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6</a:t>
            </a:fld>
            <a:endParaRPr lang="en-US"/>
          </a:p>
        </p:txBody>
      </p:sp>
    </p:spTree>
    <p:extLst>
      <p:ext uri="{BB962C8B-B14F-4D97-AF65-F5344CB8AC3E}">
        <p14:creationId xmlns:p14="http://schemas.microsoft.com/office/powerpoint/2010/main" val="429355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7</a:t>
            </a:fld>
            <a:endParaRPr lang="en-US"/>
          </a:p>
        </p:txBody>
      </p:sp>
    </p:spTree>
    <p:extLst>
      <p:ext uri="{BB962C8B-B14F-4D97-AF65-F5344CB8AC3E}">
        <p14:creationId xmlns:p14="http://schemas.microsoft.com/office/powerpoint/2010/main" val="2094630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8</a:t>
            </a:fld>
            <a:endParaRPr lang="en-US"/>
          </a:p>
        </p:txBody>
      </p:sp>
    </p:spTree>
    <p:extLst>
      <p:ext uri="{BB962C8B-B14F-4D97-AF65-F5344CB8AC3E}">
        <p14:creationId xmlns:p14="http://schemas.microsoft.com/office/powerpoint/2010/main" val="175220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559B05A-3742-4DA6-A5A1-09A61E1E84AE}" type="slidenum">
              <a:rPr lang="en-US" smtClean="0"/>
              <a:t>9</a:t>
            </a:fld>
            <a:endParaRPr lang="en-US"/>
          </a:p>
        </p:txBody>
      </p:sp>
    </p:spTree>
    <p:extLst>
      <p:ext uri="{BB962C8B-B14F-4D97-AF65-F5344CB8AC3E}">
        <p14:creationId xmlns:p14="http://schemas.microsoft.com/office/powerpoint/2010/main" val="291529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8/26/2022</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8/26/2022</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p>
        </p:txBody>
      </p:sp>
      <p:sp>
        <p:nvSpPr>
          <p:cNvPr id="78851" name="Rectangle 3"/>
          <p:cNvSpPr>
            <a:spLocks noGrp="1" noChangeArrowheads="1"/>
          </p:cNvSpPr>
          <p:nvPr>
            <p:ph type="ctrTitle"/>
          </p:nvPr>
        </p:nvSpPr>
        <p:spPr>
          <a:xfrm>
            <a:off x="315913" y="466725"/>
            <a:ext cx="6781800" cy="2133600"/>
          </a:xfrm>
        </p:spPr>
        <p:txBody>
          <a:bodyPr/>
          <a:lstStyle>
            <a:lvl1pPr algn="r">
              <a:defRPr sz="4800">
                <a:latin typeface="Calibri" pitchFamily="34" charset="0"/>
                <a:cs typeface="Calibri" pitchFamily="34" charset="0"/>
              </a:defRPr>
            </a:lvl1pPr>
          </a:lstStyle>
          <a:p>
            <a:r>
              <a:rPr lang="en-US" altLang="en-US"/>
              <a:t>Click to edit Master title style</a:t>
            </a:r>
            <a:endParaRPr lang="en-US" altLang="en-US" dirty="0"/>
          </a:p>
        </p:txBody>
      </p:sp>
      <p:sp>
        <p:nvSpPr>
          <p:cNvPr id="788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atin typeface="Calibri" pitchFamily="34" charset="0"/>
                <a:cs typeface="Calibri" pitchFamily="34" charset="0"/>
              </a:defRPr>
            </a:lvl1pPr>
          </a:lstStyle>
          <a:p>
            <a:r>
              <a:rPr lang="en-US" altLang="en-US"/>
              <a:t>Click to edit Master subtitle style</a:t>
            </a:r>
            <a:endParaRPr lang="en-US" altLang="en-US" dirty="0"/>
          </a:p>
        </p:txBody>
      </p:sp>
      <p:sp>
        <p:nvSpPr>
          <p:cNvPr id="38" name="Rectangle 5"/>
          <p:cNvSpPr>
            <a:spLocks noGrp="1" noChangeArrowheads="1"/>
          </p:cNvSpPr>
          <p:nvPr>
            <p:ph type="dt" sz="half" idx="10"/>
          </p:nvPr>
        </p:nvSpPr>
        <p:spPr/>
        <p:txBody>
          <a:bodyPr/>
          <a:lstStyle>
            <a:lvl1pPr>
              <a:defRPr/>
            </a:lvl1pPr>
          </a:lstStyle>
          <a:p>
            <a:fld id="{00BB3D63-2C74-43A3-8116-A624614C70D5}" type="datetimeFigureOut">
              <a:rPr lang="en-US" smtClean="0"/>
              <a:t>8/26/2022</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247882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91776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2651541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280418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483222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115957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6304616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390654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0215372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B461-8E1E-4251-8D88-C8BF308BB760}" type="slidenum">
              <a:rPr lang="en-US"/>
              <a:pPr>
                <a:defRPr/>
              </a:pPr>
              <a:t>‹#›</a:t>
            </a:fld>
            <a:endParaRPr lang="en-US"/>
          </a:p>
        </p:txBody>
      </p:sp>
    </p:spTree>
    <p:extLst>
      <p:ext uri="{BB962C8B-B14F-4D97-AF65-F5344CB8AC3E}">
        <p14:creationId xmlns:p14="http://schemas.microsoft.com/office/powerpoint/2010/main" val="3111860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B3DDBF-FB69-4C62-BA63-22F1B1BF3D37}" type="slidenum">
              <a:rPr lang="en-US"/>
              <a:pPr>
                <a:defRPr/>
              </a:pPr>
              <a:t>‹#›</a:t>
            </a:fld>
            <a:endParaRPr lang="en-US"/>
          </a:p>
        </p:txBody>
      </p:sp>
    </p:spTree>
    <p:extLst>
      <p:ext uri="{BB962C8B-B14F-4D97-AF65-F5344CB8AC3E}">
        <p14:creationId xmlns:p14="http://schemas.microsoft.com/office/powerpoint/2010/main" val="2543360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FAD70-EDB5-429C-B448-B199BEF09AC7}" type="slidenum">
              <a:rPr lang="en-US"/>
              <a:pPr>
                <a:defRPr/>
              </a:pPr>
              <a:t>‹#›</a:t>
            </a:fld>
            <a:endParaRPr lang="en-US"/>
          </a:p>
        </p:txBody>
      </p:sp>
    </p:spTree>
    <p:extLst>
      <p:ext uri="{BB962C8B-B14F-4D97-AF65-F5344CB8AC3E}">
        <p14:creationId xmlns:p14="http://schemas.microsoft.com/office/powerpoint/2010/main" val="2935437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60EF9-EB81-4BBB-A1F4-0C31B5888D59}" type="slidenum">
              <a:rPr lang="en-US"/>
              <a:pPr>
                <a:defRPr/>
              </a:pPr>
              <a:t>‹#›</a:t>
            </a:fld>
            <a:endParaRPr lang="en-US"/>
          </a:p>
        </p:txBody>
      </p:sp>
    </p:spTree>
    <p:extLst>
      <p:ext uri="{BB962C8B-B14F-4D97-AF65-F5344CB8AC3E}">
        <p14:creationId xmlns:p14="http://schemas.microsoft.com/office/powerpoint/2010/main" val="4017243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7D755A-81A0-48E0-91F1-A3AE2AB1F66C}" type="slidenum">
              <a:rPr lang="en-US"/>
              <a:pPr>
                <a:defRPr/>
              </a:pPr>
              <a:t>‹#›</a:t>
            </a:fld>
            <a:endParaRPr lang="en-US"/>
          </a:p>
        </p:txBody>
      </p:sp>
    </p:spTree>
    <p:extLst>
      <p:ext uri="{BB962C8B-B14F-4D97-AF65-F5344CB8AC3E}">
        <p14:creationId xmlns:p14="http://schemas.microsoft.com/office/powerpoint/2010/main" val="3408868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39197-159F-479F-B8BF-796267151D64}" type="slidenum">
              <a:rPr lang="en-US"/>
              <a:pPr>
                <a:defRPr/>
              </a:pPr>
              <a:t>‹#›</a:t>
            </a:fld>
            <a:endParaRPr lang="en-US"/>
          </a:p>
        </p:txBody>
      </p:sp>
    </p:spTree>
    <p:extLst>
      <p:ext uri="{BB962C8B-B14F-4D97-AF65-F5344CB8AC3E}">
        <p14:creationId xmlns:p14="http://schemas.microsoft.com/office/powerpoint/2010/main" val="2262958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BB142-C1AB-469A-B2E0-6A26C27613B5}" type="slidenum">
              <a:rPr lang="en-US"/>
              <a:pPr>
                <a:defRPr/>
              </a:pPr>
              <a:t>‹#›</a:t>
            </a:fld>
            <a:endParaRPr lang="en-US"/>
          </a:p>
        </p:txBody>
      </p:sp>
    </p:spTree>
    <p:extLst>
      <p:ext uri="{BB962C8B-B14F-4D97-AF65-F5344CB8AC3E}">
        <p14:creationId xmlns:p14="http://schemas.microsoft.com/office/powerpoint/2010/main" val="66134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153881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AF221-84E2-453B-82E4-8E56F63022B4}" type="slidenum">
              <a:rPr lang="en-US"/>
              <a:pPr>
                <a:defRPr/>
              </a:pPr>
              <a:t>‹#›</a:t>
            </a:fld>
            <a:endParaRPr lang="en-US"/>
          </a:p>
        </p:txBody>
      </p:sp>
    </p:spTree>
    <p:extLst>
      <p:ext uri="{BB962C8B-B14F-4D97-AF65-F5344CB8AC3E}">
        <p14:creationId xmlns:p14="http://schemas.microsoft.com/office/powerpoint/2010/main" val="2068959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E01D8-9BD0-4446-8E49-78CFA238966B}" type="slidenum">
              <a:rPr lang="en-US"/>
              <a:pPr>
                <a:defRPr/>
              </a:pPr>
              <a:t>‹#›</a:t>
            </a:fld>
            <a:endParaRPr lang="en-US"/>
          </a:p>
        </p:txBody>
      </p:sp>
    </p:spTree>
    <p:extLst>
      <p:ext uri="{BB962C8B-B14F-4D97-AF65-F5344CB8AC3E}">
        <p14:creationId xmlns:p14="http://schemas.microsoft.com/office/powerpoint/2010/main" val="3453024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648A9-A9B5-4B03-AD62-D66B896D1BDF}" type="slidenum">
              <a:rPr lang="en-US"/>
              <a:pPr>
                <a:defRPr/>
              </a:pPr>
              <a:t>‹#›</a:t>
            </a:fld>
            <a:endParaRPr lang="en-US"/>
          </a:p>
        </p:txBody>
      </p:sp>
    </p:spTree>
    <p:extLst>
      <p:ext uri="{BB962C8B-B14F-4D97-AF65-F5344CB8AC3E}">
        <p14:creationId xmlns:p14="http://schemas.microsoft.com/office/powerpoint/2010/main" val="2706961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6E95-68D2-4457-9F28-90140927F005}" type="slidenum">
              <a:rPr lang="en-US"/>
              <a:pPr>
                <a:defRPr/>
              </a:pPr>
              <a:t>‹#›</a:t>
            </a:fld>
            <a:endParaRPr lang="en-US"/>
          </a:p>
        </p:txBody>
      </p:sp>
    </p:spTree>
    <p:extLst>
      <p:ext uri="{BB962C8B-B14F-4D97-AF65-F5344CB8AC3E}">
        <p14:creationId xmlns:p14="http://schemas.microsoft.com/office/powerpoint/2010/main" val="10414971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8E067-3741-49DE-BC65-58C2E3F7EEFA}" type="slidenum">
              <a:rPr lang="en-US"/>
              <a:pPr>
                <a:defRPr/>
              </a:pPr>
              <a:t>‹#›</a:t>
            </a:fld>
            <a:endParaRPr lang="en-US"/>
          </a:p>
        </p:txBody>
      </p:sp>
    </p:spTree>
    <p:extLst>
      <p:ext uri="{BB962C8B-B14F-4D97-AF65-F5344CB8AC3E}">
        <p14:creationId xmlns:p14="http://schemas.microsoft.com/office/powerpoint/2010/main" val="289358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DE8EF4-747E-461E-BC71-7833B75C7657}" type="slidenum">
              <a:rPr lang="en-US"/>
              <a:pPr>
                <a:defRPr/>
              </a:pPr>
              <a:t>‹#›</a:t>
            </a:fld>
            <a:endParaRPr lang="en-US"/>
          </a:p>
        </p:txBody>
      </p:sp>
    </p:spTree>
    <p:extLst>
      <p:ext uri="{BB962C8B-B14F-4D97-AF65-F5344CB8AC3E}">
        <p14:creationId xmlns:p14="http://schemas.microsoft.com/office/powerpoint/2010/main" val="217205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374192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00BB3D63-2C74-43A3-8116-A624614C70D5}" type="datetimeFigureOut">
              <a:rPr lang="en-US" smtClean="0"/>
              <a:t>8/26/2022</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52001EBC-D715-4DA4-B9C0-0BC6F2EC366D}" type="slidenum">
              <a:rPr lang="en-US" smtClean="0"/>
              <a:t>‹#›</a:t>
            </a:fld>
            <a:endParaRPr lang="en-US"/>
          </a:p>
        </p:txBody>
      </p:sp>
    </p:spTree>
    <p:extLst>
      <p:ext uri="{BB962C8B-B14F-4D97-AF65-F5344CB8AC3E}">
        <p14:creationId xmlns:p14="http://schemas.microsoft.com/office/powerpoint/2010/main" val="403737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8/26/2022</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8/26/2022</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78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00BB3D63-2C74-43A3-8116-A624614C70D5}" type="datetimeFigureOut">
              <a:rPr lang="en-US" smtClean="0"/>
              <a:t>8/26/2022</a:t>
            </a:fld>
            <a:endParaRPr lang="en-US"/>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2001EBC-D715-4DA4-B9C0-0BC6F2EC366D}"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778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4"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5"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36"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7"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8"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39"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0"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1"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en-US"/>
            </a:p>
          </p:txBody>
        </p:sp>
        <p:sp>
          <p:nvSpPr>
            <p:cNvPr id="77842"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3"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4"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a:p>
          </p:txBody>
        </p:sp>
        <p:sp>
          <p:nvSpPr>
            <p:cNvPr id="77846"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7"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48"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0"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1"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2"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4"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a:p>
          </p:txBody>
        </p:sp>
        <p:sp>
          <p:nvSpPr>
            <p:cNvPr id="77855"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6"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7"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58"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59"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en-US"/>
            </a:p>
          </p:txBody>
        </p:sp>
        <p:sp>
          <p:nvSpPr>
            <p:cNvPr id="77860"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1"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2"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a:p>
          </p:txBody>
        </p:sp>
        <p:sp>
          <p:nvSpPr>
            <p:cNvPr id="77863"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fontAlgn="base" hangingPunct="1">
        <a:spcBef>
          <a:spcPct val="0"/>
        </a:spcBef>
        <a:spcAft>
          <a:spcPct val="0"/>
        </a:spcAft>
        <a:defRPr sz="39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193F93-3A06-41AC-9BC9-B4F6E42B8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hyperlink" Target="https://q.utoronto.ca/enroll/AFAGPG" TargetMode="External"/><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hyperlink" Target="https://www.oise.utoronto.ca/depelab/" TargetMode="External"/><Relationship Id="rId3" Type="http://schemas.openxmlformats.org/officeDocument/2006/relationships/image" Target="../media/image1.jpeg"/><Relationship Id="rId7" Type="http://schemas.openxmlformats.org/officeDocument/2006/relationships/hyperlink" Target="https://www.oise.utoronto.ca/lhae/Faculty/374540/Scott_Davies.html"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hyperlink" Target="https://www.oise.utoronto.ca/lhae/Faculty/412323/Anna_Chmielewski.html"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hyperlink" Target="http://www.oise.utoronto.ca/lhae/Current_Students/Quantitative_Research_Methods_Courses.html"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 Id="rId5" Type="http://schemas.openxmlformats.org/officeDocument/2006/relationships/hyperlink" Target="https://www.oise.utoronto.ca/orss/Course_Enrolment/index.html" TargetMode="External"/><Relationship Id="rId4" Type="http://schemas.openxmlformats.org/officeDocument/2006/relationships/hyperlink" Target="http://www.oise.utoronto.ca/ro/Graduate_Students/Continuing_Students/Course_Information/Course_Schedul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oise.utoronto.ca/lhae/Current_Students/Quantitative_Research_Methods_Courses.html" TargetMode="External"/><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2.xml"/><Relationship Id="rId4" Type="http://schemas.openxmlformats.org/officeDocument/2006/relationships/hyperlink" Target="http://www.oise.utoronto.ca/ro/Graduate_Students/Continuing_Students/Course_Information/Course_Schedul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2.xml"/><Relationship Id="rId4" Type="http://schemas.openxmlformats.org/officeDocument/2006/relationships/hyperlink" Target="http://www.rosi.utoronto.ca/"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hyperlink" Target="https://oise.academic-guide.utoronto.ca/"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hyperlink" Target="http://www.acorn.utoronto.c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hyperlink" Target="https://oise.academic-guide.utoronto.ca/" TargetMode="External"/><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Information Session on Statistical Methods Offerings in LHAE and OISE</a:t>
            </a:r>
            <a:endParaRPr lang="en-US" sz="4000" dirty="0">
              <a:latin typeface="Calibri" pitchFamily="34" charset="0"/>
              <a:cs typeface="Calibri" pitchFamily="34" charset="0"/>
            </a:endParaRPr>
          </a:p>
        </p:txBody>
      </p:sp>
      <p:sp>
        <p:nvSpPr>
          <p:cNvPr id="3" name="Subtitle 2"/>
          <p:cNvSpPr>
            <a:spLocks noGrp="1"/>
          </p:cNvSpPr>
          <p:nvPr>
            <p:ph type="subTitle" idx="1"/>
          </p:nvPr>
        </p:nvSpPr>
        <p:spPr>
          <a:xfrm>
            <a:off x="849313" y="3049588"/>
            <a:ext cx="6248400" cy="2817812"/>
          </a:xfrm>
        </p:spPr>
        <p:txBody>
          <a:bodyPr/>
          <a:lstStyle/>
          <a:p>
            <a:r>
              <a:rPr lang="en-US" dirty="0"/>
              <a:t>Prof. Anna Katyn Chmielewski</a:t>
            </a:r>
          </a:p>
          <a:p>
            <a:r>
              <a:rPr lang="en-US" dirty="0"/>
              <a:t>Prof. Scott Davies</a:t>
            </a:r>
          </a:p>
          <a:p>
            <a:endParaRPr lang="en-US" sz="2400" dirty="0"/>
          </a:p>
          <a:p>
            <a:r>
              <a:rPr lang="en-US" sz="2400" dirty="0"/>
              <a:t>July 11, 2022</a:t>
            </a:r>
          </a:p>
        </p:txBody>
      </p:sp>
    </p:spTree>
    <p:extLst>
      <p:ext uri="{BB962C8B-B14F-4D97-AF65-F5344CB8AC3E}">
        <p14:creationId xmlns:p14="http://schemas.microsoft.com/office/powerpoint/2010/main" val="271277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Which statistics courses are available this year?</a:t>
            </a:r>
            <a:endParaRPr lang="en-CA" dirty="0"/>
          </a:p>
        </p:txBody>
      </p:sp>
      <p:sp>
        <p:nvSpPr>
          <p:cNvPr id="3" name="Content Placeholder 2"/>
          <p:cNvSpPr>
            <a:spLocks noGrp="1"/>
          </p:cNvSpPr>
          <p:nvPr>
            <p:ph idx="1"/>
          </p:nvPr>
        </p:nvSpPr>
        <p:spPr>
          <a:xfrm>
            <a:off x="457200" y="1719262"/>
            <a:ext cx="8229600" cy="4833938"/>
          </a:xfrm>
        </p:spPr>
        <p:txBody>
          <a:bodyPr/>
          <a:lstStyle/>
          <a:p>
            <a:pPr marL="0" indent="0">
              <a:buNone/>
            </a:pPr>
            <a:r>
              <a:rPr lang="en-CA" sz="2800" b="1" dirty="0">
                <a:solidFill>
                  <a:srgbClr val="0070C0"/>
                </a:solidFill>
              </a:rPr>
              <a:t>Introductory</a:t>
            </a:r>
            <a:endParaRPr lang="en-CA" sz="2800" dirty="0">
              <a:solidFill>
                <a:srgbClr val="0070C0"/>
              </a:solidFill>
            </a:endParaRPr>
          </a:p>
          <a:p>
            <a:pPr lvl="0"/>
            <a:r>
              <a:rPr lang="en-CA" sz="2000" dirty="0">
                <a:solidFill>
                  <a:srgbClr val="C00000"/>
                </a:solidFill>
              </a:rPr>
              <a:t>Fall 2022 &amp; Winter 2023 </a:t>
            </a:r>
            <a:r>
              <a:rPr lang="en-CA" sz="2000" dirty="0"/>
              <a:t>– </a:t>
            </a:r>
            <a:r>
              <a:rPr lang="en-CA" sz="2000" b="1" dirty="0"/>
              <a:t>JOI1287: Introduction to Applied Statistics</a:t>
            </a:r>
            <a:r>
              <a:rPr lang="en-CA" sz="2000" dirty="0"/>
              <a:t> [RM] – online or in person (M. </a:t>
            </a:r>
            <a:r>
              <a:rPr lang="en-CA" sz="2000" dirty="0" err="1"/>
              <a:t>Azimi</a:t>
            </a:r>
            <a:r>
              <a:rPr lang="en-CA" sz="2000" dirty="0"/>
              <a:t> or L. </a:t>
            </a:r>
            <a:r>
              <a:rPr lang="en-CA" sz="2000" dirty="0" err="1"/>
              <a:t>Fiksenbaum</a:t>
            </a:r>
            <a:r>
              <a:rPr lang="en-CA" sz="2000" dirty="0"/>
              <a:t>)</a:t>
            </a:r>
          </a:p>
          <a:p>
            <a:pPr marL="0" indent="0">
              <a:buNone/>
            </a:pPr>
            <a:endParaRPr lang="en-CA" sz="1600" b="1" dirty="0">
              <a:solidFill>
                <a:srgbClr val="0070C0"/>
              </a:solidFill>
            </a:endParaRPr>
          </a:p>
          <a:p>
            <a:pPr marL="0" indent="0">
              <a:buNone/>
            </a:pPr>
            <a:r>
              <a:rPr lang="en-CA" sz="2800" b="1" dirty="0">
                <a:solidFill>
                  <a:srgbClr val="0070C0"/>
                </a:solidFill>
              </a:rPr>
              <a:t>Intermediate</a:t>
            </a:r>
            <a:r>
              <a:rPr lang="en-CA" sz="2400" b="1" dirty="0"/>
              <a:t> </a:t>
            </a:r>
            <a:r>
              <a:rPr lang="en-CA" sz="2000" dirty="0"/>
              <a:t>(pre-requisite: JOI1287 or equivalent)</a:t>
            </a:r>
          </a:p>
          <a:p>
            <a:pPr lvl="0"/>
            <a:r>
              <a:rPr lang="en-CA" sz="2000" dirty="0">
                <a:solidFill>
                  <a:srgbClr val="C00000"/>
                </a:solidFill>
              </a:rPr>
              <a:t>Winter 2023 </a:t>
            </a:r>
            <a:r>
              <a:rPr lang="en-CA" sz="2000" dirty="0"/>
              <a:t>– </a:t>
            </a:r>
            <a:r>
              <a:rPr lang="en-CA" sz="2000" b="1" dirty="0"/>
              <a:t>JOI3048: Intermediate Statistics in Educational Research: Multiple Regression Analysis</a:t>
            </a:r>
            <a:r>
              <a:rPr lang="en-CA" sz="2000" dirty="0"/>
              <a:t> [RM] – Tuesdays, in person (A.K. Chmielewski)</a:t>
            </a:r>
          </a:p>
          <a:p>
            <a:pPr marL="0" indent="0">
              <a:buNone/>
            </a:pPr>
            <a:endParaRPr lang="en-CA" sz="1600" b="1" dirty="0">
              <a:solidFill>
                <a:srgbClr val="0070C0"/>
              </a:solidFill>
            </a:endParaRPr>
          </a:p>
          <a:p>
            <a:pPr marL="0" indent="0">
              <a:buNone/>
            </a:pPr>
            <a:r>
              <a:rPr lang="en-CA" sz="2800" b="1" dirty="0">
                <a:solidFill>
                  <a:srgbClr val="0070C0"/>
                </a:solidFill>
              </a:rPr>
              <a:t>Advanced</a:t>
            </a:r>
            <a:r>
              <a:rPr lang="en-CA" sz="2400" dirty="0"/>
              <a:t> </a:t>
            </a:r>
            <a:r>
              <a:rPr lang="en-CA" sz="2000" dirty="0"/>
              <a:t>(pre-requisite: JOI3048, JOI1288 or equivalent)</a:t>
            </a:r>
          </a:p>
          <a:p>
            <a:pPr lvl="0"/>
            <a:r>
              <a:rPr lang="en-US" sz="2000" dirty="0">
                <a:solidFill>
                  <a:srgbClr val="C00000"/>
                </a:solidFill>
              </a:rPr>
              <a:t>Fall 2022</a:t>
            </a:r>
            <a:r>
              <a:rPr lang="en-US" sz="2000" dirty="0"/>
              <a:t> – </a:t>
            </a:r>
            <a:r>
              <a:rPr lang="en-CA" sz="2000" b="1" dirty="0"/>
              <a:t>JOI6003: Quantitative Research Practicum</a:t>
            </a:r>
            <a:r>
              <a:rPr lang="en-CA" sz="2000" dirty="0"/>
              <a:t> [RM] – Wednesdays, in person (S. Davies)</a:t>
            </a:r>
          </a:p>
        </p:txBody>
      </p:sp>
    </p:spTree>
    <p:extLst>
      <p:ext uri="{BB962C8B-B14F-4D97-AF65-F5344CB8AC3E}">
        <p14:creationId xmlns:p14="http://schemas.microsoft.com/office/powerpoint/2010/main" val="376677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How can I figure out which courses to take?</a:t>
            </a:r>
            <a:endParaRPr lang="en-CA" dirty="0"/>
          </a:p>
        </p:txBody>
      </p:sp>
      <p:sp>
        <p:nvSpPr>
          <p:cNvPr id="3" name="Content Placeholder 2"/>
          <p:cNvSpPr>
            <a:spLocks noGrp="1"/>
          </p:cNvSpPr>
          <p:nvPr>
            <p:ph idx="1"/>
          </p:nvPr>
        </p:nvSpPr>
        <p:spPr/>
        <p:txBody>
          <a:bodyPr/>
          <a:lstStyle/>
          <a:p>
            <a:r>
              <a:rPr lang="en-US" sz="2800" b="1" dirty="0">
                <a:solidFill>
                  <a:srgbClr val="C00000"/>
                </a:solidFill>
              </a:rPr>
              <a:t>Ask your Faculty Advisor!</a:t>
            </a:r>
          </a:p>
          <a:p>
            <a:r>
              <a:rPr lang="en-US" sz="2800" b="1" dirty="0">
                <a:solidFill>
                  <a:srgbClr val="0070C0"/>
                </a:solidFill>
              </a:rPr>
              <a:t>For general skills, mixed methods thesis </a:t>
            </a:r>
            <a:r>
              <a:rPr lang="en-US" sz="2800" dirty="0"/>
              <a:t>– intro or intermediate</a:t>
            </a:r>
          </a:p>
          <a:p>
            <a:r>
              <a:rPr lang="en-US" sz="2800" b="1" dirty="0">
                <a:solidFill>
                  <a:srgbClr val="0070C0"/>
                </a:solidFill>
              </a:rPr>
              <a:t>For quantitative-only master’s thesis </a:t>
            </a:r>
            <a:r>
              <a:rPr lang="en-US" sz="2800" dirty="0"/>
              <a:t>– (at least) intermediate </a:t>
            </a:r>
          </a:p>
          <a:p>
            <a:r>
              <a:rPr lang="en-US" sz="2800" b="1" dirty="0">
                <a:solidFill>
                  <a:srgbClr val="0070C0"/>
                </a:solidFill>
              </a:rPr>
              <a:t>For quantitative-only doctoral dissertation </a:t>
            </a:r>
            <a:r>
              <a:rPr lang="en-US" sz="2800" dirty="0"/>
              <a:t>– (at least) one advanced course</a:t>
            </a:r>
          </a:p>
          <a:p>
            <a:pPr marL="0" indent="0">
              <a:buNone/>
            </a:pPr>
            <a:endParaRPr lang="en-CA" sz="2000" dirty="0"/>
          </a:p>
        </p:txBody>
      </p:sp>
    </p:spTree>
    <p:extLst>
      <p:ext uri="{BB962C8B-B14F-4D97-AF65-F5344CB8AC3E}">
        <p14:creationId xmlns:p14="http://schemas.microsoft.com/office/powerpoint/2010/main" val="2611880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How can I figure out which courses to take? </a:t>
            </a:r>
            <a:r>
              <a:rPr lang="en-US"/>
              <a:t>(cont.)</a:t>
            </a:r>
            <a:endParaRPr lang="en-CA" dirty="0"/>
          </a:p>
        </p:txBody>
      </p:sp>
      <p:sp>
        <p:nvSpPr>
          <p:cNvPr id="3" name="Content Placeholder 2"/>
          <p:cNvSpPr>
            <a:spLocks noGrp="1"/>
          </p:cNvSpPr>
          <p:nvPr>
            <p:ph idx="1"/>
          </p:nvPr>
        </p:nvSpPr>
        <p:spPr/>
        <p:txBody>
          <a:bodyPr/>
          <a:lstStyle/>
          <a:p>
            <a:r>
              <a:rPr lang="en-US" sz="2000" b="1" dirty="0">
                <a:solidFill>
                  <a:srgbClr val="C00000"/>
                </a:solidFill>
              </a:rPr>
              <a:t>Math Pre-requisites:</a:t>
            </a:r>
            <a:r>
              <a:rPr lang="en-US" sz="2000" dirty="0"/>
              <a:t> </a:t>
            </a:r>
            <a:r>
              <a:rPr lang="en-US" sz="1800" dirty="0"/>
              <a:t>high school math (algebra, graphing functions, solving equations, basic probability); </a:t>
            </a:r>
            <a:r>
              <a:rPr lang="en-US" sz="1800" b="1" u="sng" dirty="0"/>
              <a:t>NO</a:t>
            </a:r>
            <a:r>
              <a:rPr lang="en-US" sz="1800" dirty="0"/>
              <a:t> calculus or matrix algebra necessary</a:t>
            </a:r>
            <a:endParaRPr lang="en-US" sz="1800" b="1" dirty="0">
              <a:solidFill>
                <a:srgbClr val="C00000"/>
              </a:solidFill>
            </a:endParaRPr>
          </a:p>
          <a:p>
            <a:r>
              <a:rPr lang="en-US" sz="2000" b="1" dirty="0">
                <a:solidFill>
                  <a:srgbClr val="C00000"/>
                </a:solidFill>
              </a:rPr>
              <a:t>Statistics Pre-requisites:</a:t>
            </a:r>
          </a:p>
          <a:p>
            <a:pPr lvl="1"/>
            <a:r>
              <a:rPr lang="en-US" sz="1800" dirty="0">
                <a:solidFill>
                  <a:srgbClr val="0070C0"/>
                </a:solidFill>
              </a:rPr>
              <a:t>Introductory</a:t>
            </a:r>
            <a:r>
              <a:rPr lang="en-US" sz="1800" dirty="0"/>
              <a:t> (JOI1287) – no pre-requisite (i.e., </a:t>
            </a:r>
            <a:r>
              <a:rPr lang="en-US" sz="1800" b="1" u="sng" dirty="0"/>
              <a:t>NO</a:t>
            </a:r>
            <a:r>
              <a:rPr lang="en-US" sz="1800" dirty="0"/>
              <a:t> prior experience needed)</a:t>
            </a:r>
          </a:p>
          <a:p>
            <a:pPr lvl="2"/>
            <a:r>
              <a:rPr lang="en-US" sz="1600" dirty="0"/>
              <a:t>If you are not sure whether to take intro (e.g., you took a similar course in undergrad), a self-administered </a:t>
            </a:r>
            <a:r>
              <a:rPr lang="en-US" sz="1600" b="1" dirty="0"/>
              <a:t>placement test</a:t>
            </a:r>
            <a:r>
              <a:rPr lang="en-US" sz="1600" dirty="0"/>
              <a:t> is available here: </a:t>
            </a:r>
            <a:r>
              <a:rPr lang="en-US" sz="1400" u="sng" dirty="0">
                <a:hlinkClick r:id="rId3"/>
              </a:rPr>
              <a:t>https://q.utoronto.ca/enroll/AFAGPG</a:t>
            </a:r>
            <a:endParaRPr lang="en-CA" sz="1400" dirty="0"/>
          </a:p>
          <a:p>
            <a:pPr marL="987425" lvl="3" indent="0">
              <a:buNone/>
            </a:pPr>
            <a:r>
              <a:rPr lang="en-CA" sz="1400" dirty="0"/>
              <a:t>(Log in with your </a:t>
            </a:r>
            <a:r>
              <a:rPr lang="en-CA" sz="1400" dirty="0" err="1"/>
              <a:t>UTORid</a:t>
            </a:r>
            <a:r>
              <a:rPr lang="en-CA" sz="1400" dirty="0"/>
              <a:t>, click on the “Enroll in Course” button, and click on the “Go to the Course” button. The test is non-credit. Please complete the demographic survey before attempting the test. Recommendations will be presented to you upon completing the test and viewing your results.)</a:t>
            </a:r>
            <a:endParaRPr lang="en-US" sz="1400" dirty="0"/>
          </a:p>
          <a:p>
            <a:pPr lvl="1"/>
            <a:r>
              <a:rPr lang="en-US" sz="1800" dirty="0">
                <a:solidFill>
                  <a:srgbClr val="0070C0"/>
                </a:solidFill>
              </a:rPr>
              <a:t>Intermediate</a:t>
            </a:r>
            <a:r>
              <a:rPr lang="en-US" sz="1800" dirty="0"/>
              <a:t> (JOI3048, JOI1288) – pre-requisite: intro (</a:t>
            </a:r>
            <a:r>
              <a:rPr lang="en-US" sz="1800" dirty="0">
                <a:solidFill>
                  <a:srgbClr val="C00000"/>
                </a:solidFill>
              </a:rPr>
              <a:t>JOI1287 or equivalent</a:t>
            </a:r>
            <a:r>
              <a:rPr lang="en-US" sz="1800" dirty="0"/>
              <a:t>)</a:t>
            </a:r>
          </a:p>
          <a:p>
            <a:pPr lvl="1"/>
            <a:r>
              <a:rPr lang="en-US" sz="1800" dirty="0">
                <a:solidFill>
                  <a:srgbClr val="0070C0"/>
                </a:solidFill>
              </a:rPr>
              <a:t>Advanced</a:t>
            </a:r>
            <a:r>
              <a:rPr lang="en-US" sz="1800" dirty="0"/>
              <a:t> (JOI6003, LHA6005, JOI3229) – pre-requisite: intermediate (</a:t>
            </a:r>
            <a:r>
              <a:rPr lang="en-US" sz="1800" dirty="0">
                <a:solidFill>
                  <a:srgbClr val="C00000"/>
                </a:solidFill>
              </a:rPr>
              <a:t>JOI3048, JOI1288 or equivalent</a:t>
            </a:r>
            <a:r>
              <a:rPr lang="en-US" sz="1800" dirty="0"/>
              <a:t>)</a:t>
            </a:r>
          </a:p>
          <a:p>
            <a:r>
              <a:rPr lang="en-US" sz="2000" dirty="0"/>
              <a:t>Pre-requisites need not be taken at OISE</a:t>
            </a:r>
            <a:endParaRPr lang="en-CA" sz="2000" dirty="0"/>
          </a:p>
        </p:txBody>
      </p:sp>
    </p:spTree>
    <p:extLst>
      <p:ext uri="{BB962C8B-B14F-4D97-AF65-F5344CB8AC3E}">
        <p14:creationId xmlns:p14="http://schemas.microsoft.com/office/powerpoint/2010/main" val="153624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JOI1287: Introduction to Applied Statistics</a:t>
            </a:r>
            <a:endParaRPr lang="en-CA" dirty="0"/>
          </a:p>
        </p:txBody>
      </p:sp>
      <p:sp>
        <p:nvSpPr>
          <p:cNvPr id="3" name="Content Placeholder 2"/>
          <p:cNvSpPr>
            <a:spLocks noGrp="1"/>
          </p:cNvSpPr>
          <p:nvPr>
            <p:ph idx="1"/>
          </p:nvPr>
        </p:nvSpPr>
        <p:spPr>
          <a:xfrm>
            <a:off x="457200" y="1719263"/>
            <a:ext cx="4800600" cy="3614737"/>
          </a:xfrm>
        </p:spPr>
        <p:txBody>
          <a:bodyPr/>
          <a:lstStyle/>
          <a:p>
            <a:r>
              <a:rPr lang="en-US" sz="2000" dirty="0">
                <a:solidFill>
                  <a:srgbClr val="C00000"/>
                </a:solidFill>
              </a:rPr>
              <a:t>Fall 2022 Mon online </a:t>
            </a:r>
            <a:r>
              <a:rPr lang="en-US" sz="2000" b="1" i="1" u="sng" dirty="0">
                <a:solidFill>
                  <a:srgbClr val="C00000"/>
                </a:solidFill>
              </a:rPr>
              <a:t>or</a:t>
            </a:r>
            <a:r>
              <a:rPr lang="en-US" sz="2000" dirty="0">
                <a:solidFill>
                  <a:srgbClr val="C00000"/>
                </a:solidFill>
              </a:rPr>
              <a:t> Tue in person </a:t>
            </a:r>
            <a:r>
              <a:rPr lang="en-US" sz="2000" b="1" i="1" u="sng" dirty="0">
                <a:solidFill>
                  <a:srgbClr val="C00000"/>
                </a:solidFill>
              </a:rPr>
              <a:t>or</a:t>
            </a:r>
            <a:r>
              <a:rPr lang="en-US" sz="2000" dirty="0">
                <a:solidFill>
                  <a:srgbClr val="C00000"/>
                </a:solidFill>
              </a:rPr>
              <a:t> Winter 2023 </a:t>
            </a:r>
            <a:r>
              <a:rPr lang="en-US" sz="2000" dirty="0" err="1">
                <a:solidFill>
                  <a:srgbClr val="C00000"/>
                </a:solidFill>
              </a:rPr>
              <a:t>Thur</a:t>
            </a:r>
            <a:r>
              <a:rPr lang="en-US" sz="2000" dirty="0">
                <a:solidFill>
                  <a:srgbClr val="C00000"/>
                </a:solidFill>
              </a:rPr>
              <a:t> in person</a:t>
            </a:r>
          </a:p>
          <a:p>
            <a:r>
              <a:rPr lang="en-US" sz="2000" dirty="0">
                <a:solidFill>
                  <a:srgbClr val="C00000"/>
                </a:solidFill>
              </a:rPr>
              <a:t>Instructor: M. </a:t>
            </a:r>
            <a:r>
              <a:rPr lang="en-US" sz="2000" dirty="0" err="1">
                <a:solidFill>
                  <a:srgbClr val="C00000"/>
                </a:solidFill>
              </a:rPr>
              <a:t>Azimi</a:t>
            </a:r>
            <a:r>
              <a:rPr lang="en-US" sz="2000" dirty="0">
                <a:solidFill>
                  <a:srgbClr val="C00000"/>
                </a:solidFill>
              </a:rPr>
              <a:t> </a:t>
            </a:r>
            <a:r>
              <a:rPr lang="en-US" sz="2000" b="1" i="1" u="sng" dirty="0">
                <a:solidFill>
                  <a:srgbClr val="C00000"/>
                </a:solidFill>
              </a:rPr>
              <a:t>or</a:t>
            </a:r>
            <a:r>
              <a:rPr lang="en-US" sz="2000" dirty="0">
                <a:solidFill>
                  <a:srgbClr val="C00000"/>
                </a:solidFill>
              </a:rPr>
              <a:t> L. </a:t>
            </a:r>
            <a:r>
              <a:rPr lang="en-US" sz="2000" dirty="0" err="1">
                <a:solidFill>
                  <a:srgbClr val="C00000"/>
                </a:solidFill>
              </a:rPr>
              <a:t>Fiksenbaum</a:t>
            </a:r>
            <a:endParaRPr lang="en-US" sz="2000" dirty="0">
              <a:solidFill>
                <a:srgbClr val="C00000"/>
              </a:solidFill>
            </a:endParaRPr>
          </a:p>
          <a:p>
            <a:r>
              <a:rPr lang="en-US" sz="2000" b="1" u="sng" dirty="0"/>
              <a:t>NO</a:t>
            </a:r>
            <a:r>
              <a:rPr lang="en-US" sz="2000" dirty="0"/>
              <a:t> prior experience with stats needed </a:t>
            </a:r>
          </a:p>
          <a:p>
            <a:r>
              <a:rPr lang="en-US" sz="1800" dirty="0"/>
              <a:t>Univariate and bivariate descriptive stats</a:t>
            </a:r>
          </a:p>
          <a:p>
            <a:r>
              <a:rPr lang="en-US" sz="1800" dirty="0"/>
              <a:t>Sampling, experimental design, statistical inference</a:t>
            </a:r>
          </a:p>
          <a:p>
            <a:r>
              <a:rPr lang="en-US" sz="1800" dirty="0"/>
              <a:t>Chi-square, t-test, ANOVA, regression</a:t>
            </a:r>
          </a:p>
          <a:p>
            <a:r>
              <a:rPr lang="en-US" sz="1800" dirty="0"/>
              <a:t>Intro to SPSS software</a:t>
            </a:r>
            <a:endParaRPr lang="en-CA" sz="1800" dirty="0"/>
          </a:p>
          <a:p>
            <a:r>
              <a:rPr lang="en-US" sz="1800" dirty="0"/>
              <a:t>S</a:t>
            </a:r>
            <a:r>
              <a:rPr lang="en-CA" sz="1800" dirty="0" err="1"/>
              <a:t>tudents</a:t>
            </a:r>
            <a:r>
              <a:rPr lang="en-CA" sz="1800" dirty="0"/>
              <a:t> will be able to analyze real data and interpret results</a:t>
            </a:r>
            <a:endParaRPr lang="en-US" sz="1800" dirty="0"/>
          </a:p>
        </p:txBody>
      </p:sp>
      <p:pic>
        <p:nvPicPr>
          <p:cNvPr id="4" name="Picture 3"/>
          <p:cNvPicPr>
            <a:picLocks noChangeAspect="1"/>
          </p:cNvPicPr>
          <p:nvPr/>
        </p:nvPicPr>
        <p:blipFill>
          <a:blip r:embed="rId3"/>
          <a:stretch>
            <a:fillRect/>
          </a:stretch>
        </p:blipFill>
        <p:spPr>
          <a:xfrm>
            <a:off x="5175199" y="1981200"/>
            <a:ext cx="3956101" cy="2895600"/>
          </a:xfrm>
          <a:prstGeom prst="rect">
            <a:avLst/>
          </a:prstGeom>
        </p:spPr>
      </p:pic>
      <p:sp>
        <p:nvSpPr>
          <p:cNvPr id="6" name="Content Placeholder 2"/>
          <p:cNvSpPr txBox="1">
            <a:spLocks/>
          </p:cNvSpPr>
          <p:nvPr/>
        </p:nvSpPr>
        <p:spPr bwMode="auto">
          <a:xfrm>
            <a:off x="457201" y="5355432"/>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b="1" i="1" dirty="0">
                <a:solidFill>
                  <a:srgbClr val="0070C0"/>
                </a:solidFill>
              </a:rPr>
              <a:t> </a:t>
            </a:r>
            <a:r>
              <a:rPr lang="en-CA" sz="2000" i="1" dirty="0">
                <a:solidFill>
                  <a:srgbClr val="0070C0"/>
                </a:solidFill>
              </a:rPr>
              <a:t>What is the average math score in the school, and how much do scores vary across students? </a:t>
            </a:r>
          </a:p>
          <a:p>
            <a:r>
              <a:rPr lang="en-CA" sz="2000" i="1" dirty="0">
                <a:solidFill>
                  <a:srgbClr val="0070C0"/>
                </a:solidFill>
              </a:rPr>
              <a:t>Is the math score of Classroom 1 </a:t>
            </a:r>
            <a:r>
              <a:rPr lang="en-CA" sz="2000" i="1">
                <a:solidFill>
                  <a:srgbClr val="0070C0"/>
                </a:solidFill>
              </a:rPr>
              <a:t>significantly higher </a:t>
            </a:r>
            <a:r>
              <a:rPr lang="en-CA" sz="2000" i="1" dirty="0">
                <a:solidFill>
                  <a:srgbClr val="0070C0"/>
                </a:solidFill>
              </a:rPr>
              <a:t>than Classroom 2? </a:t>
            </a:r>
          </a:p>
          <a:p>
            <a:r>
              <a:rPr lang="en-CA" sz="2000" i="1" dirty="0">
                <a:solidFill>
                  <a:srgbClr val="0070C0"/>
                </a:solidFill>
              </a:rPr>
              <a:t>Are the math scores of girls significantly different from boys?</a:t>
            </a:r>
            <a:endParaRPr lang="en-CA" sz="2000" i="1" kern="0" dirty="0">
              <a:solidFill>
                <a:srgbClr val="0070C0"/>
              </a:solidFill>
            </a:endParaRPr>
          </a:p>
        </p:txBody>
      </p:sp>
    </p:spTree>
    <p:extLst>
      <p:ext uri="{BB962C8B-B14F-4D97-AF65-F5344CB8AC3E}">
        <p14:creationId xmlns:p14="http://schemas.microsoft.com/office/powerpoint/2010/main" val="308112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JOI3048: Intermediate Statistics in Educational Research: Multiple Regression Analysis</a:t>
            </a:r>
          </a:p>
        </p:txBody>
      </p:sp>
      <p:sp>
        <p:nvSpPr>
          <p:cNvPr id="3" name="Content Placeholder 2"/>
          <p:cNvSpPr>
            <a:spLocks noGrp="1"/>
          </p:cNvSpPr>
          <p:nvPr>
            <p:ph idx="1"/>
          </p:nvPr>
        </p:nvSpPr>
        <p:spPr>
          <a:xfrm>
            <a:off x="457200" y="1719263"/>
            <a:ext cx="4724400" cy="3462337"/>
          </a:xfrm>
        </p:spPr>
        <p:txBody>
          <a:bodyPr/>
          <a:lstStyle/>
          <a:p>
            <a:r>
              <a:rPr lang="en-US" sz="2000" dirty="0">
                <a:solidFill>
                  <a:srgbClr val="C00000"/>
                </a:solidFill>
              </a:rPr>
              <a:t>Winter 2023, Tuesdays 5-8pm, Ed Commons (3</a:t>
            </a:r>
            <a:r>
              <a:rPr lang="en-US" sz="2000" baseline="30000" dirty="0">
                <a:solidFill>
                  <a:srgbClr val="C00000"/>
                </a:solidFill>
              </a:rPr>
              <a:t>rd</a:t>
            </a:r>
            <a:r>
              <a:rPr lang="en-US" sz="2000" dirty="0">
                <a:solidFill>
                  <a:srgbClr val="C00000"/>
                </a:solidFill>
              </a:rPr>
              <a:t> floor) Lab 6</a:t>
            </a:r>
          </a:p>
          <a:p>
            <a:r>
              <a:rPr lang="en-US" sz="2000" dirty="0">
                <a:solidFill>
                  <a:srgbClr val="C00000"/>
                </a:solidFill>
              </a:rPr>
              <a:t>Prof. Anna </a:t>
            </a:r>
            <a:r>
              <a:rPr lang="en-US" sz="2000" dirty="0" err="1">
                <a:solidFill>
                  <a:srgbClr val="C00000"/>
                </a:solidFill>
              </a:rPr>
              <a:t>Katyn</a:t>
            </a:r>
            <a:r>
              <a:rPr lang="en-US" sz="2000" dirty="0">
                <a:solidFill>
                  <a:srgbClr val="C00000"/>
                </a:solidFill>
              </a:rPr>
              <a:t> </a:t>
            </a:r>
            <a:r>
              <a:rPr lang="en-US" sz="2000" dirty="0" err="1">
                <a:solidFill>
                  <a:srgbClr val="C00000"/>
                </a:solidFill>
              </a:rPr>
              <a:t>Chmielewski</a:t>
            </a:r>
            <a:endParaRPr lang="en-US" sz="2000" dirty="0">
              <a:solidFill>
                <a:srgbClr val="C00000"/>
              </a:solidFill>
            </a:endParaRPr>
          </a:p>
          <a:p>
            <a:r>
              <a:rPr lang="en-US" sz="1800" dirty="0"/>
              <a:t>Bivariate and multivariate linear regression models</a:t>
            </a:r>
          </a:p>
          <a:p>
            <a:r>
              <a:rPr lang="en-US" sz="1800" dirty="0"/>
              <a:t>Curvilinear regression functions; dummy &amp; categorical variables; interactions</a:t>
            </a:r>
          </a:p>
          <a:p>
            <a:r>
              <a:rPr lang="en-US" sz="1800" dirty="0"/>
              <a:t>Intro to Stata software (may use SPSS)</a:t>
            </a:r>
          </a:p>
          <a:p>
            <a:r>
              <a:rPr lang="en-US" sz="1800" dirty="0"/>
              <a:t>Students will be able to run, interpret and write about regression models in their own research</a:t>
            </a:r>
          </a:p>
          <a:p>
            <a:endParaRPr lang="en-US" sz="2000" dirty="0"/>
          </a:p>
          <a:p>
            <a:endParaRPr lang="en-CA" sz="2000" dirty="0"/>
          </a:p>
        </p:txBody>
      </p:sp>
      <p:pic>
        <p:nvPicPr>
          <p:cNvPr id="5" name="Picture 4"/>
          <p:cNvPicPr>
            <a:picLocks noChangeAspect="1"/>
          </p:cNvPicPr>
          <p:nvPr/>
        </p:nvPicPr>
        <p:blipFill>
          <a:blip r:embed="rId2"/>
          <a:stretch>
            <a:fillRect/>
          </a:stretch>
        </p:blipFill>
        <p:spPr>
          <a:xfrm>
            <a:off x="5181600" y="1981200"/>
            <a:ext cx="3962400" cy="2900137"/>
          </a:xfrm>
          <a:prstGeom prst="rect">
            <a:avLst/>
          </a:prstGeom>
        </p:spPr>
      </p:pic>
      <p:sp>
        <p:nvSpPr>
          <p:cNvPr id="6" name="Content Placeholder 2"/>
          <p:cNvSpPr txBox="1">
            <a:spLocks/>
          </p:cNvSpPr>
          <p:nvPr/>
        </p:nvSpPr>
        <p:spPr bwMode="auto">
          <a:xfrm>
            <a:off x="457201" y="5181600"/>
            <a:ext cx="8610600" cy="1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Calibri" pitchFamily="34" charset="0"/>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Calibri" pitchFamily="34" charset="0"/>
                <a:cs typeface="Calibri" pitchFamily="34" charset="0"/>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Calibri" pitchFamily="34" charset="0"/>
                <a:cs typeface="Calibri" pitchFamily="34" charset="0"/>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Calibri" pitchFamily="34" charset="0"/>
                <a:cs typeface="Calibri" pitchFamily="34" charset="0"/>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Calibri" pitchFamily="34" charset="0"/>
                <a:cs typeface="Calibri" pitchFamily="34" charset="0"/>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b="1" i="1" u="sng" dirty="0">
                <a:solidFill>
                  <a:srgbClr val="0070C0"/>
                </a:solidFill>
              </a:rPr>
              <a:t>Examples:</a:t>
            </a:r>
            <a:r>
              <a:rPr lang="en-CA" sz="2000" i="1" dirty="0">
                <a:solidFill>
                  <a:srgbClr val="0070C0"/>
                </a:solidFill>
              </a:rPr>
              <a:t> Do students of higher socio-economic status have higher math scores? </a:t>
            </a:r>
          </a:p>
          <a:p>
            <a:r>
              <a:rPr lang="en-CA" sz="2000" i="1" dirty="0">
                <a:solidFill>
                  <a:srgbClr val="0070C0"/>
                </a:solidFill>
              </a:rPr>
              <a:t>Does this relationship persist after we hold educational resources constant? </a:t>
            </a:r>
          </a:p>
          <a:p>
            <a:r>
              <a:rPr lang="en-CA" sz="2000" i="1" dirty="0">
                <a:solidFill>
                  <a:srgbClr val="0070C0"/>
                </a:solidFill>
              </a:rPr>
              <a:t>Does the relationship between socio-economic status and math scores differ between Ontario and Quebec?</a:t>
            </a:r>
            <a:endParaRPr lang="en-CA" sz="2000" i="1" kern="0" dirty="0">
              <a:solidFill>
                <a:srgbClr val="0070C0"/>
              </a:solidFill>
            </a:endParaRPr>
          </a:p>
        </p:txBody>
      </p:sp>
    </p:spTree>
    <p:extLst>
      <p:ext uri="{BB962C8B-B14F-4D97-AF65-F5344CB8AC3E}">
        <p14:creationId xmlns:p14="http://schemas.microsoft.com/office/powerpoint/2010/main" val="186529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JOI6003: Quantitative Research Practicum</a:t>
            </a:r>
            <a:endParaRPr lang="en-CA" dirty="0"/>
          </a:p>
        </p:txBody>
      </p:sp>
      <p:sp>
        <p:nvSpPr>
          <p:cNvPr id="3" name="Content Placeholder 2"/>
          <p:cNvSpPr>
            <a:spLocks noGrp="1"/>
          </p:cNvSpPr>
          <p:nvPr>
            <p:ph idx="1"/>
          </p:nvPr>
        </p:nvSpPr>
        <p:spPr/>
        <p:txBody>
          <a:bodyPr/>
          <a:lstStyle/>
          <a:p>
            <a:r>
              <a:rPr lang="en-US" dirty="0"/>
              <a:t>Prof. Scott Davies</a:t>
            </a:r>
          </a:p>
          <a:p>
            <a:pPr marL="0" indent="0" algn="ctr">
              <a:buNone/>
            </a:pPr>
            <a:r>
              <a:rPr lang="en-US" sz="3200" b="1" dirty="0"/>
              <a:t>Date, Time and Location</a:t>
            </a:r>
          </a:p>
          <a:p>
            <a:r>
              <a:rPr lang="en-US" dirty="0"/>
              <a:t>Fall 2022, Wednesdays 5-8pm</a:t>
            </a:r>
          </a:p>
          <a:p>
            <a:r>
              <a:rPr lang="en-US" dirty="0"/>
              <a:t>OISE 6-184  (Data, Equity and Policy in Education [DEPE] Lab)</a:t>
            </a:r>
          </a:p>
          <a:p>
            <a:pPr lvl="1"/>
            <a:endParaRPr lang="en-CA" dirty="0"/>
          </a:p>
        </p:txBody>
      </p:sp>
    </p:spTree>
    <p:extLst>
      <p:ext uri="{BB962C8B-B14F-4D97-AF65-F5344CB8AC3E}">
        <p14:creationId xmlns:p14="http://schemas.microsoft.com/office/powerpoint/2010/main" val="344707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JOI6003: Quantitative Research Practicum (cont.)</a:t>
            </a:r>
            <a:endParaRPr lang="en-CA" dirty="0"/>
          </a:p>
        </p:txBody>
      </p:sp>
      <p:sp>
        <p:nvSpPr>
          <p:cNvPr id="3" name="Content Placeholder 2"/>
          <p:cNvSpPr>
            <a:spLocks noGrp="1"/>
          </p:cNvSpPr>
          <p:nvPr>
            <p:ph idx="1"/>
          </p:nvPr>
        </p:nvSpPr>
        <p:spPr/>
        <p:txBody>
          <a:bodyPr/>
          <a:lstStyle/>
          <a:p>
            <a:pPr marL="0" indent="0" algn="ctr">
              <a:buNone/>
            </a:pPr>
            <a:r>
              <a:rPr lang="en-US" sz="3200" b="1" dirty="0"/>
              <a:t>Purposes of this Course</a:t>
            </a:r>
          </a:p>
          <a:p>
            <a:r>
              <a:rPr lang="en-US" sz="2800" dirty="0"/>
              <a:t>Instruction in causal inference (quasi-experiments, propensity score matching), categorical analysis, missing data analysis</a:t>
            </a:r>
          </a:p>
          <a:p>
            <a:r>
              <a:rPr lang="en-US" sz="2800" dirty="0"/>
              <a:t>Guidance in management and analysis of large scale data sets, either provided or students’ own data</a:t>
            </a:r>
          </a:p>
          <a:p>
            <a:r>
              <a:rPr lang="en-US" sz="2800" dirty="0"/>
              <a:t>Access to unique educational data sets</a:t>
            </a:r>
          </a:p>
          <a:p>
            <a:r>
              <a:rPr lang="en-US" sz="2800" dirty="0"/>
              <a:t>Term papers: draft article involving data analysis</a:t>
            </a:r>
            <a:endParaRPr lang="en-CA" sz="2800" dirty="0"/>
          </a:p>
        </p:txBody>
      </p:sp>
    </p:spTree>
    <p:extLst>
      <p:ext uri="{BB962C8B-B14F-4D97-AF65-F5344CB8AC3E}">
        <p14:creationId xmlns:p14="http://schemas.microsoft.com/office/powerpoint/2010/main" val="125745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JOI6003: Quantitative Research Practicum (cont.)</a:t>
            </a:r>
            <a:endParaRPr lang="en-CA" dirty="0"/>
          </a:p>
        </p:txBody>
      </p:sp>
      <p:sp>
        <p:nvSpPr>
          <p:cNvPr id="3" name="Content Placeholder 2"/>
          <p:cNvSpPr>
            <a:spLocks noGrp="1"/>
          </p:cNvSpPr>
          <p:nvPr>
            <p:ph idx="1"/>
          </p:nvPr>
        </p:nvSpPr>
        <p:spPr/>
        <p:txBody>
          <a:bodyPr/>
          <a:lstStyle/>
          <a:p>
            <a:pPr marL="0" indent="0" algn="ctr">
              <a:buNone/>
            </a:pPr>
            <a:r>
              <a:rPr lang="en-US" sz="3200" b="1" dirty="0"/>
              <a:t>(Hopefully) Available Data Sets</a:t>
            </a:r>
          </a:p>
          <a:p>
            <a:r>
              <a:rPr lang="en-US" sz="2400" dirty="0"/>
              <a:t>OISE Surveys 1978-2017: Public opinion on educational issues, Ontario adults</a:t>
            </a:r>
          </a:p>
          <a:p>
            <a:r>
              <a:rPr lang="en-US" sz="2400" dirty="0"/>
              <a:t>TDSB-</a:t>
            </a:r>
            <a:r>
              <a:rPr lang="en-US" sz="2400" dirty="0" err="1"/>
              <a:t>UofT</a:t>
            </a:r>
            <a:r>
              <a:rPr lang="en-US" sz="2400" dirty="0"/>
              <a:t>: track cohort of students from grade 9 to BA years</a:t>
            </a:r>
          </a:p>
          <a:p>
            <a:r>
              <a:rPr lang="en-US" sz="2400" dirty="0"/>
              <a:t>Ontario Summer Learning: cross-sectional and 3 year longitudinal</a:t>
            </a:r>
          </a:p>
          <a:p>
            <a:r>
              <a:rPr lang="en-US" sz="2400" dirty="0"/>
              <a:t>Ontario EDI-EQAO: track cohorts of students from Kindergarten – Grade 6</a:t>
            </a:r>
          </a:p>
          <a:p>
            <a:pPr marL="0" indent="0">
              <a:buNone/>
            </a:pPr>
            <a:r>
              <a:rPr lang="en-US" sz="2400" dirty="0"/>
              <a:t> </a:t>
            </a:r>
          </a:p>
        </p:txBody>
      </p:sp>
    </p:spTree>
    <p:extLst>
      <p:ext uri="{BB962C8B-B14F-4D97-AF65-F5344CB8AC3E}">
        <p14:creationId xmlns:p14="http://schemas.microsoft.com/office/powerpoint/2010/main" val="161513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08D8-D6A3-D0ED-B685-1BCBFC593FA5}"/>
              </a:ext>
            </a:extLst>
          </p:cNvPr>
          <p:cNvSpPr>
            <a:spLocks noGrp="1"/>
          </p:cNvSpPr>
          <p:nvPr>
            <p:ph type="title"/>
          </p:nvPr>
        </p:nvSpPr>
        <p:spPr/>
        <p:txBody>
          <a:bodyPr/>
          <a:lstStyle/>
          <a:p>
            <a:r>
              <a:rPr lang="en-CA" dirty="0"/>
              <a:t>Other advanced courses offered in past/future years</a:t>
            </a:r>
          </a:p>
        </p:txBody>
      </p:sp>
      <p:sp>
        <p:nvSpPr>
          <p:cNvPr id="3" name="Content Placeholder 2">
            <a:extLst>
              <a:ext uri="{FF2B5EF4-FFF2-40B4-BE49-F238E27FC236}">
                <a16:creationId xmlns:a16="http://schemas.microsoft.com/office/drawing/2014/main" id="{0D25363B-E0E9-E4D6-30BC-76CC4B93DF9E}"/>
              </a:ext>
            </a:extLst>
          </p:cNvPr>
          <p:cNvSpPr>
            <a:spLocks noGrp="1"/>
          </p:cNvSpPr>
          <p:nvPr>
            <p:ph idx="1"/>
          </p:nvPr>
        </p:nvSpPr>
        <p:spPr/>
        <p:txBody>
          <a:bodyPr/>
          <a:lstStyle/>
          <a:p>
            <a:pPr lvl="0"/>
            <a:r>
              <a:rPr lang="en-CA" sz="2400" b="1" dirty="0"/>
              <a:t>LHA6005: Multilevel and Longitudinal Modelling in Educational Research</a:t>
            </a:r>
            <a:r>
              <a:rPr lang="en-CA" sz="2400" dirty="0"/>
              <a:t> [RM] (A.K. Chmielewski)</a:t>
            </a:r>
          </a:p>
          <a:p>
            <a:pPr lvl="0"/>
            <a:r>
              <a:rPr lang="en-CA" sz="2400" b="1" dirty="0"/>
              <a:t>JOI3229: Meta-Analysis </a:t>
            </a:r>
            <a:r>
              <a:rPr lang="en-CA" sz="2400" dirty="0"/>
              <a:t>[RM]</a:t>
            </a:r>
            <a:endParaRPr lang="en-CA" sz="2400" b="1" dirty="0"/>
          </a:p>
          <a:p>
            <a:pPr lvl="0"/>
            <a:r>
              <a:rPr lang="en-CA" sz="2400" b="1" dirty="0"/>
              <a:t>JOI6001: Categorical Data Analysis </a:t>
            </a:r>
            <a:r>
              <a:rPr lang="en-CA" sz="2400" dirty="0"/>
              <a:t>[RM] </a:t>
            </a:r>
          </a:p>
          <a:p>
            <a:pPr lvl="0"/>
            <a:r>
              <a:rPr lang="en-US" sz="2400" b="1" dirty="0"/>
              <a:t>A</a:t>
            </a:r>
            <a:r>
              <a:rPr lang="en-CA" sz="2400" b="1" dirty="0"/>
              <a:t>PD6001: Multivariate Statistical and Psychometric Applications in Education and Psychology </a:t>
            </a:r>
            <a:r>
              <a:rPr lang="en-CA" sz="2400" dirty="0"/>
              <a:t>[RM] (E. Jang)</a:t>
            </a:r>
            <a:endParaRPr lang="en-CA" sz="2400" b="1" dirty="0"/>
          </a:p>
          <a:p>
            <a:endParaRPr lang="en-CA" sz="2400" dirty="0"/>
          </a:p>
        </p:txBody>
      </p:sp>
    </p:spTree>
    <p:extLst>
      <p:ext uri="{BB962C8B-B14F-4D97-AF65-F5344CB8AC3E}">
        <p14:creationId xmlns:p14="http://schemas.microsoft.com/office/powerpoint/2010/main" val="393117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How can I plan my schedule of statistics courses?</a:t>
            </a:r>
            <a:endParaRPr lang="en-CA" dirty="0"/>
          </a:p>
        </p:txBody>
      </p:sp>
      <p:sp>
        <p:nvSpPr>
          <p:cNvPr id="3" name="Content Placeholder 2"/>
          <p:cNvSpPr>
            <a:spLocks noGrp="1"/>
          </p:cNvSpPr>
          <p:nvPr>
            <p:ph idx="1"/>
          </p:nvPr>
        </p:nvSpPr>
        <p:spPr/>
        <p:txBody>
          <a:bodyPr/>
          <a:lstStyle/>
          <a:p>
            <a:r>
              <a:rPr lang="en-US" sz="2400" dirty="0"/>
              <a:t>Introductory courses are typically offered </a:t>
            </a:r>
            <a:r>
              <a:rPr lang="en-US" sz="2400" b="1" dirty="0"/>
              <a:t>fall</a:t>
            </a:r>
            <a:r>
              <a:rPr lang="en-US" sz="2400" dirty="0"/>
              <a:t> and </a:t>
            </a:r>
            <a:r>
              <a:rPr lang="en-US" sz="2400" b="1" dirty="0"/>
              <a:t>winter</a:t>
            </a:r>
            <a:endParaRPr lang="en-US" sz="2400" dirty="0"/>
          </a:p>
          <a:p>
            <a:r>
              <a:rPr lang="en-US" sz="2400" dirty="0"/>
              <a:t>Intermediate courses are typically offered </a:t>
            </a:r>
            <a:r>
              <a:rPr lang="en-US" sz="2400" b="1" dirty="0"/>
              <a:t>once per year</a:t>
            </a:r>
            <a:endParaRPr lang="en-US" sz="2400" dirty="0"/>
          </a:p>
          <a:p>
            <a:r>
              <a:rPr lang="en-US" sz="2400" dirty="0"/>
              <a:t>Advanced courses are typically offered </a:t>
            </a:r>
            <a:r>
              <a:rPr lang="en-US" sz="2400" b="1" dirty="0"/>
              <a:t>less frequently (e.g., every 2 years)</a:t>
            </a:r>
            <a:endParaRPr lang="en-US" sz="2400" dirty="0"/>
          </a:p>
          <a:p>
            <a:r>
              <a:rPr lang="en-US" sz="2400" dirty="0"/>
              <a:t>Sample schedule:</a:t>
            </a:r>
            <a:endParaRPr lang="en-CA" sz="2400" dirty="0"/>
          </a:p>
        </p:txBody>
      </p:sp>
      <p:graphicFrame>
        <p:nvGraphicFramePr>
          <p:cNvPr id="4" name="Table 3"/>
          <p:cNvGraphicFramePr>
            <a:graphicFrameLocks noGrp="1"/>
          </p:cNvGraphicFramePr>
          <p:nvPr>
            <p:extLst>
              <p:ext uri="{D42A27DB-BD31-4B8C-83A1-F6EECF244321}">
                <p14:modId xmlns:p14="http://schemas.microsoft.com/office/powerpoint/2010/main" val="3645880177"/>
              </p:ext>
            </p:extLst>
          </p:nvPr>
        </p:nvGraphicFramePr>
        <p:xfrm>
          <a:off x="381000" y="4013200"/>
          <a:ext cx="8305800" cy="1320800"/>
        </p:xfrm>
        <a:graphic>
          <a:graphicData uri="http://schemas.openxmlformats.org/drawingml/2006/table">
            <a:tbl>
              <a:tblPr firstRow="1" bandRow="1">
                <a:tableStyleId>{93296810-A885-4BE3-A3E7-6D5BEEA58F35}</a:tableStyleId>
              </a:tblPr>
              <a:tblGrid>
                <a:gridCol w="2076450">
                  <a:extLst>
                    <a:ext uri="{9D8B030D-6E8A-4147-A177-3AD203B41FA5}">
                      <a16:colId xmlns:a16="http://schemas.microsoft.com/office/drawing/2014/main" val="1347257458"/>
                    </a:ext>
                  </a:extLst>
                </a:gridCol>
                <a:gridCol w="2076450">
                  <a:extLst>
                    <a:ext uri="{9D8B030D-6E8A-4147-A177-3AD203B41FA5}">
                      <a16:colId xmlns:a16="http://schemas.microsoft.com/office/drawing/2014/main" val="280974091"/>
                    </a:ext>
                  </a:extLst>
                </a:gridCol>
                <a:gridCol w="2076450">
                  <a:extLst>
                    <a:ext uri="{9D8B030D-6E8A-4147-A177-3AD203B41FA5}">
                      <a16:colId xmlns:a16="http://schemas.microsoft.com/office/drawing/2014/main" val="2589393159"/>
                    </a:ext>
                  </a:extLst>
                </a:gridCol>
                <a:gridCol w="2076450">
                  <a:extLst>
                    <a:ext uri="{9D8B030D-6E8A-4147-A177-3AD203B41FA5}">
                      <a16:colId xmlns:a16="http://schemas.microsoft.com/office/drawing/2014/main" val="283804713"/>
                    </a:ext>
                  </a:extLst>
                </a:gridCol>
              </a:tblGrid>
              <a:tr h="370840">
                <a:tc gridSpan="2">
                  <a:txBody>
                    <a:bodyPr/>
                    <a:lstStyle/>
                    <a:p>
                      <a:pPr algn="ctr"/>
                      <a:r>
                        <a:rPr lang="en-US" dirty="0"/>
                        <a:t>1</a:t>
                      </a:r>
                      <a:r>
                        <a:rPr lang="en-US" baseline="30000" dirty="0"/>
                        <a:t>st</a:t>
                      </a:r>
                      <a:r>
                        <a:rPr lang="en-US" dirty="0"/>
                        <a:t> Year</a:t>
                      </a:r>
                      <a:endParaRPr lang="en-CA" dirty="0"/>
                    </a:p>
                  </a:txBody>
                  <a:tcPr/>
                </a:tc>
                <a:tc hMerge="1">
                  <a:txBody>
                    <a:bodyPr/>
                    <a:lstStyle/>
                    <a:p>
                      <a:endParaRPr lang="en-CA" dirty="0"/>
                    </a:p>
                  </a:txBody>
                  <a:tcPr/>
                </a:tc>
                <a:tc gridSpan="2">
                  <a:txBody>
                    <a:bodyPr/>
                    <a:lstStyle/>
                    <a:p>
                      <a:pPr algn="ctr"/>
                      <a:r>
                        <a:rPr lang="en-US" dirty="0"/>
                        <a:t>2</a:t>
                      </a:r>
                      <a:r>
                        <a:rPr lang="en-US" baseline="30000" dirty="0"/>
                        <a:t>nd</a:t>
                      </a:r>
                      <a:r>
                        <a:rPr lang="en-US" dirty="0"/>
                        <a:t> Year</a:t>
                      </a:r>
                      <a:endParaRPr lang="en-CA" dirty="0"/>
                    </a:p>
                  </a:txBody>
                  <a:tcPr/>
                </a:tc>
                <a:tc hMerge="1">
                  <a:txBody>
                    <a:bodyPr/>
                    <a:lstStyle/>
                    <a:p>
                      <a:endParaRPr lang="en-CA" dirty="0"/>
                    </a:p>
                  </a:txBody>
                  <a:tcPr/>
                </a:tc>
                <a:extLst>
                  <a:ext uri="{0D108BD9-81ED-4DB2-BD59-A6C34878D82A}">
                    <a16:rowId xmlns:a16="http://schemas.microsoft.com/office/drawing/2014/main" val="3100383230"/>
                  </a:ext>
                </a:extLst>
              </a:tr>
              <a:tr h="370840">
                <a:tc>
                  <a:txBody>
                    <a:bodyPr/>
                    <a:lstStyle/>
                    <a:p>
                      <a:r>
                        <a:rPr lang="en-US" dirty="0"/>
                        <a:t>Fall 2022</a:t>
                      </a:r>
                      <a:endParaRPr lang="en-CA" dirty="0"/>
                    </a:p>
                  </a:txBody>
                  <a:tcPr/>
                </a:tc>
                <a:tc>
                  <a:txBody>
                    <a:bodyPr/>
                    <a:lstStyle/>
                    <a:p>
                      <a:r>
                        <a:rPr lang="en-US" dirty="0"/>
                        <a:t>Winter 2023</a:t>
                      </a:r>
                      <a:endParaRPr lang="en-CA" dirty="0"/>
                    </a:p>
                  </a:txBody>
                  <a:tcPr/>
                </a:tc>
                <a:tc>
                  <a:txBody>
                    <a:bodyPr/>
                    <a:lstStyle/>
                    <a:p>
                      <a:r>
                        <a:rPr lang="en-US" dirty="0"/>
                        <a:t>Fall 2023</a:t>
                      </a:r>
                      <a:endParaRPr lang="en-CA" dirty="0"/>
                    </a:p>
                  </a:txBody>
                  <a:tcPr/>
                </a:tc>
                <a:tc>
                  <a:txBody>
                    <a:bodyPr/>
                    <a:lstStyle/>
                    <a:p>
                      <a:r>
                        <a:rPr lang="en-US" dirty="0"/>
                        <a:t>Winter 2024</a:t>
                      </a:r>
                      <a:endParaRPr lang="en-CA" dirty="0"/>
                    </a:p>
                  </a:txBody>
                  <a:tcPr/>
                </a:tc>
                <a:extLst>
                  <a:ext uri="{0D108BD9-81ED-4DB2-BD59-A6C34878D82A}">
                    <a16:rowId xmlns:a16="http://schemas.microsoft.com/office/drawing/2014/main" val="2309647874"/>
                  </a:ext>
                </a:extLst>
              </a:tr>
              <a:tr h="370840">
                <a:tc>
                  <a:txBody>
                    <a:bodyPr/>
                    <a:lstStyle/>
                    <a:p>
                      <a:pPr marL="285750" indent="-285750">
                        <a:buFont typeface="Arial" panose="020B0604020202020204" pitchFamily="34" charset="0"/>
                        <a:buChar char="•"/>
                      </a:pPr>
                      <a:r>
                        <a:rPr lang="en-US" sz="1600" dirty="0"/>
                        <a:t>JOI1287 (intro)</a:t>
                      </a:r>
                      <a:endParaRPr lang="en-CA" sz="1600" dirty="0"/>
                    </a:p>
                  </a:txBody>
                  <a:tcPr/>
                </a:tc>
                <a:tc>
                  <a:txBody>
                    <a:bodyPr/>
                    <a:lstStyle/>
                    <a:p>
                      <a:pPr marL="285750" indent="-285750">
                        <a:buFont typeface="Arial" panose="020B0604020202020204" pitchFamily="34" charset="0"/>
                        <a:buChar char="•"/>
                      </a:pPr>
                      <a:r>
                        <a:rPr lang="en-US" sz="1600" dirty="0"/>
                        <a:t>JOI3048 (intermediate)</a:t>
                      </a:r>
                    </a:p>
                  </a:txBody>
                  <a:tcPr/>
                </a:tc>
                <a:tc>
                  <a:txBody>
                    <a:bodyPr/>
                    <a:lstStyle/>
                    <a:p>
                      <a:pPr marL="285750" indent="-285750">
                        <a:buFont typeface="Arial" panose="020B0604020202020204" pitchFamily="34" charset="0"/>
                        <a:buChar char="•"/>
                      </a:pPr>
                      <a:r>
                        <a:rPr lang="en-CA" sz="1600" dirty="0"/>
                        <a:t>Advanced course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600" dirty="0"/>
                    </a:p>
                  </a:txBody>
                  <a:tcPr/>
                </a:tc>
                <a:extLst>
                  <a:ext uri="{0D108BD9-81ED-4DB2-BD59-A6C34878D82A}">
                    <a16:rowId xmlns:a16="http://schemas.microsoft.com/office/drawing/2014/main" val="1121280096"/>
                  </a:ext>
                </a:extLst>
              </a:tr>
            </a:tbl>
          </a:graphicData>
        </a:graphic>
      </p:graphicFrame>
    </p:spTree>
    <p:extLst>
      <p:ext uri="{BB962C8B-B14F-4D97-AF65-F5344CB8AC3E}">
        <p14:creationId xmlns:p14="http://schemas.microsoft.com/office/powerpoint/2010/main" val="321394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3146-54F3-446D-A9D6-1E58942A19C5}"/>
              </a:ext>
            </a:extLst>
          </p:cNvPr>
          <p:cNvSpPr>
            <a:spLocks noGrp="1"/>
          </p:cNvSpPr>
          <p:nvPr>
            <p:ph type="title"/>
          </p:nvPr>
        </p:nvSpPr>
        <p:spPr/>
        <p:txBody>
          <a:bodyPr/>
          <a:lstStyle/>
          <a:p>
            <a:r>
              <a:rPr lang="en-CA" dirty="0"/>
              <a:t>Introductions</a:t>
            </a:r>
          </a:p>
        </p:txBody>
      </p:sp>
      <p:pic>
        <p:nvPicPr>
          <p:cNvPr id="1026" name="Picture 2">
            <a:extLst>
              <a:ext uri="{FF2B5EF4-FFF2-40B4-BE49-F238E27FC236}">
                <a16:creationId xmlns:a16="http://schemas.microsoft.com/office/drawing/2014/main" id="{71F69064-9205-40BF-A08F-2440B452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7185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posing for the camera&#10;&#10;Description automatically generated">
            <a:extLst>
              <a:ext uri="{FF2B5EF4-FFF2-40B4-BE49-F238E27FC236}">
                <a16:creationId xmlns:a16="http://schemas.microsoft.com/office/drawing/2014/main" id="{240F44A5-A611-4A0C-A597-05B6CB4048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66" t="3103" r="26667" b="28355"/>
          <a:stretch/>
        </p:blipFill>
        <p:spPr>
          <a:xfrm>
            <a:off x="573990" y="1503363"/>
            <a:ext cx="1540560" cy="1721802"/>
          </a:xfrm>
          <a:prstGeom prst="rect">
            <a:avLst/>
          </a:prstGeom>
        </p:spPr>
      </p:pic>
      <p:pic>
        <p:nvPicPr>
          <p:cNvPr id="6" name="Picture 5">
            <a:extLst>
              <a:ext uri="{FF2B5EF4-FFF2-40B4-BE49-F238E27FC236}">
                <a16:creationId xmlns:a16="http://schemas.microsoft.com/office/drawing/2014/main" id="{83F282B4-B183-43EC-A78D-77F44434D3E9}"/>
              </a:ext>
            </a:extLst>
          </p:cNvPr>
          <p:cNvPicPr>
            <a:picLocks noChangeAspect="1"/>
          </p:cNvPicPr>
          <p:nvPr/>
        </p:nvPicPr>
        <p:blipFill>
          <a:blip r:embed="rId5"/>
          <a:stretch>
            <a:fillRect/>
          </a:stretch>
        </p:blipFill>
        <p:spPr>
          <a:xfrm>
            <a:off x="152400" y="5071056"/>
            <a:ext cx="4038600" cy="1493574"/>
          </a:xfrm>
          <a:prstGeom prst="rect">
            <a:avLst/>
          </a:prstGeom>
        </p:spPr>
      </p:pic>
      <p:sp>
        <p:nvSpPr>
          <p:cNvPr id="7" name="TextBox 6">
            <a:extLst>
              <a:ext uri="{FF2B5EF4-FFF2-40B4-BE49-F238E27FC236}">
                <a16:creationId xmlns:a16="http://schemas.microsoft.com/office/drawing/2014/main" id="{F8901C10-B569-4B38-904E-A6B6EDFCF04F}"/>
              </a:ext>
            </a:extLst>
          </p:cNvPr>
          <p:cNvSpPr txBox="1"/>
          <p:nvPr/>
        </p:nvSpPr>
        <p:spPr>
          <a:xfrm>
            <a:off x="2438400" y="1507227"/>
            <a:ext cx="5638800" cy="1815882"/>
          </a:xfrm>
          <a:prstGeom prst="rect">
            <a:avLst/>
          </a:prstGeom>
          <a:noFill/>
        </p:spPr>
        <p:txBody>
          <a:bodyPr wrap="square" rtlCol="0">
            <a:spAutoFit/>
          </a:bodyPr>
          <a:lstStyle/>
          <a:p>
            <a:r>
              <a:rPr lang="en-CA" sz="1600" b="1" dirty="0">
                <a:latin typeface="Calibri" pitchFamily="34" charset="0"/>
                <a:cs typeface="Calibri" pitchFamily="34" charset="0"/>
                <a:hlinkClick r:id="rId6"/>
              </a:rPr>
              <a:t>Anna Katyn Chmielewski</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Associate Professor of Educational Leadership &amp; Policy</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Educational equity in North America and internationally; socio-economic disparities in academic achievement; school segregation; curriculum differentiation and streaming; international large-scale assessments (PISA, PIRLS, TIMSS, PIAAC); sociology of education; quantitative methods</a:t>
            </a:r>
            <a:endParaRPr lang="en-CA" sz="1600" dirty="0">
              <a:latin typeface="Calibri" pitchFamily="34" charset="0"/>
              <a:cs typeface="Calibri" pitchFamily="34" charset="0"/>
            </a:endParaRPr>
          </a:p>
        </p:txBody>
      </p:sp>
      <p:sp>
        <p:nvSpPr>
          <p:cNvPr id="8" name="TextBox 7">
            <a:extLst>
              <a:ext uri="{FF2B5EF4-FFF2-40B4-BE49-F238E27FC236}">
                <a16:creationId xmlns:a16="http://schemas.microsoft.com/office/drawing/2014/main" id="{A30AA034-18AA-4A71-BCD7-FE0E384F88B3}"/>
              </a:ext>
            </a:extLst>
          </p:cNvPr>
          <p:cNvSpPr txBox="1"/>
          <p:nvPr/>
        </p:nvSpPr>
        <p:spPr>
          <a:xfrm>
            <a:off x="2438400" y="3477161"/>
            <a:ext cx="5638800" cy="1323439"/>
          </a:xfrm>
          <a:prstGeom prst="rect">
            <a:avLst/>
          </a:prstGeom>
          <a:noFill/>
        </p:spPr>
        <p:txBody>
          <a:bodyPr wrap="square" rtlCol="0">
            <a:spAutoFit/>
          </a:bodyPr>
          <a:lstStyle/>
          <a:p>
            <a:r>
              <a:rPr lang="en-CA" sz="1600" b="1" dirty="0">
                <a:latin typeface="Calibri" pitchFamily="34" charset="0"/>
                <a:cs typeface="Calibri" pitchFamily="34" charset="0"/>
                <a:hlinkClick r:id="rId7"/>
              </a:rPr>
              <a:t>Scott Davies</a:t>
            </a:r>
            <a:endParaRPr lang="en-CA" sz="1600" b="1" dirty="0">
              <a:latin typeface="Calibri" pitchFamily="34" charset="0"/>
              <a:cs typeface="Calibri" pitchFamily="34" charset="0"/>
            </a:endParaRPr>
          </a:p>
          <a:p>
            <a:r>
              <a:rPr lang="en-CA" sz="1600" b="1" dirty="0">
                <a:latin typeface="Calibri" pitchFamily="34" charset="0"/>
                <a:cs typeface="Calibri" pitchFamily="34" charset="0"/>
              </a:rPr>
              <a:t>Professor of Educational Leadership &amp; Policy</a:t>
            </a:r>
          </a:p>
          <a:p>
            <a:r>
              <a:rPr lang="en-CA" sz="1600" b="1" dirty="0">
                <a:latin typeface="Calibri" pitchFamily="34" charset="0"/>
                <a:cs typeface="Calibri" pitchFamily="34" charset="0"/>
              </a:rPr>
              <a:t>Research interests: </a:t>
            </a:r>
            <a:r>
              <a:rPr lang="en-US" sz="1600" dirty="0">
                <a:latin typeface="Calibri" pitchFamily="34" charset="0"/>
                <a:cs typeface="Calibri" pitchFamily="34" charset="0"/>
              </a:rPr>
              <a:t>Sociology of education; large-scale data analysis; research design and methods; policy-oriented research; organizational analyses; student achievement</a:t>
            </a:r>
            <a:endParaRPr lang="en-CA" sz="1600" dirty="0">
              <a:latin typeface="Calibri" pitchFamily="34" charset="0"/>
              <a:cs typeface="Calibri" pitchFamily="34" charset="0"/>
            </a:endParaRPr>
          </a:p>
        </p:txBody>
      </p:sp>
      <p:sp>
        <p:nvSpPr>
          <p:cNvPr id="10" name="TextBox 9">
            <a:extLst>
              <a:ext uri="{FF2B5EF4-FFF2-40B4-BE49-F238E27FC236}">
                <a16:creationId xmlns:a16="http://schemas.microsoft.com/office/drawing/2014/main" id="{F1EE948E-9625-484E-97C9-FF8B096A443E}"/>
              </a:ext>
            </a:extLst>
          </p:cNvPr>
          <p:cNvSpPr txBox="1"/>
          <p:nvPr/>
        </p:nvSpPr>
        <p:spPr>
          <a:xfrm>
            <a:off x="4267200" y="4889718"/>
            <a:ext cx="4648200" cy="1815882"/>
          </a:xfrm>
          <a:prstGeom prst="rect">
            <a:avLst/>
          </a:prstGeom>
          <a:noFill/>
        </p:spPr>
        <p:txBody>
          <a:bodyPr wrap="square" rtlCol="0">
            <a:spAutoFit/>
          </a:bodyPr>
          <a:lstStyle/>
          <a:p>
            <a:r>
              <a:rPr lang="en-CA" sz="1600" b="1" dirty="0">
                <a:latin typeface="Calibri" pitchFamily="34" charset="0"/>
                <a:cs typeface="Calibri" pitchFamily="34" charset="0"/>
                <a:hlinkClick r:id="rId8"/>
              </a:rPr>
              <a:t>Data, Equity &amp; Policy in Education (DEPE) lab</a:t>
            </a:r>
            <a:endParaRPr lang="en-CA" sz="1600" b="1" dirty="0">
              <a:latin typeface="Calibri" pitchFamily="34" charset="0"/>
              <a:cs typeface="Calibri" pitchFamily="34" charset="0"/>
            </a:endParaRPr>
          </a:p>
          <a:p>
            <a:r>
              <a:rPr lang="en-US" sz="1600" b="1" dirty="0">
                <a:latin typeface="Calibri" pitchFamily="34" charset="0"/>
                <a:cs typeface="Calibri" pitchFamily="34" charset="0"/>
              </a:rPr>
              <a:t>Department of Leadership, Higher &amp; Adult Education</a:t>
            </a:r>
          </a:p>
          <a:p>
            <a:r>
              <a:rPr lang="en-US" sz="1600" dirty="0">
                <a:latin typeface="Calibri" pitchFamily="34" charset="0"/>
                <a:cs typeface="Calibri" pitchFamily="34" charset="0"/>
              </a:rPr>
              <a:t>Community of faculty and students interested in quantitative analysis of educational policy and educational inequality; repository for large-scale datasets; regular speaker series and workshops (Zoom)</a:t>
            </a:r>
            <a:endParaRPr lang="en-CA" sz="1600" dirty="0">
              <a:latin typeface="Calibri" pitchFamily="34" charset="0"/>
              <a:cs typeface="Calibri" pitchFamily="34" charset="0"/>
            </a:endParaRPr>
          </a:p>
        </p:txBody>
      </p:sp>
    </p:spTree>
    <p:extLst>
      <p:ext uri="{BB962C8B-B14F-4D97-AF65-F5344CB8AC3E}">
        <p14:creationId xmlns:p14="http://schemas.microsoft.com/office/powerpoint/2010/main" val="50017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Which software is used in statistics courses?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7852573"/>
              </p:ext>
            </p:extLst>
          </p:nvPr>
        </p:nvGraphicFramePr>
        <p:xfrm>
          <a:off x="457200" y="1447800"/>
          <a:ext cx="8229600" cy="741680"/>
        </p:xfrm>
        <a:graphic>
          <a:graphicData uri="http://schemas.openxmlformats.org/drawingml/2006/table">
            <a:tbl>
              <a:tblPr firstRow="1" bandRow="1">
                <a:tableStyleId>{93296810-A885-4BE3-A3E7-6D5BEEA58F35}</a:tableStyleId>
              </a:tblPr>
              <a:tblGrid>
                <a:gridCol w="5943600">
                  <a:extLst>
                    <a:ext uri="{9D8B030D-6E8A-4147-A177-3AD203B41FA5}">
                      <a16:colId xmlns:a16="http://schemas.microsoft.com/office/drawing/2014/main" val="2949739030"/>
                    </a:ext>
                  </a:extLst>
                </a:gridCol>
                <a:gridCol w="2286000">
                  <a:extLst>
                    <a:ext uri="{9D8B030D-6E8A-4147-A177-3AD203B41FA5}">
                      <a16:colId xmlns:a16="http://schemas.microsoft.com/office/drawing/2014/main" val="4024708167"/>
                    </a:ext>
                  </a:extLst>
                </a:gridCol>
              </a:tblGrid>
              <a:tr h="370840">
                <a:tc gridSpan="2">
                  <a:txBody>
                    <a:bodyPr/>
                    <a:lstStyle/>
                    <a:p>
                      <a:pPr algn="ctr"/>
                      <a:r>
                        <a:rPr lang="en-US" dirty="0"/>
                        <a:t>Introductory</a:t>
                      </a:r>
                      <a:endParaRPr lang="en-CA" dirty="0"/>
                    </a:p>
                  </a:txBody>
                  <a:tcPr/>
                </a:tc>
                <a:tc hMerge="1">
                  <a:txBody>
                    <a:bodyPr/>
                    <a:lstStyle/>
                    <a:p>
                      <a:endParaRPr lang="en-CA" dirty="0"/>
                    </a:p>
                  </a:txBody>
                  <a:tcPr/>
                </a:tc>
                <a:extLst>
                  <a:ext uri="{0D108BD9-81ED-4DB2-BD59-A6C34878D82A}">
                    <a16:rowId xmlns:a16="http://schemas.microsoft.com/office/drawing/2014/main" val="3512735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JOI1287 </a:t>
                      </a:r>
                      <a:r>
                        <a:rPr lang="en-CA" dirty="0"/>
                        <a:t>Introduction to Applied Statistics</a:t>
                      </a:r>
                    </a:p>
                  </a:txBody>
                  <a:tcPr/>
                </a:tc>
                <a:tc>
                  <a:txBody>
                    <a:bodyPr/>
                    <a:lstStyle/>
                    <a:p>
                      <a:r>
                        <a:rPr lang="en-US" dirty="0"/>
                        <a:t>SPSS</a:t>
                      </a:r>
                      <a:endParaRPr lang="en-CA" dirty="0"/>
                    </a:p>
                  </a:txBody>
                  <a:tcPr/>
                </a:tc>
                <a:extLst>
                  <a:ext uri="{0D108BD9-81ED-4DB2-BD59-A6C34878D82A}">
                    <a16:rowId xmlns:a16="http://schemas.microsoft.com/office/drawing/2014/main" val="37371194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95188285"/>
              </p:ext>
            </p:extLst>
          </p:nvPr>
        </p:nvGraphicFramePr>
        <p:xfrm>
          <a:off x="457200" y="2232977"/>
          <a:ext cx="8229600" cy="1381760"/>
        </p:xfrm>
        <a:graphic>
          <a:graphicData uri="http://schemas.openxmlformats.org/drawingml/2006/table">
            <a:tbl>
              <a:tblPr firstRow="1" bandRow="1">
                <a:tableStyleId>{93296810-A885-4BE3-A3E7-6D5BEEA58F35}</a:tableStyleId>
              </a:tblPr>
              <a:tblGrid>
                <a:gridCol w="5943600">
                  <a:extLst>
                    <a:ext uri="{9D8B030D-6E8A-4147-A177-3AD203B41FA5}">
                      <a16:colId xmlns:a16="http://schemas.microsoft.com/office/drawing/2014/main" val="1287394278"/>
                    </a:ext>
                  </a:extLst>
                </a:gridCol>
                <a:gridCol w="2286000">
                  <a:extLst>
                    <a:ext uri="{9D8B030D-6E8A-4147-A177-3AD203B41FA5}">
                      <a16:colId xmlns:a16="http://schemas.microsoft.com/office/drawing/2014/main" val="4185354509"/>
                    </a:ext>
                  </a:extLst>
                </a:gridCol>
              </a:tblGrid>
              <a:tr h="370840">
                <a:tc gridSpan="2">
                  <a:txBody>
                    <a:bodyPr/>
                    <a:lstStyle/>
                    <a:p>
                      <a:pPr algn="ctr"/>
                      <a:r>
                        <a:rPr lang="en-US" dirty="0"/>
                        <a:t>Intermediate</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r>
                        <a:rPr lang="en-US" dirty="0"/>
                        <a:t>JOI3048 </a:t>
                      </a:r>
                      <a:r>
                        <a:rPr lang="en-CA" sz="1800" b="0" dirty="0"/>
                        <a:t>Intermediate Statistics in Educational Research: Multiple Regression Analysis </a:t>
                      </a:r>
                      <a:endParaRPr lang="en-CA" b="0" dirty="0"/>
                    </a:p>
                  </a:txBody>
                  <a:tcPr/>
                </a:tc>
                <a:tc>
                  <a:txBody>
                    <a:bodyPr/>
                    <a:lstStyle/>
                    <a:p>
                      <a:r>
                        <a:rPr lang="en-US" dirty="0"/>
                        <a:t>Stata (or SPSS)</a:t>
                      </a:r>
                      <a:endParaRPr lang="en-CA" dirty="0"/>
                    </a:p>
                  </a:txBody>
                  <a:tcPr/>
                </a:tc>
                <a:extLst>
                  <a:ext uri="{0D108BD9-81ED-4DB2-BD59-A6C34878D82A}">
                    <a16:rowId xmlns:a16="http://schemas.microsoft.com/office/drawing/2014/main" val="1833588361"/>
                  </a:ext>
                </a:extLst>
              </a:tr>
              <a:tr h="370840">
                <a:tc>
                  <a:txBody>
                    <a:bodyPr/>
                    <a:lstStyle/>
                    <a:p>
                      <a:r>
                        <a:rPr lang="en-US" dirty="0"/>
                        <a:t>JOI1288 Intermediate Statistics and Research Design</a:t>
                      </a:r>
                      <a:endParaRPr lang="en-CA" dirty="0"/>
                    </a:p>
                  </a:txBody>
                  <a:tcPr/>
                </a:tc>
                <a:tc>
                  <a:txBody>
                    <a:bodyPr/>
                    <a:lstStyle/>
                    <a:p>
                      <a:r>
                        <a:rPr lang="en-US" dirty="0"/>
                        <a:t>SPSS</a:t>
                      </a:r>
                      <a:endParaRPr lang="en-CA" dirty="0"/>
                    </a:p>
                  </a:txBody>
                  <a:tcPr/>
                </a:tc>
                <a:extLst>
                  <a:ext uri="{0D108BD9-81ED-4DB2-BD59-A6C34878D82A}">
                    <a16:rowId xmlns:a16="http://schemas.microsoft.com/office/drawing/2014/main" val="12776024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56274456"/>
              </p:ext>
            </p:extLst>
          </p:nvPr>
        </p:nvGraphicFramePr>
        <p:xfrm>
          <a:off x="457200" y="3680777"/>
          <a:ext cx="8229600" cy="1381760"/>
        </p:xfrm>
        <a:graphic>
          <a:graphicData uri="http://schemas.openxmlformats.org/drawingml/2006/table">
            <a:tbl>
              <a:tblPr firstRow="1" bandRow="1">
                <a:tableStyleId>{93296810-A885-4BE3-A3E7-6D5BEEA58F35}</a:tableStyleId>
              </a:tblPr>
              <a:tblGrid>
                <a:gridCol w="5943600">
                  <a:extLst>
                    <a:ext uri="{9D8B030D-6E8A-4147-A177-3AD203B41FA5}">
                      <a16:colId xmlns:a16="http://schemas.microsoft.com/office/drawing/2014/main" val="1287394278"/>
                    </a:ext>
                  </a:extLst>
                </a:gridCol>
                <a:gridCol w="2286000">
                  <a:extLst>
                    <a:ext uri="{9D8B030D-6E8A-4147-A177-3AD203B41FA5}">
                      <a16:colId xmlns:a16="http://schemas.microsoft.com/office/drawing/2014/main" val="4185354509"/>
                    </a:ext>
                  </a:extLst>
                </a:gridCol>
              </a:tblGrid>
              <a:tr h="370840">
                <a:tc gridSpan="2">
                  <a:txBody>
                    <a:bodyPr/>
                    <a:lstStyle/>
                    <a:p>
                      <a:pPr algn="ctr"/>
                      <a:r>
                        <a:rPr lang="en-US" dirty="0"/>
                        <a:t>Advanced</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r>
                        <a:rPr lang="en-US" dirty="0"/>
                        <a:t>JOI6003 </a:t>
                      </a:r>
                      <a:r>
                        <a:rPr lang="en-CA" sz="1800" b="0" dirty="0"/>
                        <a:t>Quantitative Research Practicum </a:t>
                      </a:r>
                      <a:endParaRPr lang="en-CA" b="0" dirty="0"/>
                    </a:p>
                  </a:txBody>
                  <a:tcPr/>
                </a:tc>
                <a:tc>
                  <a:txBody>
                    <a:bodyPr/>
                    <a:lstStyle/>
                    <a:p>
                      <a:r>
                        <a:rPr lang="en-US" dirty="0"/>
                        <a:t>Stata (or SPSS)</a:t>
                      </a:r>
                      <a:endParaRPr lang="en-CA" dirty="0"/>
                    </a:p>
                  </a:txBody>
                  <a:tcPr/>
                </a:tc>
                <a:extLst>
                  <a:ext uri="{0D108BD9-81ED-4DB2-BD59-A6C34878D82A}">
                    <a16:rowId xmlns:a16="http://schemas.microsoft.com/office/drawing/2014/main" val="18335883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LHA6005 </a:t>
                      </a:r>
                      <a:r>
                        <a:rPr lang="en-CA" sz="1800" b="0" dirty="0"/>
                        <a:t>Multilevel and Longitudinal Modelling</a:t>
                      </a:r>
                      <a:endParaRPr lang="en-CA"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HLM (&amp; Stata or SPSS)</a:t>
                      </a:r>
                      <a:endParaRPr lang="en-CA" dirty="0"/>
                    </a:p>
                  </a:txBody>
                  <a:tcPr/>
                </a:tc>
                <a:extLst>
                  <a:ext uri="{0D108BD9-81ED-4DB2-BD59-A6C34878D82A}">
                    <a16:rowId xmlns:a16="http://schemas.microsoft.com/office/drawing/2014/main" val="32382409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18662963"/>
              </p:ext>
            </p:extLst>
          </p:nvPr>
        </p:nvGraphicFramePr>
        <p:xfrm>
          <a:off x="457200" y="5105400"/>
          <a:ext cx="8229600" cy="1010920"/>
        </p:xfrm>
        <a:graphic>
          <a:graphicData uri="http://schemas.openxmlformats.org/drawingml/2006/table">
            <a:tbl>
              <a:tblPr firstRow="1" bandRow="1">
                <a:tableStyleId>{93296810-A885-4BE3-A3E7-6D5BEEA58F35}</a:tableStyleId>
              </a:tblPr>
              <a:tblGrid>
                <a:gridCol w="5943600">
                  <a:extLst>
                    <a:ext uri="{9D8B030D-6E8A-4147-A177-3AD203B41FA5}">
                      <a16:colId xmlns:a16="http://schemas.microsoft.com/office/drawing/2014/main" val="1287394278"/>
                    </a:ext>
                  </a:extLst>
                </a:gridCol>
                <a:gridCol w="2286000">
                  <a:extLst>
                    <a:ext uri="{9D8B030D-6E8A-4147-A177-3AD203B41FA5}">
                      <a16:colId xmlns:a16="http://schemas.microsoft.com/office/drawing/2014/main" val="4185354509"/>
                    </a:ext>
                  </a:extLst>
                </a:gridCol>
              </a:tblGrid>
              <a:tr h="370840">
                <a:tc gridSpan="2">
                  <a:txBody>
                    <a:bodyPr/>
                    <a:lstStyle/>
                    <a:p>
                      <a:pPr algn="ctr"/>
                      <a:r>
                        <a:rPr lang="en-US" dirty="0"/>
                        <a:t>Other Quantitative Methods Courses</a:t>
                      </a:r>
                      <a:endParaRPr lang="en-CA" dirty="0"/>
                    </a:p>
                  </a:txBody>
                  <a:tcPr/>
                </a:tc>
                <a:tc hMerge="1">
                  <a:txBody>
                    <a:bodyPr/>
                    <a:lstStyle/>
                    <a:p>
                      <a:endParaRPr lang="en-CA" dirty="0"/>
                    </a:p>
                  </a:txBody>
                  <a:tcPr/>
                </a:tc>
                <a:extLst>
                  <a:ext uri="{0D108BD9-81ED-4DB2-BD59-A6C34878D82A}">
                    <a16:rowId xmlns:a16="http://schemas.microsoft.com/office/drawing/2014/main" val="312257154"/>
                  </a:ext>
                </a:extLst>
              </a:tr>
              <a:tr h="370840">
                <a:tc>
                  <a:txBody>
                    <a:bodyPr/>
                    <a:lstStyle/>
                    <a:p>
                      <a:r>
                        <a:rPr lang="en-US" dirty="0"/>
                        <a:t>JOI3043 Survey Research in Educational Leadership and Policy</a:t>
                      </a:r>
                      <a:endParaRPr lang="en-CA" b="0" dirty="0"/>
                    </a:p>
                  </a:txBody>
                  <a:tcPr/>
                </a:tc>
                <a:tc>
                  <a:txBody>
                    <a:bodyPr/>
                    <a:lstStyle/>
                    <a:p>
                      <a:r>
                        <a:rPr lang="en-US" dirty="0"/>
                        <a:t>SPSS</a:t>
                      </a:r>
                      <a:endParaRPr lang="en-CA" dirty="0"/>
                    </a:p>
                  </a:txBody>
                  <a:tcPr/>
                </a:tc>
                <a:extLst>
                  <a:ext uri="{0D108BD9-81ED-4DB2-BD59-A6C34878D82A}">
                    <a16:rowId xmlns:a16="http://schemas.microsoft.com/office/drawing/2014/main" val="2728673692"/>
                  </a:ext>
                </a:extLst>
              </a:tr>
            </a:tbl>
          </a:graphicData>
        </a:graphic>
      </p:graphicFrame>
    </p:spTree>
    <p:extLst>
      <p:ext uri="{BB962C8B-B14F-4D97-AF65-F5344CB8AC3E}">
        <p14:creationId xmlns:p14="http://schemas.microsoft.com/office/powerpoint/2010/main" val="268205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Where can I find up-to-date info on statistics course offerings?</a:t>
            </a:r>
            <a:endParaRPr lang="en-CA" dirty="0"/>
          </a:p>
        </p:txBody>
      </p:sp>
      <p:sp>
        <p:nvSpPr>
          <p:cNvPr id="3" name="Content Placeholder 2"/>
          <p:cNvSpPr>
            <a:spLocks noGrp="1"/>
          </p:cNvSpPr>
          <p:nvPr>
            <p:ph idx="1"/>
          </p:nvPr>
        </p:nvSpPr>
        <p:spPr>
          <a:xfrm>
            <a:off x="457200" y="1719262"/>
            <a:ext cx="8229600" cy="4681537"/>
          </a:xfrm>
        </p:spPr>
        <p:txBody>
          <a:bodyPr/>
          <a:lstStyle/>
          <a:p>
            <a:r>
              <a:rPr lang="en-US" sz="2400" dirty="0"/>
              <a:t>Visit our webpage!</a:t>
            </a:r>
          </a:p>
          <a:p>
            <a:pPr lvl="1"/>
            <a:r>
              <a:rPr lang="en-US" sz="2000" dirty="0"/>
              <a:t>Google “</a:t>
            </a:r>
            <a:r>
              <a:rPr lang="en-US" sz="2000" b="1" dirty="0" err="1"/>
              <a:t>oise</a:t>
            </a:r>
            <a:r>
              <a:rPr lang="en-US" sz="2000" dirty="0"/>
              <a:t> </a:t>
            </a:r>
            <a:r>
              <a:rPr lang="en-US" sz="2000" b="1" dirty="0" err="1"/>
              <a:t>lhae</a:t>
            </a:r>
            <a:r>
              <a:rPr lang="en-US" sz="2000" b="1" dirty="0"/>
              <a:t> quantitative courses</a:t>
            </a:r>
            <a:r>
              <a:rPr lang="en-US" sz="2000" dirty="0"/>
              <a:t>”</a:t>
            </a:r>
          </a:p>
          <a:p>
            <a:pPr lvl="1"/>
            <a:r>
              <a:rPr lang="en-US" sz="2000" dirty="0">
                <a:hlinkClick r:id="rId3"/>
              </a:rPr>
              <a:t>http://www.oise.utoronto.ca/lhae/Current_Students/Quantitative_Research_Methods_Courses.html</a:t>
            </a:r>
            <a:endParaRPr lang="en-US" sz="2000" dirty="0"/>
          </a:p>
          <a:p>
            <a:r>
              <a:rPr lang="en-US" sz="2400" dirty="0"/>
              <a:t>OISE Registrar’s Office Graduate Course Schedules site </a:t>
            </a:r>
            <a:r>
              <a:rPr lang="en-US" sz="2400" dirty="0">
                <a:sym typeface="Wingdings" panose="05000000000000000000" pitchFamily="2" charset="2"/>
              </a:rPr>
              <a:t></a:t>
            </a:r>
            <a:r>
              <a:rPr lang="en-US" sz="2400" dirty="0"/>
              <a:t> use [RM] filter</a:t>
            </a:r>
          </a:p>
          <a:p>
            <a:pPr lvl="1"/>
            <a:r>
              <a:rPr lang="en-US" sz="2000" dirty="0"/>
              <a:t>Google </a:t>
            </a:r>
            <a:r>
              <a:rPr lang="en-US" sz="2000" b="1" dirty="0"/>
              <a:t>“</a:t>
            </a:r>
            <a:r>
              <a:rPr lang="en-US" sz="2000" b="1" dirty="0" err="1"/>
              <a:t>oise</a:t>
            </a:r>
            <a:r>
              <a:rPr lang="en-US" sz="2000" b="1" dirty="0"/>
              <a:t> </a:t>
            </a:r>
            <a:r>
              <a:rPr lang="en-US" sz="2000" b="1" dirty="0" err="1"/>
              <a:t>ro</a:t>
            </a:r>
            <a:r>
              <a:rPr lang="en-US" sz="2000" b="1" dirty="0"/>
              <a:t> course schedules”</a:t>
            </a:r>
            <a:endParaRPr lang="en-US" sz="2000" b="1" dirty="0">
              <a:hlinkClick r:id="rId4"/>
            </a:endParaRPr>
          </a:p>
          <a:p>
            <a:pPr lvl="1"/>
            <a:r>
              <a:rPr lang="en-US" sz="2000" dirty="0">
                <a:hlinkClick r:id="rId5"/>
              </a:rPr>
              <a:t>https://www.oise.utoronto.ca/orss/Course_Enrolment/index.html</a:t>
            </a:r>
            <a:r>
              <a:rPr lang="en-US" sz="2000" dirty="0"/>
              <a:t> </a:t>
            </a:r>
          </a:p>
        </p:txBody>
      </p:sp>
    </p:spTree>
    <p:extLst>
      <p:ext uri="{BB962C8B-B14F-4D97-AF65-F5344CB8AC3E}">
        <p14:creationId xmlns:p14="http://schemas.microsoft.com/office/powerpoint/2010/main" val="2514336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7696200" cy="954107"/>
          </a:xfrm>
          <a:prstGeom prst="rect">
            <a:avLst/>
          </a:prstGeom>
          <a:noFill/>
        </p:spPr>
        <p:txBody>
          <a:bodyPr wrap="square" rtlCol="0">
            <a:spAutoFit/>
          </a:bodyPr>
          <a:lstStyle/>
          <a:p>
            <a:r>
              <a:rPr lang="en-US" sz="2000" dirty="0"/>
              <a:t>Google “</a:t>
            </a:r>
            <a:r>
              <a:rPr lang="en-US" sz="2000" b="1" dirty="0" err="1"/>
              <a:t>oise</a:t>
            </a:r>
            <a:r>
              <a:rPr lang="en-US" sz="2000" b="1" dirty="0"/>
              <a:t> </a:t>
            </a:r>
            <a:r>
              <a:rPr lang="en-US" sz="2000" b="1" dirty="0" err="1"/>
              <a:t>lhae</a:t>
            </a:r>
            <a:r>
              <a:rPr lang="en-US" sz="2000" b="1" dirty="0"/>
              <a:t> quantitative courses</a:t>
            </a:r>
            <a:r>
              <a:rPr lang="en-US" sz="2000" dirty="0"/>
              <a:t>”</a:t>
            </a:r>
          </a:p>
          <a:p>
            <a:r>
              <a:rPr lang="en-US" dirty="0">
                <a:hlinkClick r:id="rId3"/>
              </a:rPr>
              <a:t>http://www.oise.utoronto.ca/lhae/Current_Students/Quantitative_Research_Methods_Courses.html</a:t>
            </a:r>
            <a:endParaRPr lang="en-US" dirty="0"/>
          </a:p>
        </p:txBody>
      </p:sp>
      <p:pic>
        <p:nvPicPr>
          <p:cNvPr id="3" name="Picture 2"/>
          <p:cNvPicPr>
            <a:picLocks noChangeAspect="1"/>
          </p:cNvPicPr>
          <p:nvPr/>
        </p:nvPicPr>
        <p:blipFill>
          <a:blip r:embed="rId4"/>
          <a:stretch>
            <a:fillRect/>
          </a:stretch>
        </p:blipFill>
        <p:spPr>
          <a:xfrm>
            <a:off x="1219200" y="1361912"/>
            <a:ext cx="6099849" cy="5496088"/>
          </a:xfrm>
          <a:prstGeom prst="rect">
            <a:avLst/>
          </a:prstGeom>
        </p:spPr>
      </p:pic>
    </p:spTree>
    <p:extLst>
      <p:ext uri="{BB962C8B-B14F-4D97-AF65-F5344CB8AC3E}">
        <p14:creationId xmlns:p14="http://schemas.microsoft.com/office/powerpoint/2010/main" val="158144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143000"/>
            <a:ext cx="8188727" cy="5638800"/>
          </a:xfrm>
          <a:prstGeom prst="rect">
            <a:avLst/>
          </a:prstGeom>
        </p:spPr>
      </p:pic>
      <p:sp>
        <p:nvSpPr>
          <p:cNvPr id="5" name="TextBox 4"/>
          <p:cNvSpPr txBox="1"/>
          <p:nvPr/>
        </p:nvSpPr>
        <p:spPr>
          <a:xfrm>
            <a:off x="228600" y="76200"/>
            <a:ext cx="7696200" cy="923330"/>
          </a:xfrm>
          <a:prstGeom prst="rect">
            <a:avLst/>
          </a:prstGeom>
          <a:noFill/>
        </p:spPr>
        <p:txBody>
          <a:bodyPr wrap="square" rtlCol="0">
            <a:spAutoFit/>
          </a:bodyPr>
          <a:lstStyle/>
          <a:p>
            <a:r>
              <a:rPr lang="en-US" dirty="0"/>
              <a:t>Google </a:t>
            </a:r>
            <a:r>
              <a:rPr lang="en-US" b="1" dirty="0"/>
              <a:t>“</a:t>
            </a:r>
            <a:r>
              <a:rPr lang="en-US" b="1" dirty="0" err="1"/>
              <a:t>oise</a:t>
            </a:r>
            <a:r>
              <a:rPr lang="en-US" b="1" dirty="0"/>
              <a:t> </a:t>
            </a:r>
            <a:r>
              <a:rPr lang="en-US" b="1" dirty="0" err="1"/>
              <a:t>ro</a:t>
            </a:r>
            <a:r>
              <a:rPr lang="en-US" b="1" dirty="0"/>
              <a:t> course schedules”</a:t>
            </a:r>
            <a:endParaRPr lang="en-US" b="1" dirty="0">
              <a:hlinkClick r:id="rId4"/>
            </a:endParaRPr>
          </a:p>
          <a:p>
            <a:r>
              <a:rPr lang="en-US" dirty="0">
                <a:hlinkClick r:id="rId4"/>
              </a:rPr>
              <a:t>http://www.oise.utoronto.ca/ro/Graduate_Students/Continuing_Students/Course_Information/Course_Schedules/</a:t>
            </a:r>
            <a:r>
              <a:rPr lang="en-US" dirty="0"/>
              <a:t> </a:t>
            </a:r>
          </a:p>
        </p:txBody>
      </p:sp>
      <p:sp>
        <p:nvSpPr>
          <p:cNvPr id="6" name="Rectangle 5"/>
          <p:cNvSpPr/>
          <p:nvPr/>
        </p:nvSpPr>
        <p:spPr>
          <a:xfrm flipV="1">
            <a:off x="2438400" y="3771900"/>
            <a:ext cx="2133600" cy="381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430473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A6475B-17CC-483A-826C-7C3FF64F515F}"/>
              </a:ext>
            </a:extLst>
          </p:cNvPr>
          <p:cNvPicPr>
            <a:picLocks noChangeAspect="1"/>
          </p:cNvPicPr>
          <p:nvPr/>
        </p:nvPicPr>
        <p:blipFill>
          <a:blip r:embed="rId3"/>
          <a:stretch>
            <a:fillRect/>
          </a:stretch>
        </p:blipFill>
        <p:spPr>
          <a:xfrm>
            <a:off x="685800" y="0"/>
            <a:ext cx="5181600" cy="6661545"/>
          </a:xfrm>
          <a:prstGeom prst="rect">
            <a:avLst/>
          </a:prstGeom>
        </p:spPr>
      </p:pic>
      <p:sp>
        <p:nvSpPr>
          <p:cNvPr id="3" name="Rectangle 2"/>
          <p:cNvSpPr/>
          <p:nvPr/>
        </p:nvSpPr>
        <p:spPr>
          <a:xfrm flipV="1">
            <a:off x="2008909" y="6441292"/>
            <a:ext cx="2514600" cy="264308"/>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55000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0A620-4086-511F-8A53-13B0C36A49C3}"/>
              </a:ext>
            </a:extLst>
          </p:cNvPr>
          <p:cNvPicPr>
            <a:picLocks noChangeAspect="1"/>
          </p:cNvPicPr>
          <p:nvPr/>
        </p:nvPicPr>
        <p:blipFill>
          <a:blip r:embed="rId2"/>
          <a:stretch>
            <a:fillRect/>
          </a:stretch>
        </p:blipFill>
        <p:spPr>
          <a:xfrm>
            <a:off x="76200" y="416247"/>
            <a:ext cx="7696200" cy="3927153"/>
          </a:xfrm>
          <a:prstGeom prst="rect">
            <a:avLst/>
          </a:prstGeom>
        </p:spPr>
      </p:pic>
      <p:pic>
        <p:nvPicPr>
          <p:cNvPr id="7" name="Picture 6">
            <a:extLst>
              <a:ext uri="{FF2B5EF4-FFF2-40B4-BE49-F238E27FC236}">
                <a16:creationId xmlns:a16="http://schemas.microsoft.com/office/drawing/2014/main" id="{7847617F-A6A6-DECE-16EC-E57BD14D1901}"/>
              </a:ext>
            </a:extLst>
          </p:cNvPr>
          <p:cNvPicPr>
            <a:picLocks noChangeAspect="1"/>
          </p:cNvPicPr>
          <p:nvPr/>
        </p:nvPicPr>
        <p:blipFill>
          <a:blip r:embed="rId3"/>
          <a:stretch>
            <a:fillRect/>
          </a:stretch>
        </p:blipFill>
        <p:spPr>
          <a:xfrm>
            <a:off x="76200" y="4343400"/>
            <a:ext cx="8458200" cy="2070259"/>
          </a:xfrm>
          <a:prstGeom prst="rect">
            <a:avLst/>
          </a:prstGeom>
        </p:spPr>
      </p:pic>
      <p:sp>
        <p:nvSpPr>
          <p:cNvPr id="8" name="Rectangle 7">
            <a:extLst>
              <a:ext uri="{FF2B5EF4-FFF2-40B4-BE49-F238E27FC236}">
                <a16:creationId xmlns:a16="http://schemas.microsoft.com/office/drawing/2014/main" id="{86AB6DA5-F07E-32BB-8168-D26E09184D7F}"/>
              </a:ext>
            </a:extLst>
          </p:cNvPr>
          <p:cNvSpPr/>
          <p:nvPr/>
        </p:nvSpPr>
        <p:spPr>
          <a:xfrm flipV="1">
            <a:off x="1371600" y="1752600"/>
            <a:ext cx="4318000" cy="381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C34F9743-651A-9A70-8681-CAF4A0279CCA}"/>
              </a:ext>
            </a:extLst>
          </p:cNvPr>
          <p:cNvSpPr/>
          <p:nvPr/>
        </p:nvSpPr>
        <p:spPr>
          <a:xfrm flipV="1">
            <a:off x="3942773" y="4343400"/>
            <a:ext cx="553027" cy="761999"/>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5512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9067800" cy="5667375"/>
          </a:xfrm>
        </p:spPr>
      </p:pic>
      <p:sp>
        <p:nvSpPr>
          <p:cNvPr id="5" name="Rectangle 4"/>
          <p:cNvSpPr/>
          <p:nvPr/>
        </p:nvSpPr>
        <p:spPr>
          <a:xfrm flipV="1">
            <a:off x="3581400" y="3936205"/>
            <a:ext cx="1219200" cy="407195"/>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535450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7594"/>
            <a:ext cx="9144000" cy="5715000"/>
          </a:xfrm>
        </p:spPr>
      </p:pic>
      <p:sp>
        <p:nvSpPr>
          <p:cNvPr id="5" name="Rectangle 4"/>
          <p:cNvSpPr/>
          <p:nvPr/>
        </p:nvSpPr>
        <p:spPr>
          <a:xfrm flipV="1">
            <a:off x="1447800" y="2819399"/>
            <a:ext cx="1905000" cy="914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3455779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44609" cy="5590381"/>
          </a:xfrm>
        </p:spPr>
      </p:pic>
      <p:sp>
        <p:nvSpPr>
          <p:cNvPr id="5" name="Rectangle 4"/>
          <p:cNvSpPr/>
          <p:nvPr/>
        </p:nvSpPr>
        <p:spPr>
          <a:xfrm flipV="1">
            <a:off x="152400" y="2590800"/>
            <a:ext cx="990600" cy="2286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1060736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44609" cy="5590381"/>
          </a:xfrm>
        </p:spPr>
      </p:pic>
      <p:sp>
        <p:nvSpPr>
          <p:cNvPr id="5" name="Rectangle 4"/>
          <p:cNvSpPr/>
          <p:nvPr/>
        </p:nvSpPr>
        <p:spPr>
          <a:xfrm flipV="1">
            <a:off x="4114800" y="3200400"/>
            <a:ext cx="929004" cy="3810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59804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endParaRPr lang="en-CA" dirty="0"/>
          </a:p>
        </p:txBody>
      </p:sp>
      <p:sp>
        <p:nvSpPr>
          <p:cNvPr id="4" name="Rectangle: Rounded Corners 3"/>
          <p:cNvSpPr/>
          <p:nvPr/>
        </p:nvSpPr>
        <p:spPr>
          <a:xfrm>
            <a:off x="4641850" y="22558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Leadership, Higher &amp; Adult Education (LHAE)</a:t>
            </a:r>
            <a:endParaRPr lang="en-CA" sz="1900" dirty="0">
              <a:solidFill>
                <a:schemeClr val="tx1"/>
              </a:solidFill>
              <a:latin typeface="Calibri" pitchFamily="34" charset="0"/>
              <a:cs typeface="Calibri" pitchFamily="34" charset="0"/>
            </a:endParaRPr>
          </a:p>
        </p:txBody>
      </p:sp>
      <p:sp>
        <p:nvSpPr>
          <p:cNvPr id="5" name="Rectangle: Rounded Corners 4"/>
          <p:cNvSpPr/>
          <p:nvPr/>
        </p:nvSpPr>
        <p:spPr>
          <a:xfrm>
            <a:off x="431800" y="22685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Applied Psychology &amp; Human Development (APHD)</a:t>
            </a:r>
            <a:endParaRPr lang="en-CA" sz="1900" dirty="0">
              <a:solidFill>
                <a:schemeClr val="tx1"/>
              </a:solidFill>
              <a:latin typeface="Calibri" pitchFamily="34" charset="0"/>
              <a:cs typeface="Calibri" pitchFamily="34" charset="0"/>
            </a:endParaRPr>
          </a:p>
        </p:txBody>
      </p:sp>
      <p:sp>
        <p:nvSpPr>
          <p:cNvPr id="6" name="Rectangle: Rounded Corners 5"/>
          <p:cNvSpPr/>
          <p:nvPr/>
        </p:nvSpPr>
        <p:spPr>
          <a:xfrm>
            <a:off x="2536825" y="22685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Curriculum, Teaching &amp; Learning (CTL)</a:t>
            </a:r>
            <a:endParaRPr lang="en-CA" sz="1900" dirty="0">
              <a:solidFill>
                <a:schemeClr val="tx1"/>
              </a:solidFill>
              <a:latin typeface="Calibri" pitchFamily="34" charset="0"/>
              <a:cs typeface="Calibri" pitchFamily="34" charset="0"/>
            </a:endParaRPr>
          </a:p>
        </p:txBody>
      </p:sp>
      <p:sp>
        <p:nvSpPr>
          <p:cNvPr id="7" name="Rectangle: Rounded Corners 6"/>
          <p:cNvSpPr/>
          <p:nvPr/>
        </p:nvSpPr>
        <p:spPr>
          <a:xfrm>
            <a:off x="6781800" y="2268538"/>
            <a:ext cx="1981200" cy="15367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Social Justice Education (SJE)</a:t>
            </a:r>
            <a:endParaRPr lang="en-CA" sz="1900" dirty="0">
              <a:solidFill>
                <a:schemeClr val="tx1"/>
              </a:solidFill>
              <a:latin typeface="Calibri" pitchFamily="34" charset="0"/>
              <a:cs typeface="Calibri" pitchFamily="34" charset="0"/>
            </a:endParaRPr>
          </a:p>
        </p:txBody>
      </p:sp>
      <p:cxnSp>
        <p:nvCxnSpPr>
          <p:cNvPr id="9" name="Straight Arrow Connector 8"/>
          <p:cNvCxnSpPr>
            <a:cxnSpLocks/>
            <a:stCxn id="4" idx="2"/>
            <a:endCxn id="12" idx="0"/>
          </p:cNvCxnSpPr>
          <p:nvPr/>
        </p:nvCxnSpPr>
        <p:spPr>
          <a:xfrm flipH="1">
            <a:off x="3505200" y="3779838"/>
            <a:ext cx="2127250" cy="94456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2514600" y="4724400"/>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Adult Education &amp; Community Development (AECD)</a:t>
            </a:r>
            <a:endParaRPr lang="en-CA" sz="1900" dirty="0">
              <a:solidFill>
                <a:schemeClr val="tx1"/>
              </a:solidFill>
              <a:latin typeface="Calibri" pitchFamily="34" charset="0"/>
              <a:cs typeface="Calibri" pitchFamily="34" charset="0"/>
            </a:endParaRPr>
          </a:p>
        </p:txBody>
      </p:sp>
      <p:sp>
        <p:nvSpPr>
          <p:cNvPr id="13" name="Rectangle: Rounded Corners 12"/>
          <p:cNvSpPr/>
          <p:nvPr/>
        </p:nvSpPr>
        <p:spPr>
          <a:xfrm>
            <a:off x="4648200" y="4719638"/>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Educational Leadership &amp; Policy (ELP)</a:t>
            </a:r>
            <a:endParaRPr lang="en-CA" sz="1900" dirty="0">
              <a:solidFill>
                <a:schemeClr val="tx1"/>
              </a:solidFill>
              <a:latin typeface="Calibri" pitchFamily="34" charset="0"/>
              <a:cs typeface="Calibri" pitchFamily="34" charset="0"/>
            </a:endParaRPr>
          </a:p>
        </p:txBody>
      </p:sp>
      <p:sp>
        <p:nvSpPr>
          <p:cNvPr id="14" name="Rectangle: Rounded Corners 13"/>
          <p:cNvSpPr/>
          <p:nvPr/>
        </p:nvSpPr>
        <p:spPr>
          <a:xfrm>
            <a:off x="6781800" y="4719638"/>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Higher Education (HE)</a:t>
            </a:r>
            <a:endParaRPr lang="en-CA" sz="1900" dirty="0">
              <a:solidFill>
                <a:schemeClr val="tx1"/>
              </a:solidFill>
              <a:latin typeface="Calibri" pitchFamily="34" charset="0"/>
              <a:cs typeface="Calibri" pitchFamily="34" charset="0"/>
            </a:endParaRPr>
          </a:p>
        </p:txBody>
      </p:sp>
      <p:sp>
        <p:nvSpPr>
          <p:cNvPr id="15" name="TextBox 14"/>
          <p:cNvSpPr txBox="1"/>
          <p:nvPr/>
        </p:nvSpPr>
        <p:spPr>
          <a:xfrm>
            <a:off x="3222625" y="1563401"/>
            <a:ext cx="2720975" cy="584775"/>
          </a:xfrm>
          <a:prstGeom prst="rect">
            <a:avLst/>
          </a:prstGeom>
          <a:noFill/>
        </p:spPr>
        <p:txBody>
          <a:bodyPr wrap="square" rtlCol="0">
            <a:spAutoFit/>
          </a:bodyPr>
          <a:lstStyle/>
          <a:p>
            <a:pPr algn="ctr"/>
            <a:r>
              <a:rPr lang="en-US" sz="3200" dirty="0">
                <a:latin typeface="Calibri" pitchFamily="34" charset="0"/>
                <a:cs typeface="Calibri" pitchFamily="34" charset="0"/>
              </a:rPr>
              <a:t>Departments</a:t>
            </a:r>
            <a:endParaRPr lang="en-CA" sz="3200" dirty="0">
              <a:latin typeface="Calibri" pitchFamily="34" charset="0"/>
              <a:cs typeface="Calibri" pitchFamily="34" charset="0"/>
            </a:endParaRPr>
          </a:p>
        </p:txBody>
      </p:sp>
      <p:cxnSp>
        <p:nvCxnSpPr>
          <p:cNvPr id="17" name="Straight Arrow Connector 16"/>
          <p:cNvCxnSpPr>
            <a:cxnSpLocks/>
            <a:stCxn id="4" idx="2"/>
            <a:endCxn id="13" idx="0"/>
          </p:cNvCxnSpPr>
          <p:nvPr/>
        </p:nvCxnSpPr>
        <p:spPr>
          <a:xfrm>
            <a:off x="5632450" y="3779838"/>
            <a:ext cx="6350" cy="939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4" idx="2"/>
            <a:endCxn id="14" idx="0"/>
          </p:cNvCxnSpPr>
          <p:nvPr/>
        </p:nvCxnSpPr>
        <p:spPr>
          <a:xfrm>
            <a:off x="5632450" y="3779838"/>
            <a:ext cx="2139950" cy="939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67200" y="3987225"/>
            <a:ext cx="2590800" cy="584775"/>
          </a:xfrm>
          <a:prstGeom prst="rect">
            <a:avLst/>
          </a:prstGeom>
          <a:noFill/>
        </p:spPr>
        <p:txBody>
          <a:bodyPr wrap="square" rtlCol="0">
            <a:spAutoFit/>
          </a:bodyPr>
          <a:lstStyle/>
          <a:p>
            <a:pPr algn="ctr"/>
            <a:r>
              <a:rPr lang="en-US" sz="3200" dirty="0">
                <a:latin typeface="Calibri" pitchFamily="34" charset="0"/>
                <a:cs typeface="Calibri" pitchFamily="34" charset="0"/>
              </a:rPr>
              <a:t>Programs</a:t>
            </a:r>
            <a:endParaRPr lang="en-CA" sz="3200" dirty="0">
              <a:latin typeface="Calibri" pitchFamily="34" charset="0"/>
              <a:cs typeface="Calibri" pitchFamily="34" charset="0"/>
            </a:endParaRPr>
          </a:p>
        </p:txBody>
      </p:sp>
      <p:sp>
        <p:nvSpPr>
          <p:cNvPr id="26" name="Rectangle 25"/>
          <p:cNvSpPr/>
          <p:nvPr/>
        </p:nvSpPr>
        <p:spPr>
          <a:xfrm>
            <a:off x="4540250" y="2148176"/>
            <a:ext cx="2184400" cy="16570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6" name="TextBox 15"/>
          <p:cNvSpPr txBox="1"/>
          <p:nvPr/>
        </p:nvSpPr>
        <p:spPr>
          <a:xfrm>
            <a:off x="457200" y="4038600"/>
            <a:ext cx="1828800" cy="2308324"/>
          </a:xfrm>
          <a:prstGeom prst="rect">
            <a:avLst/>
          </a:prstGeom>
          <a:noFill/>
        </p:spPr>
        <p:txBody>
          <a:bodyPr wrap="square" rtlCol="0">
            <a:spAutoFit/>
          </a:bodyPr>
          <a:lstStyle/>
          <a:p>
            <a:r>
              <a:rPr lang="en-US" sz="3200" dirty="0">
                <a:latin typeface="Calibri" pitchFamily="34" charset="0"/>
                <a:cs typeface="Calibri" pitchFamily="34" charset="0"/>
              </a:rPr>
              <a:t>Degrees</a:t>
            </a:r>
          </a:p>
          <a:p>
            <a:pPr marL="457200" indent="-457200">
              <a:buFont typeface="Arial" panose="020B0604020202020204" pitchFamily="34" charset="0"/>
              <a:buChar char="•"/>
            </a:pPr>
            <a:endParaRPr lang="en-US" sz="1050" dirty="0">
              <a:latin typeface="Calibri" pitchFamily="34" charset="0"/>
              <a:cs typeface="Calibri" pitchFamily="34" charset="0"/>
            </a:endParaRPr>
          </a:p>
          <a:p>
            <a:pPr marL="457200" indent="-457200">
              <a:buFont typeface="Arial" panose="020B0604020202020204" pitchFamily="34" charset="0"/>
              <a:buChar char="•"/>
            </a:pPr>
            <a:r>
              <a:rPr lang="en-US" sz="2400" dirty="0">
                <a:latin typeface="Calibri" pitchFamily="34" charset="0"/>
                <a:cs typeface="Calibri" pitchFamily="34" charset="0"/>
              </a:rPr>
              <a:t>MEd</a:t>
            </a:r>
          </a:p>
          <a:p>
            <a:pPr marL="457200" indent="-457200">
              <a:buFont typeface="Arial" panose="020B0604020202020204" pitchFamily="34" charset="0"/>
              <a:buChar char="•"/>
            </a:pPr>
            <a:r>
              <a:rPr lang="en-US" sz="2400" dirty="0">
                <a:latin typeface="Calibri" pitchFamily="34" charset="0"/>
                <a:cs typeface="Calibri" pitchFamily="34" charset="0"/>
              </a:rPr>
              <a:t>MA</a:t>
            </a:r>
          </a:p>
          <a:p>
            <a:pPr marL="457200" indent="-457200">
              <a:buFont typeface="Arial" panose="020B0604020202020204" pitchFamily="34" charset="0"/>
              <a:buChar char="•"/>
            </a:pPr>
            <a:r>
              <a:rPr lang="en-US" sz="2400" dirty="0" err="1">
                <a:latin typeface="Calibri" pitchFamily="34" charset="0"/>
                <a:cs typeface="Calibri" pitchFamily="34" charset="0"/>
              </a:rPr>
              <a:t>EdD</a:t>
            </a:r>
            <a:endParaRPr lang="en-US" sz="2400" dirty="0">
              <a:latin typeface="Calibri" pitchFamily="34" charset="0"/>
              <a:cs typeface="Calibri" pitchFamily="34" charset="0"/>
            </a:endParaRPr>
          </a:p>
          <a:p>
            <a:pPr marL="457200" indent="-457200">
              <a:buFont typeface="Arial" panose="020B0604020202020204" pitchFamily="34" charset="0"/>
              <a:buChar char="•"/>
            </a:pPr>
            <a:r>
              <a:rPr lang="en-US" sz="2400" dirty="0">
                <a:latin typeface="Calibri" pitchFamily="34" charset="0"/>
                <a:cs typeface="Calibri" pitchFamily="34" charset="0"/>
              </a:rPr>
              <a:t>PhD</a:t>
            </a:r>
            <a:endParaRPr lang="en-CA" sz="2400" dirty="0">
              <a:latin typeface="Calibri" pitchFamily="34" charset="0"/>
              <a:cs typeface="Calibri" pitchFamily="34" charset="0"/>
            </a:endParaRPr>
          </a:p>
        </p:txBody>
      </p:sp>
    </p:spTree>
    <p:extLst>
      <p:ext uri="{BB962C8B-B14F-4D97-AF65-F5344CB8AC3E}">
        <p14:creationId xmlns:p14="http://schemas.microsoft.com/office/powerpoint/2010/main" val="2303501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20"/>
            <a:ext cx="8991600" cy="5619750"/>
          </a:xfrm>
        </p:spPr>
      </p:pic>
      <p:sp>
        <p:nvSpPr>
          <p:cNvPr id="5" name="Rectangle 4"/>
          <p:cNvSpPr/>
          <p:nvPr/>
        </p:nvSpPr>
        <p:spPr>
          <a:xfrm flipV="1">
            <a:off x="2590800" y="2286000"/>
            <a:ext cx="1524000" cy="4572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7"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29139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115218"/>
            <a:ext cx="8991600" cy="5619750"/>
          </a:xfrm>
        </p:spPr>
      </p:pic>
      <p:sp>
        <p:nvSpPr>
          <p:cNvPr id="5" name="Rectangle 4"/>
          <p:cNvSpPr/>
          <p:nvPr/>
        </p:nvSpPr>
        <p:spPr>
          <a:xfrm flipV="1">
            <a:off x="3733800" y="3124200"/>
            <a:ext cx="5105400" cy="3048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6" name="Title 1"/>
          <p:cNvSpPr>
            <a:spLocks noGrp="1"/>
          </p:cNvSpPr>
          <p:nvPr>
            <p:ph type="title"/>
          </p:nvPr>
        </p:nvSpPr>
        <p:spPr>
          <a:xfrm>
            <a:off x="457200" y="304800"/>
            <a:ext cx="7543800" cy="1295400"/>
          </a:xfrm>
        </p:spPr>
        <p:txBody>
          <a:bodyPr/>
          <a:lstStyle/>
          <a:p>
            <a:r>
              <a:rPr lang="en-US" sz="2800" dirty="0"/>
              <a:t>10. How can I </a:t>
            </a:r>
            <a:r>
              <a:rPr lang="en-US" sz="2800" dirty="0" err="1"/>
              <a:t>enrol</a:t>
            </a:r>
            <a:r>
              <a:rPr lang="en-US" sz="2800" dirty="0"/>
              <a:t> in statistics courses?</a:t>
            </a:r>
            <a:br>
              <a:rPr lang="en-US" sz="2800" dirty="0"/>
            </a:br>
            <a:r>
              <a:rPr lang="en-US" sz="2800" dirty="0">
                <a:hlinkClick r:id="rId4"/>
              </a:rPr>
              <a:t>www.acorn.utoronto.ca</a:t>
            </a:r>
            <a:r>
              <a:rPr lang="en-US" sz="2800" dirty="0"/>
              <a:t> </a:t>
            </a:r>
            <a:br>
              <a:rPr lang="en-US" sz="2800" dirty="0"/>
            </a:br>
            <a:endParaRPr lang="en-CA" sz="2800" dirty="0"/>
          </a:p>
        </p:txBody>
      </p:sp>
    </p:spTree>
    <p:extLst>
      <p:ext uri="{BB962C8B-B14F-4D97-AF65-F5344CB8AC3E}">
        <p14:creationId xmlns:p14="http://schemas.microsoft.com/office/powerpoint/2010/main" val="1089690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00400"/>
            <a:ext cx="7772400" cy="1362075"/>
          </a:xfrm>
        </p:spPr>
        <p:txBody>
          <a:bodyPr/>
          <a:lstStyle/>
          <a:p>
            <a:r>
              <a:rPr lang="en-US" cap="none" dirty="0"/>
              <a:t>11. Additional questions?</a:t>
            </a:r>
            <a:endParaRPr lang="en-CA" cap="none" dirty="0"/>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245591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CA" dirty="0"/>
          </a:p>
        </p:txBody>
      </p:sp>
      <p:sp>
        <p:nvSpPr>
          <p:cNvPr id="3" name="Content Placeholder 2"/>
          <p:cNvSpPr>
            <a:spLocks noGrp="1"/>
          </p:cNvSpPr>
          <p:nvPr>
            <p:ph idx="1"/>
          </p:nvPr>
        </p:nvSpPr>
        <p:spPr>
          <a:xfrm>
            <a:off x="457200" y="1719262"/>
            <a:ext cx="8229600" cy="4833937"/>
          </a:xfrm>
        </p:spPr>
        <p:txBody>
          <a:bodyPr/>
          <a:lstStyle/>
          <a:p>
            <a:pPr marL="514350" indent="-514350">
              <a:buFont typeface="+mj-lt"/>
              <a:buAutoNum type="arabicPeriod"/>
            </a:pPr>
            <a:r>
              <a:rPr lang="en-US" sz="2000" dirty="0"/>
              <a:t>Introductions</a:t>
            </a:r>
          </a:p>
          <a:p>
            <a:pPr marL="514350" indent="-514350">
              <a:buFont typeface="+mj-lt"/>
              <a:buAutoNum type="arabicPeriod"/>
            </a:pPr>
            <a:r>
              <a:rPr lang="en-US" sz="2000" dirty="0"/>
              <a:t>Why learn statistical methods?</a:t>
            </a:r>
          </a:p>
          <a:p>
            <a:pPr marL="514350" indent="-514350">
              <a:buFont typeface="+mj-lt"/>
              <a:buAutoNum type="arabicPeriod"/>
            </a:pPr>
            <a:r>
              <a:rPr lang="en-US" sz="2000" dirty="0"/>
              <a:t>Do I get “Research Methods [RM]” credit toward my degree program for statistics courses?</a:t>
            </a:r>
          </a:p>
          <a:p>
            <a:pPr marL="514350" indent="-514350">
              <a:buFont typeface="+mj-lt"/>
              <a:buAutoNum type="arabicPeriod"/>
            </a:pPr>
            <a:r>
              <a:rPr lang="en-US" sz="2000" dirty="0"/>
              <a:t>Where can I find statistics courses at OISE?</a:t>
            </a:r>
          </a:p>
          <a:p>
            <a:pPr marL="514350" indent="-514350">
              <a:buFont typeface="+mj-lt"/>
              <a:buAutoNum type="arabicPeriod"/>
            </a:pPr>
            <a:r>
              <a:rPr lang="en-US" sz="2000" dirty="0"/>
              <a:t>Which statistics courses are available?</a:t>
            </a:r>
          </a:p>
          <a:p>
            <a:pPr marL="514350" indent="-514350">
              <a:buFont typeface="+mj-lt"/>
              <a:buAutoNum type="arabicPeriod"/>
            </a:pPr>
            <a:r>
              <a:rPr lang="en-US" sz="2000" dirty="0"/>
              <a:t>How can I figure out which course(s) to take?</a:t>
            </a:r>
          </a:p>
          <a:p>
            <a:pPr marL="514350" indent="-514350">
              <a:buFont typeface="+mj-lt"/>
              <a:buAutoNum type="arabicPeriod"/>
            </a:pPr>
            <a:r>
              <a:rPr lang="en-US" sz="2000" dirty="0"/>
              <a:t>How can I plan my schedule of statistics courses?</a:t>
            </a:r>
          </a:p>
          <a:p>
            <a:pPr marL="514350" indent="-514350">
              <a:buFont typeface="+mj-lt"/>
              <a:buAutoNum type="arabicPeriod"/>
            </a:pPr>
            <a:r>
              <a:rPr lang="en-US" sz="2000" dirty="0"/>
              <a:t>Which software is used in statistics courses?</a:t>
            </a:r>
          </a:p>
          <a:p>
            <a:pPr marL="514350" indent="-514350">
              <a:buFont typeface="+mj-lt"/>
              <a:buAutoNum type="arabicPeriod"/>
            </a:pPr>
            <a:r>
              <a:rPr lang="en-US" sz="2000" dirty="0"/>
              <a:t>Where can I find up-to-date info on statistics course offerings?</a:t>
            </a:r>
          </a:p>
          <a:p>
            <a:pPr marL="514350" indent="-514350">
              <a:buFont typeface="+mj-lt"/>
              <a:buAutoNum type="arabicPeriod"/>
            </a:pPr>
            <a:r>
              <a:rPr lang="en-US" sz="2000" dirty="0"/>
              <a:t>How can I </a:t>
            </a:r>
            <a:r>
              <a:rPr lang="en-US" sz="2000" dirty="0" err="1"/>
              <a:t>enrol</a:t>
            </a:r>
            <a:r>
              <a:rPr lang="en-US" sz="2000" dirty="0"/>
              <a:t> in statistics courses?</a:t>
            </a:r>
          </a:p>
          <a:p>
            <a:pPr marL="514350" indent="-514350">
              <a:buFont typeface="+mj-lt"/>
              <a:buAutoNum type="arabicPeriod"/>
            </a:pPr>
            <a:r>
              <a:rPr lang="en-US" sz="2000" dirty="0"/>
              <a:t>Additional questions?</a:t>
            </a:r>
          </a:p>
          <a:p>
            <a:pPr marL="514350" indent="-514350">
              <a:buFont typeface="+mj-lt"/>
              <a:buAutoNum type="arabicPeriod"/>
            </a:pPr>
            <a:endParaRPr lang="en-CA" sz="2300" dirty="0"/>
          </a:p>
        </p:txBody>
      </p:sp>
    </p:spTree>
    <p:extLst>
      <p:ext uri="{BB962C8B-B14F-4D97-AF65-F5344CB8AC3E}">
        <p14:creationId xmlns:p14="http://schemas.microsoft.com/office/powerpoint/2010/main" val="184928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Why learn statistical methods?</a:t>
            </a:r>
            <a:endParaRPr lang="en-CA" dirty="0"/>
          </a:p>
        </p:txBody>
      </p:sp>
      <p:sp>
        <p:nvSpPr>
          <p:cNvPr id="3" name="Content Placeholder 2"/>
          <p:cNvSpPr>
            <a:spLocks noGrp="1"/>
          </p:cNvSpPr>
          <p:nvPr>
            <p:ph idx="1"/>
          </p:nvPr>
        </p:nvSpPr>
        <p:spPr>
          <a:xfrm>
            <a:off x="457200" y="1719262"/>
            <a:ext cx="8229600" cy="4681537"/>
          </a:xfrm>
        </p:spPr>
        <p:txBody>
          <a:bodyPr/>
          <a:lstStyle/>
          <a:p>
            <a:r>
              <a:rPr lang="en-US" sz="2800" dirty="0"/>
              <a:t>Fun!</a:t>
            </a:r>
          </a:p>
          <a:p>
            <a:r>
              <a:rPr lang="en-US" sz="2800" dirty="0"/>
              <a:t>Powerful tools for research</a:t>
            </a:r>
          </a:p>
          <a:p>
            <a:r>
              <a:rPr lang="en-US" sz="2800" dirty="0"/>
              <a:t>Valuable skills for the job market</a:t>
            </a:r>
          </a:p>
          <a:p>
            <a:pPr lvl="1"/>
            <a:r>
              <a:rPr lang="en-CA" sz="2000" b="1" dirty="0"/>
              <a:t>Past non-university research placements</a:t>
            </a:r>
            <a:r>
              <a:rPr lang="en-CA" sz="2000" dirty="0"/>
              <a:t>: HEQCO, Ministry of Advanced Education and Skills Development, Statistics Canada, People for Education, Ministry of Community of Social Services, Ministry of Education, Education Quality and Accountability Office (EQAO), Council of Ministers of Education Canada; TDSB and other school board research offices; college institutional research offices</a:t>
            </a:r>
          </a:p>
          <a:p>
            <a:pPr lvl="1"/>
            <a:r>
              <a:rPr lang="en-CA" sz="2000" b="1" dirty="0"/>
              <a:t>Past university placements</a:t>
            </a:r>
            <a:r>
              <a:rPr lang="en-CA" sz="2000" dirty="0"/>
              <a:t>: University of Guelph, Nipissing, Laurier, Waterloo, Harvard, Lakehead U, U of Saskatchewan, Western U, York U, Laurentian U, U of Ottawa</a:t>
            </a:r>
          </a:p>
        </p:txBody>
      </p:sp>
    </p:spTree>
    <p:extLst>
      <p:ext uri="{BB962C8B-B14F-4D97-AF65-F5344CB8AC3E}">
        <p14:creationId xmlns:p14="http://schemas.microsoft.com/office/powerpoint/2010/main" val="288667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3. Do I get “Research Methods [RM]” credit toward my degree program for statistics courses?</a:t>
            </a:r>
            <a:endParaRPr lang="en-CA" sz="2800" dirty="0"/>
          </a:p>
        </p:txBody>
      </p:sp>
      <p:sp>
        <p:nvSpPr>
          <p:cNvPr id="3" name="Content Placeholder 2"/>
          <p:cNvSpPr>
            <a:spLocks noGrp="1"/>
          </p:cNvSpPr>
          <p:nvPr>
            <p:ph idx="1"/>
          </p:nvPr>
        </p:nvSpPr>
        <p:spPr/>
        <p:txBody>
          <a:bodyPr/>
          <a:lstStyle/>
          <a:p>
            <a:r>
              <a:rPr lang="en-US" sz="2600" dirty="0"/>
              <a:t>Most grad programs in LHAE require 1 or more courses in research methods, chosen in consultation with Faculty Advisor</a:t>
            </a:r>
          </a:p>
          <a:p>
            <a:r>
              <a:rPr lang="en-US" sz="2600" dirty="0"/>
              <a:t>Additional research methods may be taken as electives</a:t>
            </a:r>
          </a:p>
          <a:p>
            <a:r>
              <a:rPr lang="en-US" sz="2600" dirty="0"/>
              <a:t>Research methods courses are indicated by </a:t>
            </a:r>
            <a:r>
              <a:rPr lang="en-US" sz="2600" b="1" dirty="0">
                <a:solidFill>
                  <a:srgbClr val="C00000"/>
                </a:solidFill>
              </a:rPr>
              <a:t>[RM] </a:t>
            </a:r>
            <a:r>
              <a:rPr lang="en-US" sz="2600" dirty="0"/>
              <a:t>in the </a:t>
            </a:r>
            <a:r>
              <a:rPr lang="en-US" sz="2600" dirty="0">
                <a:hlinkClick r:id="rId3"/>
              </a:rPr>
              <a:t>OISE Graduate Bulletin</a:t>
            </a:r>
            <a:r>
              <a:rPr lang="en-US" sz="2600" dirty="0"/>
              <a:t> and on </a:t>
            </a:r>
            <a:r>
              <a:rPr lang="en-US" sz="2600" dirty="0">
                <a:hlinkClick r:id="rId4"/>
              </a:rPr>
              <a:t>ACORN</a:t>
            </a:r>
            <a:endParaRPr lang="en-US" sz="2600" dirty="0"/>
          </a:p>
          <a:p>
            <a:r>
              <a:rPr lang="en-US" sz="2600" b="1" dirty="0">
                <a:solidFill>
                  <a:srgbClr val="C00000"/>
                </a:solidFill>
              </a:rPr>
              <a:t>All statistical methods courses have [RM] designation</a:t>
            </a:r>
          </a:p>
        </p:txBody>
      </p:sp>
    </p:spTree>
    <p:extLst>
      <p:ext uri="{BB962C8B-B14F-4D97-AF65-F5344CB8AC3E}">
        <p14:creationId xmlns:p14="http://schemas.microsoft.com/office/powerpoint/2010/main" val="257814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3. Do I get “Research Methods [RM]” credit toward my degree program for statistics courses?</a:t>
            </a:r>
            <a:endParaRPr lang="en-CA" sz="2800" dirty="0"/>
          </a:p>
        </p:txBody>
      </p:sp>
      <p:sp>
        <p:nvSpPr>
          <p:cNvPr id="4" name="Rectangle: Rounded Corners 3"/>
          <p:cNvSpPr/>
          <p:nvPr/>
        </p:nvSpPr>
        <p:spPr>
          <a:xfrm>
            <a:off x="4641850" y="22558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Leadership, Higher &amp; Adult Education (LHAE)</a:t>
            </a:r>
            <a:endParaRPr lang="en-CA" sz="1900" dirty="0">
              <a:solidFill>
                <a:schemeClr val="tx1"/>
              </a:solidFill>
              <a:latin typeface="Calibri" pitchFamily="34" charset="0"/>
              <a:cs typeface="Calibri" pitchFamily="34" charset="0"/>
            </a:endParaRPr>
          </a:p>
        </p:txBody>
      </p:sp>
      <p:sp>
        <p:nvSpPr>
          <p:cNvPr id="5" name="Rectangle: Rounded Corners 4"/>
          <p:cNvSpPr/>
          <p:nvPr/>
        </p:nvSpPr>
        <p:spPr>
          <a:xfrm>
            <a:off x="431800" y="22685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Applied Psychology &amp; Human Development (APHD)</a:t>
            </a:r>
            <a:endParaRPr lang="en-CA" sz="1900" dirty="0">
              <a:solidFill>
                <a:schemeClr val="tx1"/>
              </a:solidFill>
              <a:latin typeface="Calibri" pitchFamily="34" charset="0"/>
              <a:cs typeface="Calibri" pitchFamily="34" charset="0"/>
            </a:endParaRPr>
          </a:p>
        </p:txBody>
      </p:sp>
      <p:sp>
        <p:nvSpPr>
          <p:cNvPr id="6" name="Rectangle: Rounded Corners 5"/>
          <p:cNvSpPr/>
          <p:nvPr/>
        </p:nvSpPr>
        <p:spPr>
          <a:xfrm>
            <a:off x="2536825" y="2268538"/>
            <a:ext cx="1981200" cy="15240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Curriculum, Teaching &amp; Learning (CTL)</a:t>
            </a:r>
            <a:endParaRPr lang="en-CA" sz="1900" dirty="0">
              <a:solidFill>
                <a:schemeClr val="tx1"/>
              </a:solidFill>
              <a:latin typeface="Calibri" pitchFamily="34" charset="0"/>
              <a:cs typeface="Calibri" pitchFamily="34" charset="0"/>
            </a:endParaRPr>
          </a:p>
        </p:txBody>
      </p:sp>
      <p:sp>
        <p:nvSpPr>
          <p:cNvPr id="7" name="Rectangle: Rounded Corners 6"/>
          <p:cNvSpPr/>
          <p:nvPr/>
        </p:nvSpPr>
        <p:spPr>
          <a:xfrm>
            <a:off x="6781800" y="2268538"/>
            <a:ext cx="1981200" cy="1536700"/>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Social Justice Education (SJE)</a:t>
            </a:r>
            <a:endParaRPr lang="en-CA" sz="1900" dirty="0">
              <a:solidFill>
                <a:schemeClr val="tx1"/>
              </a:solidFill>
              <a:latin typeface="Calibri" pitchFamily="34" charset="0"/>
              <a:cs typeface="Calibri" pitchFamily="34" charset="0"/>
            </a:endParaRPr>
          </a:p>
        </p:txBody>
      </p:sp>
      <p:cxnSp>
        <p:nvCxnSpPr>
          <p:cNvPr id="9" name="Straight Arrow Connector 8"/>
          <p:cNvCxnSpPr>
            <a:cxnSpLocks/>
            <a:stCxn id="4" idx="2"/>
            <a:endCxn id="12" idx="0"/>
          </p:cNvCxnSpPr>
          <p:nvPr/>
        </p:nvCxnSpPr>
        <p:spPr>
          <a:xfrm flipH="1">
            <a:off x="3505200" y="3779838"/>
            <a:ext cx="2127250" cy="94456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2514600" y="4724400"/>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Adult Education &amp; Community Development (AECD)</a:t>
            </a:r>
            <a:endParaRPr lang="en-CA" sz="1900" dirty="0">
              <a:solidFill>
                <a:schemeClr val="tx1"/>
              </a:solidFill>
              <a:latin typeface="Calibri" pitchFamily="34" charset="0"/>
              <a:cs typeface="Calibri" pitchFamily="34" charset="0"/>
            </a:endParaRPr>
          </a:p>
        </p:txBody>
      </p:sp>
      <p:sp>
        <p:nvSpPr>
          <p:cNvPr id="13" name="Rectangle: Rounded Corners 12"/>
          <p:cNvSpPr/>
          <p:nvPr/>
        </p:nvSpPr>
        <p:spPr>
          <a:xfrm>
            <a:off x="4648200" y="4719638"/>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Educational Leadership &amp; Policy (ELP)</a:t>
            </a:r>
            <a:endParaRPr lang="en-CA" sz="1900" dirty="0">
              <a:solidFill>
                <a:schemeClr val="tx1"/>
              </a:solidFill>
              <a:latin typeface="Calibri" pitchFamily="34" charset="0"/>
              <a:cs typeface="Calibri" pitchFamily="34" charset="0"/>
            </a:endParaRPr>
          </a:p>
        </p:txBody>
      </p:sp>
      <p:sp>
        <p:nvSpPr>
          <p:cNvPr id="14" name="Rectangle: Rounded Corners 13"/>
          <p:cNvSpPr/>
          <p:nvPr/>
        </p:nvSpPr>
        <p:spPr>
          <a:xfrm>
            <a:off x="6781800" y="4719638"/>
            <a:ext cx="1981200" cy="1524000"/>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solidFill>
                  <a:schemeClr val="tx1"/>
                </a:solidFill>
                <a:latin typeface="Calibri" pitchFamily="34" charset="0"/>
                <a:cs typeface="Calibri" pitchFamily="34" charset="0"/>
              </a:rPr>
              <a:t>Higher Education (HE)</a:t>
            </a:r>
            <a:endParaRPr lang="en-CA" sz="1900" dirty="0">
              <a:solidFill>
                <a:schemeClr val="tx1"/>
              </a:solidFill>
              <a:latin typeface="Calibri" pitchFamily="34" charset="0"/>
              <a:cs typeface="Calibri" pitchFamily="34" charset="0"/>
            </a:endParaRPr>
          </a:p>
        </p:txBody>
      </p:sp>
      <p:sp>
        <p:nvSpPr>
          <p:cNvPr id="15" name="TextBox 14"/>
          <p:cNvSpPr txBox="1"/>
          <p:nvPr/>
        </p:nvSpPr>
        <p:spPr>
          <a:xfrm>
            <a:off x="3222625" y="1563401"/>
            <a:ext cx="2720975" cy="584775"/>
          </a:xfrm>
          <a:prstGeom prst="rect">
            <a:avLst/>
          </a:prstGeom>
          <a:noFill/>
        </p:spPr>
        <p:txBody>
          <a:bodyPr wrap="square" rtlCol="0">
            <a:spAutoFit/>
          </a:bodyPr>
          <a:lstStyle/>
          <a:p>
            <a:pPr algn="ctr"/>
            <a:r>
              <a:rPr lang="en-US" sz="3200" dirty="0">
                <a:latin typeface="Calibri" pitchFamily="34" charset="0"/>
                <a:cs typeface="Calibri" pitchFamily="34" charset="0"/>
              </a:rPr>
              <a:t>Departments</a:t>
            </a:r>
            <a:endParaRPr lang="en-CA" sz="3200" dirty="0">
              <a:latin typeface="Calibri" pitchFamily="34" charset="0"/>
              <a:cs typeface="Calibri" pitchFamily="34" charset="0"/>
            </a:endParaRPr>
          </a:p>
        </p:txBody>
      </p:sp>
      <p:cxnSp>
        <p:nvCxnSpPr>
          <p:cNvPr id="17" name="Straight Arrow Connector 16"/>
          <p:cNvCxnSpPr>
            <a:cxnSpLocks/>
            <a:stCxn id="4" idx="2"/>
            <a:endCxn id="13" idx="0"/>
          </p:cNvCxnSpPr>
          <p:nvPr/>
        </p:nvCxnSpPr>
        <p:spPr>
          <a:xfrm>
            <a:off x="5632450" y="3779838"/>
            <a:ext cx="6350" cy="939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4" idx="2"/>
            <a:endCxn id="14" idx="0"/>
          </p:cNvCxnSpPr>
          <p:nvPr/>
        </p:nvCxnSpPr>
        <p:spPr>
          <a:xfrm>
            <a:off x="5632450" y="3779838"/>
            <a:ext cx="2139950" cy="939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67200" y="3987225"/>
            <a:ext cx="2590800" cy="584775"/>
          </a:xfrm>
          <a:prstGeom prst="rect">
            <a:avLst/>
          </a:prstGeom>
          <a:noFill/>
        </p:spPr>
        <p:txBody>
          <a:bodyPr wrap="square" rtlCol="0">
            <a:spAutoFit/>
          </a:bodyPr>
          <a:lstStyle/>
          <a:p>
            <a:pPr algn="ctr"/>
            <a:r>
              <a:rPr lang="en-US" sz="3200" dirty="0">
                <a:latin typeface="Calibri" pitchFamily="34" charset="0"/>
                <a:cs typeface="Calibri" pitchFamily="34" charset="0"/>
              </a:rPr>
              <a:t>Programs</a:t>
            </a:r>
            <a:endParaRPr lang="en-CA" sz="3200" dirty="0">
              <a:latin typeface="Calibri" pitchFamily="34" charset="0"/>
              <a:cs typeface="Calibri" pitchFamily="34" charset="0"/>
            </a:endParaRPr>
          </a:p>
        </p:txBody>
      </p:sp>
      <p:sp>
        <p:nvSpPr>
          <p:cNvPr id="28" name="Rectangle 27"/>
          <p:cNvSpPr/>
          <p:nvPr/>
        </p:nvSpPr>
        <p:spPr>
          <a:xfrm>
            <a:off x="2398712" y="4668838"/>
            <a:ext cx="6440488" cy="16570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18" name="TextBox 17"/>
          <p:cNvSpPr txBox="1"/>
          <p:nvPr/>
        </p:nvSpPr>
        <p:spPr>
          <a:xfrm>
            <a:off x="457200" y="4038600"/>
            <a:ext cx="1828800" cy="2308324"/>
          </a:xfrm>
          <a:prstGeom prst="rect">
            <a:avLst/>
          </a:prstGeom>
          <a:noFill/>
        </p:spPr>
        <p:txBody>
          <a:bodyPr wrap="square" rtlCol="0">
            <a:spAutoFit/>
          </a:bodyPr>
          <a:lstStyle/>
          <a:p>
            <a:r>
              <a:rPr lang="en-US" sz="3200" dirty="0">
                <a:latin typeface="Calibri" pitchFamily="34" charset="0"/>
                <a:cs typeface="Calibri" pitchFamily="34" charset="0"/>
              </a:rPr>
              <a:t>Degrees</a:t>
            </a:r>
          </a:p>
          <a:p>
            <a:pPr marL="457200" indent="-457200">
              <a:buFont typeface="Arial" panose="020B0604020202020204" pitchFamily="34" charset="0"/>
              <a:buChar char="•"/>
            </a:pPr>
            <a:endParaRPr lang="en-US" sz="1050" dirty="0">
              <a:latin typeface="Calibri" pitchFamily="34" charset="0"/>
              <a:cs typeface="Calibri" pitchFamily="34" charset="0"/>
            </a:endParaRPr>
          </a:p>
          <a:p>
            <a:pPr marL="457200" indent="-457200">
              <a:buFont typeface="Arial" panose="020B0604020202020204" pitchFamily="34" charset="0"/>
              <a:buChar char="•"/>
            </a:pPr>
            <a:r>
              <a:rPr lang="en-US" sz="2400" dirty="0">
                <a:latin typeface="Calibri" pitchFamily="34" charset="0"/>
                <a:cs typeface="Calibri" pitchFamily="34" charset="0"/>
              </a:rPr>
              <a:t>MEd</a:t>
            </a:r>
          </a:p>
          <a:p>
            <a:pPr marL="457200" indent="-457200">
              <a:buFont typeface="Arial" panose="020B0604020202020204" pitchFamily="34" charset="0"/>
              <a:buChar char="•"/>
            </a:pPr>
            <a:r>
              <a:rPr lang="en-US" sz="2400" dirty="0">
                <a:latin typeface="Calibri" pitchFamily="34" charset="0"/>
                <a:cs typeface="Calibri" pitchFamily="34" charset="0"/>
              </a:rPr>
              <a:t>MA</a:t>
            </a:r>
          </a:p>
          <a:p>
            <a:pPr marL="457200" indent="-457200">
              <a:buFont typeface="Arial" panose="020B0604020202020204" pitchFamily="34" charset="0"/>
              <a:buChar char="•"/>
            </a:pPr>
            <a:r>
              <a:rPr lang="en-US" sz="2400" dirty="0" err="1">
                <a:latin typeface="Calibri" pitchFamily="34" charset="0"/>
                <a:cs typeface="Calibri" pitchFamily="34" charset="0"/>
              </a:rPr>
              <a:t>EdD</a:t>
            </a:r>
            <a:endParaRPr lang="en-US" sz="2400" dirty="0">
              <a:latin typeface="Calibri" pitchFamily="34" charset="0"/>
              <a:cs typeface="Calibri" pitchFamily="34" charset="0"/>
            </a:endParaRPr>
          </a:p>
          <a:p>
            <a:pPr marL="457200" indent="-457200">
              <a:buFont typeface="Arial" panose="020B0604020202020204" pitchFamily="34" charset="0"/>
              <a:buChar char="•"/>
            </a:pPr>
            <a:r>
              <a:rPr lang="en-US" sz="2400" dirty="0">
                <a:latin typeface="Calibri" pitchFamily="34" charset="0"/>
                <a:cs typeface="Calibri" pitchFamily="34" charset="0"/>
              </a:rPr>
              <a:t>PhD</a:t>
            </a:r>
            <a:endParaRPr lang="en-CA" sz="2400" dirty="0">
              <a:latin typeface="Calibri" pitchFamily="34" charset="0"/>
              <a:cs typeface="Calibri" pitchFamily="34" charset="0"/>
            </a:endParaRPr>
          </a:p>
        </p:txBody>
      </p:sp>
    </p:spTree>
    <p:extLst>
      <p:ext uri="{BB962C8B-B14F-4D97-AF65-F5344CB8AC3E}">
        <p14:creationId xmlns:p14="http://schemas.microsoft.com/office/powerpoint/2010/main" val="181561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1074329"/>
              </p:ext>
            </p:extLst>
          </p:nvPr>
        </p:nvGraphicFramePr>
        <p:xfrm>
          <a:off x="380999" y="1889760"/>
          <a:ext cx="8382000" cy="3459480"/>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649536242"/>
                    </a:ext>
                  </a:extLst>
                </a:gridCol>
                <a:gridCol w="2362200">
                  <a:extLst>
                    <a:ext uri="{9D8B030D-6E8A-4147-A177-3AD203B41FA5}">
                      <a16:colId xmlns:a16="http://schemas.microsoft.com/office/drawing/2014/main" val="2969296894"/>
                    </a:ext>
                  </a:extLst>
                </a:gridCol>
                <a:gridCol w="2362200">
                  <a:extLst>
                    <a:ext uri="{9D8B030D-6E8A-4147-A177-3AD203B41FA5}">
                      <a16:colId xmlns:a16="http://schemas.microsoft.com/office/drawing/2014/main" val="4071949371"/>
                    </a:ext>
                  </a:extLst>
                </a:gridCol>
                <a:gridCol w="2362200">
                  <a:extLst>
                    <a:ext uri="{9D8B030D-6E8A-4147-A177-3AD203B41FA5}">
                      <a16:colId xmlns:a16="http://schemas.microsoft.com/office/drawing/2014/main" val="3754869645"/>
                    </a:ext>
                  </a:extLst>
                </a:gridCol>
              </a:tblGrid>
              <a:tr h="370840">
                <a:tc>
                  <a:txBody>
                    <a:bodyPr/>
                    <a:lstStyle/>
                    <a:p>
                      <a:endParaRPr lang="en-CA" dirty="0"/>
                    </a:p>
                  </a:txBody>
                  <a:tcPr/>
                </a:tc>
                <a:tc>
                  <a:txBody>
                    <a:bodyPr/>
                    <a:lstStyle/>
                    <a:p>
                      <a:r>
                        <a:rPr lang="en-CA" dirty="0"/>
                        <a:t>Adult Education &amp; Community Development</a:t>
                      </a:r>
                    </a:p>
                  </a:txBody>
                  <a:tcPr/>
                </a:tc>
                <a:tc>
                  <a:txBody>
                    <a:bodyPr/>
                    <a:lstStyle/>
                    <a:p>
                      <a:r>
                        <a:rPr lang="en-CA" dirty="0"/>
                        <a:t>Educational Leadership &amp; Policy</a:t>
                      </a:r>
                    </a:p>
                  </a:txBody>
                  <a:tcPr/>
                </a:tc>
                <a:tc>
                  <a:txBody>
                    <a:bodyPr/>
                    <a:lstStyle/>
                    <a:p>
                      <a:r>
                        <a:rPr lang="en-CA" dirty="0"/>
                        <a:t>Higher Education</a:t>
                      </a:r>
                    </a:p>
                  </a:txBody>
                  <a:tcPr/>
                </a:tc>
                <a:extLst>
                  <a:ext uri="{0D108BD9-81ED-4DB2-BD59-A6C34878D82A}">
                    <a16:rowId xmlns:a16="http://schemas.microsoft.com/office/drawing/2014/main" val="4199129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dirty="0"/>
                        <a:t>MEd</a:t>
                      </a:r>
                    </a:p>
                    <a:p>
                      <a:endParaRPr lang="en-CA" sz="1300" dirty="0"/>
                    </a:p>
                  </a:txBody>
                  <a:tcPr/>
                </a:tc>
                <a:tc>
                  <a:txBody>
                    <a:bodyPr/>
                    <a:lstStyle/>
                    <a:p>
                      <a:r>
                        <a:rPr lang="en-US" sz="1300" dirty="0"/>
                        <a:t>“</a:t>
                      </a:r>
                      <a:r>
                        <a:rPr lang="en-US" sz="1300" b="1" dirty="0">
                          <a:solidFill>
                            <a:srgbClr val="C00000"/>
                          </a:solidFill>
                        </a:rPr>
                        <a:t>one</a:t>
                      </a:r>
                      <a:r>
                        <a:rPr lang="en-US" sz="1300" dirty="0"/>
                        <a:t> research methods course is </a:t>
                      </a:r>
                      <a:r>
                        <a:rPr lang="en-US" sz="1300" b="1" dirty="0">
                          <a:solidFill>
                            <a:srgbClr val="C00000"/>
                          </a:solidFill>
                        </a:rPr>
                        <a:t>recommended</a:t>
                      </a:r>
                      <a:r>
                        <a:rPr lang="en-US" sz="1300" dirty="0"/>
                        <a:t>”</a:t>
                      </a:r>
                      <a:endParaRPr lang="en-CA"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C00000"/>
                          </a:solidFill>
                        </a:rPr>
                        <a:t>one</a:t>
                      </a:r>
                      <a:r>
                        <a:rPr lang="en-US" sz="1300" b="0" dirty="0"/>
                        <a:t> research methods course is </a:t>
                      </a:r>
                      <a:r>
                        <a:rPr lang="en-US" sz="1300" b="1" dirty="0">
                          <a:solidFill>
                            <a:srgbClr val="C00000"/>
                          </a:solidFill>
                        </a:rPr>
                        <a:t>recommended</a:t>
                      </a:r>
                      <a:r>
                        <a:rPr lang="en-US" sz="1300" b="0" dirty="0"/>
                        <a:t> if writing a Major Research Paper</a:t>
                      </a:r>
                      <a:endParaRPr lang="en-US" sz="1300" b="1" dirty="0">
                        <a:solidFill>
                          <a:srgbClr val="C00000"/>
                        </a:solidFill>
                      </a:endParaRP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t>
                      </a:r>
                      <a:r>
                        <a:rPr lang="en-US" sz="1300" b="1" dirty="0">
                          <a:solidFill>
                            <a:srgbClr val="C00000"/>
                          </a:solidFill>
                        </a:rPr>
                        <a:t>a half-course </a:t>
                      </a:r>
                      <a:r>
                        <a:rPr lang="en-US" sz="1300" b="0" dirty="0"/>
                        <a:t>in research methods</a:t>
                      </a:r>
                      <a:r>
                        <a:rPr lang="en-US" sz="1300" b="1" dirty="0"/>
                        <a:t> </a:t>
                      </a:r>
                      <a:r>
                        <a:rPr lang="en-US" sz="1300" dirty="0"/>
                        <a:t>approved by the faculty advisor”</a:t>
                      </a:r>
                    </a:p>
                  </a:txBody>
                  <a:tcPr/>
                </a:tc>
                <a:extLst>
                  <a:ext uri="{0D108BD9-81ED-4DB2-BD59-A6C34878D82A}">
                    <a16:rowId xmlns:a16="http://schemas.microsoft.com/office/drawing/2014/main" val="3278039287"/>
                  </a:ext>
                </a:extLst>
              </a:tr>
              <a:tr h="370840">
                <a:tc>
                  <a:txBody>
                    <a:bodyPr/>
                    <a:lstStyle/>
                    <a:p>
                      <a:r>
                        <a:rPr lang="en-CA" sz="1300" dirty="0"/>
                        <a:t>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“at least </a:t>
                      </a:r>
                      <a:r>
                        <a:rPr lang="en-US" sz="1300" b="1" dirty="0">
                          <a:solidFill>
                            <a:srgbClr val="C00000"/>
                          </a:solidFill>
                        </a:rPr>
                        <a:t>one</a:t>
                      </a:r>
                      <a:r>
                        <a:rPr lang="en-US" sz="1300" dirty="0"/>
                        <a:t> research methods course is </a:t>
                      </a:r>
                      <a:r>
                        <a:rPr lang="en-US" sz="1300" b="1" dirty="0">
                          <a:solidFill>
                            <a:srgbClr val="C00000"/>
                          </a:solidFill>
                        </a:rPr>
                        <a:t>required</a:t>
                      </a:r>
                      <a:r>
                        <a:rPr lang="en-US" sz="13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C00000"/>
                          </a:solidFill>
                        </a:rPr>
                        <a:t>one</a:t>
                      </a:r>
                      <a:r>
                        <a:rPr lang="en-US" sz="1300" dirty="0"/>
                        <a:t> course in research methods is </a:t>
                      </a:r>
                      <a:r>
                        <a:rPr lang="en-US" sz="1300" b="1" dirty="0">
                          <a:solidFill>
                            <a:srgbClr val="C00000"/>
                          </a:solidFill>
                        </a:rPr>
                        <a:t>required</a:t>
                      </a:r>
                      <a:endParaRPr lang="en-US" sz="13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extLst>
                  <a:ext uri="{0D108BD9-81ED-4DB2-BD59-A6C34878D82A}">
                    <a16:rowId xmlns:a16="http://schemas.microsoft.com/office/drawing/2014/main" val="3261237232"/>
                  </a:ext>
                </a:extLst>
              </a:tr>
              <a:tr h="370840">
                <a:tc>
                  <a:txBody>
                    <a:bodyPr/>
                    <a:lstStyle/>
                    <a:p>
                      <a:r>
                        <a:rPr lang="en-CA" sz="1300" dirty="0" err="1"/>
                        <a:t>EdD</a:t>
                      </a:r>
                      <a:endParaRPr lang="en-CA" sz="1300" dirty="0"/>
                    </a:p>
                  </a:txBody>
                  <a:tcPr/>
                </a:tc>
                <a:tc>
                  <a:txBody>
                    <a:bodyPr/>
                    <a:lstStyle/>
                    <a:p>
                      <a:r>
                        <a:rPr lang="en-CA" sz="1300" dirty="0">
                          <a:solidFill>
                            <a:schemeClr val="bg1">
                              <a:lumMod val="65000"/>
                            </a:schemeClr>
                          </a:solidFill>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3005 &amp; 3006 required</a:t>
                      </a:r>
                      <a:r>
                        <a:rPr lang="en-US" sz="1300" baseline="0" dirty="0"/>
                        <a:t> (</a:t>
                      </a:r>
                      <a:r>
                        <a:rPr lang="en-US" sz="1300" b="1" baseline="0" dirty="0">
                          <a:solidFill>
                            <a:srgbClr val="C00000"/>
                          </a:solidFill>
                        </a:rPr>
                        <a:t>alternative RM course may be substituted for 3006</a:t>
                      </a:r>
                      <a:r>
                        <a:rPr lang="en-US" sz="1300" baseline="0" dirty="0"/>
                        <a:t>)</a:t>
                      </a:r>
                      <a:endParaRPr lang="en-US" sz="13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extLst>
                  <a:ext uri="{0D108BD9-81ED-4DB2-BD59-A6C34878D82A}">
                    <a16:rowId xmlns:a16="http://schemas.microsoft.com/office/drawing/2014/main" val="3752614138"/>
                  </a:ext>
                </a:extLst>
              </a:tr>
              <a:tr h="370840">
                <a:tc>
                  <a:txBody>
                    <a:bodyPr/>
                    <a:lstStyle/>
                    <a:p>
                      <a:r>
                        <a:rPr lang="en-CA" sz="1300" dirty="0"/>
                        <a:t>PhD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“at least </a:t>
                      </a:r>
                      <a:r>
                        <a:rPr lang="en-US" sz="1300" b="1" dirty="0">
                          <a:solidFill>
                            <a:srgbClr val="C00000"/>
                          </a:solidFill>
                        </a:rPr>
                        <a:t>one</a:t>
                      </a:r>
                      <a:r>
                        <a:rPr lang="en-US" sz="1300" dirty="0"/>
                        <a:t> research methods course is </a:t>
                      </a:r>
                      <a:r>
                        <a:rPr lang="en-US" sz="1300" b="1" dirty="0">
                          <a:solidFill>
                            <a:srgbClr val="C00000"/>
                          </a:solidFill>
                        </a:rPr>
                        <a:t>required</a:t>
                      </a:r>
                      <a:r>
                        <a:rPr lang="en-US" sz="13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C00000"/>
                          </a:solidFill>
                        </a:rPr>
                        <a:t>two</a:t>
                      </a:r>
                      <a:r>
                        <a:rPr lang="en-US" sz="1300" dirty="0"/>
                        <a:t> courses in research methods</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tc>
                <a:extLst>
                  <a:ext uri="{0D108BD9-81ED-4DB2-BD59-A6C34878D82A}">
                    <a16:rowId xmlns:a16="http://schemas.microsoft.com/office/drawing/2014/main" val="1045722516"/>
                  </a:ext>
                </a:extLst>
              </a:tr>
            </a:tbl>
          </a:graphicData>
        </a:graphic>
      </p:graphicFrame>
      <p:sp>
        <p:nvSpPr>
          <p:cNvPr id="4" name="Title 1"/>
          <p:cNvSpPr>
            <a:spLocks noGrp="1"/>
          </p:cNvSpPr>
          <p:nvPr>
            <p:ph type="title"/>
          </p:nvPr>
        </p:nvSpPr>
        <p:spPr>
          <a:xfrm>
            <a:off x="457200" y="122238"/>
            <a:ext cx="7543800" cy="1295400"/>
          </a:xfrm>
        </p:spPr>
        <p:txBody>
          <a:bodyPr/>
          <a:lstStyle/>
          <a:p>
            <a:r>
              <a:rPr lang="en-US" sz="2800" dirty="0"/>
              <a:t>3. Do I get “Research Methods [RM]” credit toward my degree program for statistics courses?</a:t>
            </a:r>
            <a:endParaRPr lang="en-CA" sz="2800" dirty="0"/>
          </a:p>
        </p:txBody>
      </p:sp>
      <p:sp>
        <p:nvSpPr>
          <p:cNvPr id="2" name="TextBox 1">
            <a:extLst>
              <a:ext uri="{FF2B5EF4-FFF2-40B4-BE49-F238E27FC236}">
                <a16:creationId xmlns:a16="http://schemas.microsoft.com/office/drawing/2014/main" id="{9CF5B742-FD44-429A-9CA9-E2D3EBE8CD7D}"/>
              </a:ext>
            </a:extLst>
          </p:cNvPr>
          <p:cNvSpPr txBox="1"/>
          <p:nvPr/>
        </p:nvSpPr>
        <p:spPr>
          <a:xfrm>
            <a:off x="380999" y="5574268"/>
            <a:ext cx="8382000" cy="369332"/>
          </a:xfrm>
          <a:prstGeom prst="rect">
            <a:avLst/>
          </a:prstGeom>
          <a:noFill/>
        </p:spPr>
        <p:txBody>
          <a:bodyPr wrap="square" rtlCol="0">
            <a:spAutoFit/>
          </a:bodyPr>
          <a:lstStyle/>
          <a:p>
            <a:r>
              <a:rPr lang="en-CA" dirty="0">
                <a:latin typeface="Calibri" pitchFamily="34" charset="0"/>
                <a:cs typeface="Calibri" pitchFamily="34" charset="0"/>
              </a:rPr>
              <a:t>2022-2023 OISE Graduate Bulletin: </a:t>
            </a:r>
            <a:r>
              <a:rPr lang="en-CA" dirty="0">
                <a:latin typeface="Calibri" panose="020F0502020204030204" pitchFamily="34" charset="0"/>
                <a:cs typeface="Calibri" panose="020F0502020204030204" pitchFamily="34" charset="0"/>
                <a:hlinkClick r:id="rId3"/>
              </a:rPr>
              <a:t>https://oise.academic-guide.utoronto.ca/</a:t>
            </a:r>
            <a:endParaRPr lang="en-CA" dirty="0">
              <a:latin typeface="Calibri" panose="020F0502020204030204" pitchFamily="34" charset="0"/>
              <a:cs typeface="Calibri" pitchFamily="34" charset="0"/>
            </a:endParaRPr>
          </a:p>
        </p:txBody>
      </p:sp>
    </p:spTree>
    <p:extLst>
      <p:ext uri="{BB962C8B-B14F-4D97-AF65-F5344CB8AC3E}">
        <p14:creationId xmlns:p14="http://schemas.microsoft.com/office/powerpoint/2010/main" val="65284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4. Where can I find statistics courses at OISE?</a:t>
            </a:r>
            <a:endParaRPr lang="en-CA" sz="3600" dirty="0"/>
          </a:p>
        </p:txBody>
      </p:sp>
      <p:sp>
        <p:nvSpPr>
          <p:cNvPr id="4" name="Rectangle: Rounded Corners 3"/>
          <p:cNvSpPr/>
          <p:nvPr/>
        </p:nvSpPr>
        <p:spPr>
          <a:xfrm>
            <a:off x="4641850" y="1936462"/>
            <a:ext cx="1981200" cy="19497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latin typeface="Calibri" pitchFamily="34" charset="0"/>
                <a:cs typeface="Calibri" pitchFamily="34" charset="0"/>
              </a:rPr>
              <a:t>Leadership, Higher &amp; Adult Education (LHAE)</a:t>
            </a:r>
            <a:endParaRPr lang="en-CA" dirty="0">
              <a:solidFill>
                <a:schemeClr val="tx1"/>
              </a:solidFill>
              <a:latin typeface="Calibri" pitchFamily="34" charset="0"/>
              <a:cs typeface="Calibri" pitchFamily="34" charset="0"/>
            </a:endParaRPr>
          </a:p>
        </p:txBody>
      </p:sp>
      <p:sp>
        <p:nvSpPr>
          <p:cNvPr id="5" name="Rectangle: Rounded Corners 4"/>
          <p:cNvSpPr/>
          <p:nvPr/>
        </p:nvSpPr>
        <p:spPr>
          <a:xfrm>
            <a:off x="431800" y="1949162"/>
            <a:ext cx="1981200" cy="19370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latin typeface="Calibri" pitchFamily="34" charset="0"/>
                <a:cs typeface="Calibri" pitchFamily="34" charset="0"/>
              </a:rPr>
              <a:t>Applied Psychology &amp; Human Development (APHD)</a:t>
            </a:r>
          </a:p>
          <a:p>
            <a:pPr algn="ctr"/>
            <a:r>
              <a:rPr lang="en-US" b="1" dirty="0">
                <a:solidFill>
                  <a:srgbClr val="C00000"/>
                </a:solidFill>
                <a:latin typeface="Calibri" pitchFamily="34" charset="0"/>
                <a:cs typeface="Calibri" pitchFamily="34" charset="0"/>
              </a:rPr>
              <a:t>1 stats</a:t>
            </a:r>
          </a:p>
          <a:p>
            <a:pPr algn="ctr"/>
            <a:r>
              <a:rPr lang="en-US" b="1" dirty="0">
                <a:solidFill>
                  <a:srgbClr val="7C1259"/>
                </a:solidFill>
                <a:latin typeface="Calibri" pitchFamily="34" charset="0"/>
                <a:cs typeface="Calibri" pitchFamily="34" charset="0"/>
              </a:rPr>
              <a:t>4 quant</a:t>
            </a:r>
          </a:p>
        </p:txBody>
      </p:sp>
      <p:sp>
        <p:nvSpPr>
          <p:cNvPr id="6" name="Rectangle: Rounded Corners 5"/>
          <p:cNvSpPr/>
          <p:nvPr/>
        </p:nvSpPr>
        <p:spPr>
          <a:xfrm>
            <a:off x="2536825" y="1949162"/>
            <a:ext cx="1981200" cy="19370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latin typeface="Calibri" pitchFamily="34" charset="0"/>
                <a:cs typeface="Calibri" pitchFamily="34" charset="0"/>
              </a:rPr>
              <a:t>Curriculum, Teaching &amp; Learning (CTL)</a:t>
            </a:r>
          </a:p>
          <a:p>
            <a:pPr algn="ctr"/>
            <a:endParaRPr lang="en-US" b="1" dirty="0">
              <a:solidFill>
                <a:srgbClr val="C00000"/>
              </a:solidFill>
              <a:latin typeface="Calibri" pitchFamily="34" charset="0"/>
              <a:cs typeface="Calibri" pitchFamily="34" charset="0"/>
            </a:endParaRPr>
          </a:p>
          <a:p>
            <a:pPr algn="ctr"/>
            <a:r>
              <a:rPr lang="en-US" b="1" dirty="0">
                <a:solidFill>
                  <a:srgbClr val="002060"/>
                </a:solidFill>
                <a:latin typeface="Calibri" pitchFamily="34" charset="0"/>
                <a:cs typeface="Calibri" pitchFamily="34" charset="0"/>
              </a:rPr>
              <a:t>several mixed- methods</a:t>
            </a:r>
          </a:p>
        </p:txBody>
      </p:sp>
      <p:sp>
        <p:nvSpPr>
          <p:cNvPr id="7" name="Rectangle: Rounded Corners 6"/>
          <p:cNvSpPr/>
          <p:nvPr/>
        </p:nvSpPr>
        <p:spPr>
          <a:xfrm>
            <a:off x="6781800" y="1949162"/>
            <a:ext cx="1981200" cy="1937038"/>
          </a:xfrm>
          <a:prstGeom prst="roundRect">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latin typeface="Calibri" pitchFamily="34" charset="0"/>
                <a:cs typeface="Calibri" pitchFamily="34" charset="0"/>
              </a:rPr>
              <a:t>Social Justice Education (SJE)</a:t>
            </a:r>
          </a:p>
          <a:p>
            <a:pPr algn="ctr"/>
            <a:endParaRPr lang="en-US" dirty="0">
              <a:solidFill>
                <a:schemeClr val="tx1"/>
              </a:solidFill>
              <a:latin typeface="Calibri" pitchFamily="34" charset="0"/>
              <a:cs typeface="Calibri" pitchFamily="34" charset="0"/>
            </a:endParaRPr>
          </a:p>
          <a:p>
            <a:pPr algn="ctr"/>
            <a:r>
              <a:rPr lang="en-US" b="1" dirty="0">
                <a:solidFill>
                  <a:schemeClr val="tx1"/>
                </a:solidFill>
                <a:latin typeface="Calibri" pitchFamily="34" charset="0"/>
                <a:cs typeface="Calibri" pitchFamily="34" charset="0"/>
              </a:rPr>
              <a:t>0 stats</a:t>
            </a:r>
            <a:endParaRPr lang="en-CA" b="1" dirty="0">
              <a:solidFill>
                <a:schemeClr val="tx1"/>
              </a:solidFill>
              <a:latin typeface="Calibri" pitchFamily="34" charset="0"/>
              <a:cs typeface="Calibri" pitchFamily="34" charset="0"/>
            </a:endParaRPr>
          </a:p>
        </p:txBody>
      </p:sp>
      <p:cxnSp>
        <p:nvCxnSpPr>
          <p:cNvPr id="9" name="Straight Arrow Connector 8"/>
          <p:cNvCxnSpPr>
            <a:cxnSpLocks/>
          </p:cNvCxnSpPr>
          <p:nvPr/>
        </p:nvCxnSpPr>
        <p:spPr>
          <a:xfrm flipH="1">
            <a:off x="4343400" y="3886200"/>
            <a:ext cx="1289052" cy="304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2552700" y="4191000"/>
            <a:ext cx="1981200" cy="1706562"/>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latin typeface="Calibri" pitchFamily="34" charset="0"/>
                <a:cs typeface="Calibri" pitchFamily="34" charset="0"/>
              </a:rPr>
              <a:t>Adult Education &amp; Community Development (AECD)</a:t>
            </a:r>
          </a:p>
          <a:p>
            <a:pPr algn="ctr"/>
            <a:r>
              <a:rPr lang="en-US" b="1" dirty="0">
                <a:solidFill>
                  <a:srgbClr val="002060"/>
                </a:solidFill>
                <a:latin typeface="Calibri" pitchFamily="34" charset="0"/>
                <a:cs typeface="Calibri" pitchFamily="34" charset="0"/>
              </a:rPr>
              <a:t>1 mixed-methods</a:t>
            </a:r>
            <a:endParaRPr lang="en-CA" b="1" dirty="0">
              <a:solidFill>
                <a:srgbClr val="002060"/>
              </a:solidFill>
              <a:latin typeface="Calibri" pitchFamily="34" charset="0"/>
              <a:cs typeface="Calibri" pitchFamily="34" charset="0"/>
            </a:endParaRPr>
          </a:p>
        </p:txBody>
      </p:sp>
      <p:sp>
        <p:nvSpPr>
          <p:cNvPr id="13" name="Rectangle: Rounded Corners 12"/>
          <p:cNvSpPr/>
          <p:nvPr/>
        </p:nvSpPr>
        <p:spPr>
          <a:xfrm>
            <a:off x="4648200" y="4191000"/>
            <a:ext cx="1981200" cy="1706562"/>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latin typeface="Calibri" pitchFamily="34" charset="0"/>
                <a:cs typeface="Calibri" pitchFamily="34" charset="0"/>
              </a:rPr>
              <a:t>Educational Leadership &amp; Policy (ELP)</a:t>
            </a:r>
          </a:p>
          <a:p>
            <a:pPr algn="ctr"/>
            <a:r>
              <a:rPr lang="en-US" b="1" dirty="0">
                <a:solidFill>
                  <a:srgbClr val="C00000"/>
                </a:solidFill>
                <a:latin typeface="Calibri" pitchFamily="34" charset="0"/>
                <a:cs typeface="Calibri" pitchFamily="34" charset="0"/>
              </a:rPr>
              <a:t>1 stats</a:t>
            </a:r>
          </a:p>
          <a:p>
            <a:pPr algn="ctr"/>
            <a:r>
              <a:rPr lang="en-US" b="1" dirty="0">
                <a:solidFill>
                  <a:srgbClr val="7C1259"/>
                </a:solidFill>
                <a:latin typeface="Calibri" pitchFamily="34" charset="0"/>
                <a:cs typeface="Calibri" pitchFamily="34" charset="0"/>
              </a:rPr>
              <a:t>1 quant</a:t>
            </a:r>
          </a:p>
        </p:txBody>
      </p:sp>
      <p:sp>
        <p:nvSpPr>
          <p:cNvPr id="14" name="Rectangle: Rounded Corners 13"/>
          <p:cNvSpPr/>
          <p:nvPr/>
        </p:nvSpPr>
        <p:spPr>
          <a:xfrm>
            <a:off x="6753225" y="4191000"/>
            <a:ext cx="1981200" cy="1706562"/>
          </a:xfrm>
          <a:prstGeom prst="roundRect">
            <a:avLst/>
          </a:prstGeom>
          <a:solidFill>
            <a:schemeClr val="tx2">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latin typeface="Calibri" pitchFamily="34" charset="0"/>
                <a:cs typeface="Calibri" pitchFamily="34" charset="0"/>
              </a:rPr>
              <a:t>Higher Education (HE)</a:t>
            </a:r>
          </a:p>
          <a:p>
            <a:pPr algn="ctr"/>
            <a:endParaRPr lang="en-US" dirty="0">
              <a:solidFill>
                <a:schemeClr val="tx1"/>
              </a:solidFill>
              <a:latin typeface="Calibri" pitchFamily="34" charset="0"/>
              <a:cs typeface="Calibri" pitchFamily="34" charset="0"/>
            </a:endParaRPr>
          </a:p>
          <a:p>
            <a:pPr algn="ctr"/>
            <a:r>
              <a:rPr lang="en-US" b="1" dirty="0">
                <a:solidFill>
                  <a:srgbClr val="7C1259"/>
                </a:solidFill>
                <a:latin typeface="Calibri" pitchFamily="34" charset="0"/>
                <a:cs typeface="Calibri" pitchFamily="34" charset="0"/>
              </a:rPr>
              <a:t>2 quant</a:t>
            </a:r>
            <a:endParaRPr lang="en-CA" b="1" dirty="0">
              <a:solidFill>
                <a:srgbClr val="7C1259"/>
              </a:solidFill>
              <a:latin typeface="Calibri" pitchFamily="34" charset="0"/>
              <a:cs typeface="Calibri" pitchFamily="34" charset="0"/>
            </a:endParaRPr>
          </a:p>
        </p:txBody>
      </p:sp>
      <p:cxnSp>
        <p:nvCxnSpPr>
          <p:cNvPr id="17" name="Straight Arrow Connector 16"/>
          <p:cNvCxnSpPr>
            <a:cxnSpLocks/>
            <a:endCxn id="13" idx="0"/>
          </p:cNvCxnSpPr>
          <p:nvPr/>
        </p:nvCxnSpPr>
        <p:spPr>
          <a:xfrm>
            <a:off x="5638800" y="3886200"/>
            <a:ext cx="0" cy="304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5632450" y="3886200"/>
            <a:ext cx="1301750" cy="3048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40250" y="1828800"/>
            <a:ext cx="2184400" cy="2057400"/>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400" dirty="0">
              <a:solidFill>
                <a:schemeClr val="tx1"/>
              </a:solidFill>
              <a:latin typeface="Calibri" pitchFamily="34" charset="0"/>
              <a:cs typeface="Calibri" pitchFamily="34" charset="0"/>
            </a:endParaRPr>
          </a:p>
        </p:txBody>
      </p:sp>
      <p:sp>
        <p:nvSpPr>
          <p:cNvPr id="22" name="Rectangle: Rounded Corners 21"/>
          <p:cNvSpPr/>
          <p:nvPr/>
        </p:nvSpPr>
        <p:spPr>
          <a:xfrm>
            <a:off x="228600" y="4191000"/>
            <a:ext cx="1981200" cy="1706562"/>
          </a:xfrm>
          <a:prstGeom prst="roundRect">
            <a:avLst/>
          </a:prstGeom>
          <a:solidFill>
            <a:srgbClr val="FFE5E5"/>
          </a:solidFill>
          <a:ln>
            <a:solidFill>
              <a:srgbClr val="DD5C0D"/>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latin typeface="Calibri" pitchFamily="34" charset="0"/>
                <a:cs typeface="Calibri" pitchFamily="34" charset="0"/>
              </a:rPr>
              <a:t>Joint OISE courses (JOI)</a:t>
            </a:r>
          </a:p>
          <a:p>
            <a:pPr algn="ctr"/>
            <a:endParaRPr lang="en-US" b="1" dirty="0">
              <a:solidFill>
                <a:srgbClr val="C00000"/>
              </a:solidFill>
              <a:latin typeface="Calibri" pitchFamily="34" charset="0"/>
              <a:cs typeface="Calibri" pitchFamily="34" charset="0"/>
            </a:endParaRPr>
          </a:p>
          <a:p>
            <a:pPr algn="ctr"/>
            <a:r>
              <a:rPr lang="en-US" b="1" dirty="0">
                <a:solidFill>
                  <a:srgbClr val="C00000"/>
                </a:solidFill>
                <a:latin typeface="Calibri" pitchFamily="34" charset="0"/>
                <a:cs typeface="Calibri" pitchFamily="34" charset="0"/>
              </a:rPr>
              <a:t>6 stats</a:t>
            </a:r>
            <a:endParaRPr lang="en-CA" b="1" dirty="0">
              <a:solidFill>
                <a:srgbClr val="C00000"/>
              </a:solidFill>
              <a:latin typeface="Calibri" pitchFamily="34" charset="0"/>
              <a:cs typeface="Calibri" pitchFamily="34" charset="0"/>
            </a:endParaRPr>
          </a:p>
        </p:txBody>
      </p:sp>
      <p:sp>
        <p:nvSpPr>
          <p:cNvPr id="21" name="Right Brace 20"/>
          <p:cNvSpPr/>
          <p:nvPr/>
        </p:nvSpPr>
        <p:spPr>
          <a:xfrm rot="5400000">
            <a:off x="5463381" y="2842419"/>
            <a:ext cx="312738" cy="6210300"/>
          </a:xfrm>
          <a:prstGeom prst="rightBrace">
            <a:avLst>
              <a:gd name="adj1" fmla="val 43889"/>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TextBox 29"/>
          <p:cNvSpPr txBox="1"/>
          <p:nvPr/>
        </p:nvSpPr>
        <p:spPr>
          <a:xfrm>
            <a:off x="3867150" y="6047077"/>
            <a:ext cx="3505200" cy="369332"/>
          </a:xfrm>
          <a:prstGeom prst="rect">
            <a:avLst/>
          </a:prstGeom>
          <a:noFill/>
        </p:spPr>
        <p:txBody>
          <a:bodyPr wrap="square" rtlCol="0">
            <a:spAutoFit/>
          </a:bodyPr>
          <a:lstStyle/>
          <a:p>
            <a:pPr algn="ctr"/>
            <a:r>
              <a:rPr lang="en-US" b="1" dirty="0">
                <a:solidFill>
                  <a:srgbClr val="0070C0"/>
                </a:solidFill>
                <a:latin typeface="Calibri" pitchFamily="34" charset="0"/>
                <a:cs typeface="Calibri" pitchFamily="34" charset="0"/>
              </a:rPr>
              <a:t>Usually open to all LHAE students</a:t>
            </a:r>
            <a:endParaRPr lang="en-CA" b="1" dirty="0">
              <a:solidFill>
                <a:srgbClr val="0070C0"/>
              </a:solidFill>
              <a:latin typeface="Calibri" pitchFamily="34" charset="0"/>
              <a:cs typeface="Calibri" pitchFamily="34" charset="0"/>
            </a:endParaRPr>
          </a:p>
        </p:txBody>
      </p:sp>
      <p:sp>
        <p:nvSpPr>
          <p:cNvPr id="31" name="TextBox 30"/>
          <p:cNvSpPr txBox="1"/>
          <p:nvPr/>
        </p:nvSpPr>
        <p:spPr>
          <a:xfrm>
            <a:off x="0" y="6031468"/>
            <a:ext cx="2743200" cy="369332"/>
          </a:xfrm>
          <a:prstGeom prst="rect">
            <a:avLst/>
          </a:prstGeom>
          <a:noFill/>
        </p:spPr>
        <p:txBody>
          <a:bodyPr wrap="square" rtlCol="0">
            <a:spAutoFit/>
          </a:bodyPr>
          <a:lstStyle/>
          <a:p>
            <a:pPr algn="ctr"/>
            <a:r>
              <a:rPr lang="en-US" b="1" dirty="0">
                <a:solidFill>
                  <a:srgbClr val="0070C0"/>
                </a:solidFill>
                <a:latin typeface="Calibri" pitchFamily="34" charset="0"/>
                <a:cs typeface="Calibri" pitchFamily="34" charset="0"/>
              </a:rPr>
              <a:t>Open to </a:t>
            </a:r>
            <a:r>
              <a:rPr lang="en-US" b="1" u="sng" dirty="0">
                <a:solidFill>
                  <a:srgbClr val="0070C0"/>
                </a:solidFill>
                <a:latin typeface="Calibri" pitchFamily="34" charset="0"/>
                <a:cs typeface="Calibri" pitchFamily="34" charset="0"/>
              </a:rPr>
              <a:t>all</a:t>
            </a:r>
            <a:r>
              <a:rPr lang="en-US" b="1" dirty="0">
                <a:solidFill>
                  <a:srgbClr val="0070C0"/>
                </a:solidFill>
                <a:latin typeface="Calibri" pitchFamily="34" charset="0"/>
                <a:cs typeface="Calibri" pitchFamily="34" charset="0"/>
              </a:rPr>
              <a:t> OISE students</a:t>
            </a:r>
            <a:endParaRPr lang="en-CA" b="1" dirty="0">
              <a:solidFill>
                <a:srgbClr val="0070C0"/>
              </a:solidFill>
              <a:latin typeface="Calibri" pitchFamily="34" charset="0"/>
              <a:cs typeface="Calibri" pitchFamily="34" charset="0"/>
            </a:endParaRPr>
          </a:p>
        </p:txBody>
      </p:sp>
      <p:cxnSp>
        <p:nvCxnSpPr>
          <p:cNvPr id="32" name="Straight Arrow Connector 31"/>
          <p:cNvCxnSpPr>
            <a:cxnSpLocks/>
          </p:cNvCxnSpPr>
          <p:nvPr/>
        </p:nvCxnSpPr>
        <p:spPr>
          <a:xfrm flipV="1">
            <a:off x="1219200" y="5715000"/>
            <a:ext cx="0" cy="37584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H="1">
            <a:off x="1422400" y="1676400"/>
            <a:ext cx="592139" cy="25357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a:off x="3027363" y="1673515"/>
            <a:ext cx="500063" cy="25024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76300" y="1295400"/>
            <a:ext cx="3238500" cy="369332"/>
          </a:xfrm>
          <a:prstGeom prst="rect">
            <a:avLst/>
          </a:prstGeom>
          <a:noFill/>
        </p:spPr>
        <p:txBody>
          <a:bodyPr wrap="square" rtlCol="0">
            <a:spAutoFit/>
          </a:bodyPr>
          <a:lstStyle/>
          <a:p>
            <a:pPr algn="ctr"/>
            <a:r>
              <a:rPr lang="en-US" b="1" dirty="0">
                <a:solidFill>
                  <a:srgbClr val="0070C0"/>
                </a:solidFill>
                <a:latin typeface="Calibri" pitchFamily="34" charset="0"/>
                <a:cs typeface="Calibri" pitchFamily="34" charset="0"/>
              </a:rPr>
              <a:t>May be open to LHAE students</a:t>
            </a:r>
            <a:endParaRPr lang="en-CA" b="1"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425650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30" grpId="0"/>
      <p:bldP spid="31" grpId="0"/>
      <p:bldP spid="39"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etworkCalibri">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sz="2400" dirty="0" smtClean="0">
            <a:solidFill>
              <a:schemeClr val="tx1"/>
            </a:solidFill>
            <a:latin typeface="Calibri" pitchFamily="34" charset="0"/>
            <a:cs typeface="Calibri" pitchFamily="34" charset="0"/>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dirty="0">
            <a:latin typeface="Calibri" pitchFamily="34" charset="0"/>
            <a:cs typeface="Calibri" pitchFamily="34" charset="0"/>
          </a:defRPr>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9517</TotalTime>
  <Words>2057</Words>
  <Application>Microsoft Office PowerPoint</Application>
  <PresentationFormat>On-screen Show (4:3)</PresentationFormat>
  <Paragraphs>259</Paragraphs>
  <Slides>32</Slides>
  <Notes>29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32</vt:i4>
      </vt:variant>
    </vt:vector>
  </HeadingPairs>
  <TitlesOfParts>
    <vt:vector size="41" baseType="lpstr">
      <vt:lpstr>Arial</vt:lpstr>
      <vt:lpstr>Calibri</vt:lpstr>
      <vt:lpstr>Wingdings</vt:lpstr>
      <vt:lpstr>Network</vt:lpstr>
      <vt:lpstr>Default Design</vt:lpstr>
      <vt:lpstr>1_Network</vt:lpstr>
      <vt:lpstr>1_Default Design</vt:lpstr>
      <vt:lpstr>NetworkCalibri</vt:lpstr>
      <vt:lpstr>2_Default Design</vt:lpstr>
      <vt:lpstr>Information Session on Statistical Methods Offerings in LHAE and OISE</vt:lpstr>
      <vt:lpstr>Introductions</vt:lpstr>
      <vt:lpstr>Introductions</vt:lpstr>
      <vt:lpstr>Overview</vt:lpstr>
      <vt:lpstr>2. Why learn statistical methods?</vt:lpstr>
      <vt:lpstr>3. Do I get “Research Methods [RM]” credit toward my degree program for statistics courses?</vt:lpstr>
      <vt:lpstr>3. Do I get “Research Methods [RM]” credit toward my degree program for statistics courses?</vt:lpstr>
      <vt:lpstr>3. Do I get “Research Methods [RM]” credit toward my degree program for statistics courses?</vt:lpstr>
      <vt:lpstr>4. Where can I find statistics courses at OISE?</vt:lpstr>
      <vt:lpstr>5. Which statistics courses are available this year?</vt:lpstr>
      <vt:lpstr>6. How can I figure out which courses to take?</vt:lpstr>
      <vt:lpstr>6. How can I figure out which courses to take? (cont.)</vt:lpstr>
      <vt:lpstr>JOI1287: Introduction to Applied Statistics</vt:lpstr>
      <vt:lpstr>JOI3048: Intermediate Statistics in Educational Research: Multiple Regression Analysis</vt:lpstr>
      <vt:lpstr>JOI6003: Quantitative Research Practicum</vt:lpstr>
      <vt:lpstr>JOI6003: Quantitative Research Practicum (cont.)</vt:lpstr>
      <vt:lpstr>JOI6003: Quantitative Research Practicum (cont.)</vt:lpstr>
      <vt:lpstr>Other advanced courses offered in past/future years</vt:lpstr>
      <vt:lpstr>7. How can I plan my schedule of statistics courses?</vt:lpstr>
      <vt:lpstr>8. Which software is used in statistics courses?</vt:lpstr>
      <vt:lpstr>9. Where can I find up-to-date info on statistics course offerings?</vt:lpstr>
      <vt:lpstr>PowerPoint Presentation</vt:lpstr>
      <vt:lpstr>PowerPoint Presentation</vt:lpstr>
      <vt:lpstr>PowerPoint Presentation</vt:lpstr>
      <vt:lpstr>PowerPoint Presentation</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10. How can I enrol in statistics courses? www.acorn.utoronto.ca  </vt:lpstr>
      <vt:lpstr>11. 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Quality and Equality: Complementary, Contradictory, or Unrelated?</dc:title>
  <dc:creator>Katyn Chmielewski</dc:creator>
  <cp:lastModifiedBy>Anna Katyn Chmielewski</cp:lastModifiedBy>
  <cp:revision>1344</cp:revision>
  <dcterms:created xsi:type="dcterms:W3CDTF">2012-03-08T23:40:04Z</dcterms:created>
  <dcterms:modified xsi:type="dcterms:W3CDTF">2022-08-26T14:02:12Z</dcterms:modified>
</cp:coreProperties>
</file>