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 id="2147483699" r:id="rId3"/>
    <p:sldMasterId id="2147483712" r:id="rId4"/>
    <p:sldMasterId id="2147483726" r:id="rId5"/>
    <p:sldMasterId id="2147483739" r:id="rId6"/>
  </p:sldMasterIdLst>
  <p:notesMasterIdLst>
    <p:notesMasterId r:id="rId40"/>
  </p:notesMasterIdLst>
  <p:sldIdLst>
    <p:sldId id="520" r:id="rId7"/>
    <p:sldId id="582" r:id="rId8"/>
    <p:sldId id="558" r:id="rId9"/>
    <p:sldId id="529" r:id="rId10"/>
    <p:sldId id="530" r:id="rId11"/>
    <p:sldId id="589" r:id="rId12"/>
    <p:sldId id="587" r:id="rId13"/>
    <p:sldId id="542" r:id="rId14"/>
    <p:sldId id="585" r:id="rId15"/>
    <p:sldId id="588" r:id="rId16"/>
    <p:sldId id="545" r:id="rId17"/>
    <p:sldId id="546" r:id="rId18"/>
    <p:sldId id="547" r:id="rId19"/>
    <p:sldId id="572" r:id="rId20"/>
    <p:sldId id="593" r:id="rId21"/>
    <p:sldId id="586" r:id="rId22"/>
    <p:sldId id="573" r:id="rId23"/>
    <p:sldId id="574" r:id="rId24"/>
    <p:sldId id="537" r:id="rId25"/>
    <p:sldId id="550" r:id="rId26"/>
    <p:sldId id="538" r:id="rId27"/>
    <p:sldId id="539" r:id="rId28"/>
    <p:sldId id="559" r:id="rId29"/>
    <p:sldId id="575" r:id="rId30"/>
    <p:sldId id="591" r:id="rId31"/>
    <p:sldId id="592" r:id="rId32"/>
    <p:sldId id="564" r:id="rId33"/>
    <p:sldId id="565" r:id="rId34"/>
    <p:sldId id="566" r:id="rId35"/>
    <p:sldId id="567" r:id="rId36"/>
    <p:sldId id="568" r:id="rId37"/>
    <p:sldId id="569" r:id="rId38"/>
    <p:sldId id="54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E37E00"/>
    <a:srgbClr val="FDEDE3"/>
    <a:srgbClr val="7C1259"/>
    <a:srgbClr val="580852"/>
    <a:srgbClr val="DD5C0D"/>
    <a:srgbClr val="FFE5E5"/>
    <a:srgbClr val="DDF0FF"/>
    <a:srgbClr val="ECD9FF"/>
    <a:srgbClr val="FCDE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892" autoAdjust="0"/>
  </p:normalViewPr>
  <p:slideViewPr>
    <p:cSldViewPr>
      <p:cViewPr varScale="1">
        <p:scale>
          <a:sx n="68" d="100"/>
          <a:sy n="68" d="100"/>
        </p:scale>
        <p:origin x="1080"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400B57-4397-4836-8446-8021EA9EFBE0}" type="datetimeFigureOut">
              <a:rPr lang="en-US" smtClean="0"/>
              <a:t>9/7/2023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59B05A-3742-4DA6-A5A1-09A61E1E84AE}" type="slidenum">
              <a:rPr lang="en-US" smtClean="0"/>
              <a:t>‹#›</a:t>
            </a:fld>
            <a:endParaRPr lang="en-US"/>
          </a:p>
        </p:txBody>
      </p:sp>
    </p:spTree>
    <p:extLst>
      <p:ext uri="{BB962C8B-B14F-4D97-AF65-F5344CB8AC3E}">
        <p14:creationId xmlns:p14="http://schemas.microsoft.com/office/powerpoint/2010/main" val="1224127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1</a:t>
            </a:fld>
            <a:endParaRPr lang="en-US"/>
          </a:p>
        </p:txBody>
      </p:sp>
    </p:spTree>
    <p:extLst>
      <p:ext uri="{BB962C8B-B14F-4D97-AF65-F5344CB8AC3E}">
        <p14:creationId xmlns:p14="http://schemas.microsoft.com/office/powerpoint/2010/main" val="606092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13</a:t>
            </a:fld>
            <a:endParaRPr lang="en-US"/>
          </a:p>
        </p:txBody>
      </p:sp>
    </p:spTree>
    <p:extLst>
      <p:ext uri="{BB962C8B-B14F-4D97-AF65-F5344CB8AC3E}">
        <p14:creationId xmlns:p14="http://schemas.microsoft.com/office/powerpoint/2010/main" val="1599161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14</a:t>
            </a:fld>
            <a:endParaRPr lang="en-US"/>
          </a:p>
        </p:txBody>
      </p:sp>
    </p:spTree>
    <p:extLst>
      <p:ext uri="{BB962C8B-B14F-4D97-AF65-F5344CB8AC3E}">
        <p14:creationId xmlns:p14="http://schemas.microsoft.com/office/powerpoint/2010/main" val="3618318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15</a:t>
            </a:fld>
            <a:endParaRPr lang="en-US"/>
          </a:p>
        </p:txBody>
      </p:sp>
    </p:spTree>
    <p:extLst>
      <p:ext uri="{BB962C8B-B14F-4D97-AF65-F5344CB8AC3E}">
        <p14:creationId xmlns:p14="http://schemas.microsoft.com/office/powerpoint/2010/main" val="1919575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17</a:t>
            </a:fld>
            <a:endParaRPr lang="en-US"/>
          </a:p>
        </p:txBody>
      </p:sp>
    </p:spTree>
    <p:extLst>
      <p:ext uri="{BB962C8B-B14F-4D97-AF65-F5344CB8AC3E}">
        <p14:creationId xmlns:p14="http://schemas.microsoft.com/office/powerpoint/2010/main" val="2899228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18</a:t>
            </a:fld>
            <a:endParaRPr lang="en-US"/>
          </a:p>
        </p:txBody>
      </p:sp>
    </p:spTree>
    <p:extLst>
      <p:ext uri="{BB962C8B-B14F-4D97-AF65-F5344CB8AC3E}">
        <p14:creationId xmlns:p14="http://schemas.microsoft.com/office/powerpoint/2010/main" val="468444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19</a:t>
            </a:fld>
            <a:endParaRPr lang="en-US"/>
          </a:p>
        </p:txBody>
      </p:sp>
    </p:spTree>
    <p:extLst>
      <p:ext uri="{BB962C8B-B14F-4D97-AF65-F5344CB8AC3E}">
        <p14:creationId xmlns:p14="http://schemas.microsoft.com/office/powerpoint/2010/main" val="4182368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20</a:t>
            </a:fld>
            <a:endParaRPr lang="en-US"/>
          </a:p>
        </p:txBody>
      </p:sp>
    </p:spTree>
    <p:extLst>
      <p:ext uri="{BB962C8B-B14F-4D97-AF65-F5344CB8AC3E}">
        <p14:creationId xmlns:p14="http://schemas.microsoft.com/office/powerpoint/2010/main" val="743000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21</a:t>
            </a:fld>
            <a:endParaRPr lang="en-US"/>
          </a:p>
        </p:txBody>
      </p:sp>
    </p:spTree>
    <p:extLst>
      <p:ext uri="{BB962C8B-B14F-4D97-AF65-F5344CB8AC3E}">
        <p14:creationId xmlns:p14="http://schemas.microsoft.com/office/powerpoint/2010/main" val="1106273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22</a:t>
            </a:fld>
            <a:endParaRPr lang="en-US"/>
          </a:p>
        </p:txBody>
      </p:sp>
    </p:spTree>
    <p:extLst>
      <p:ext uri="{BB962C8B-B14F-4D97-AF65-F5344CB8AC3E}">
        <p14:creationId xmlns:p14="http://schemas.microsoft.com/office/powerpoint/2010/main" val="3147103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23</a:t>
            </a:fld>
            <a:endParaRPr lang="en-US"/>
          </a:p>
        </p:txBody>
      </p:sp>
    </p:spTree>
    <p:extLst>
      <p:ext uri="{BB962C8B-B14F-4D97-AF65-F5344CB8AC3E}">
        <p14:creationId xmlns:p14="http://schemas.microsoft.com/office/powerpoint/2010/main" val="2532998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2</a:t>
            </a:fld>
            <a:endParaRPr lang="en-US"/>
          </a:p>
        </p:txBody>
      </p:sp>
    </p:spTree>
    <p:extLst>
      <p:ext uri="{BB962C8B-B14F-4D97-AF65-F5344CB8AC3E}">
        <p14:creationId xmlns:p14="http://schemas.microsoft.com/office/powerpoint/2010/main" val="1092178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24</a:t>
            </a:fld>
            <a:endParaRPr lang="en-US"/>
          </a:p>
        </p:txBody>
      </p:sp>
    </p:spTree>
    <p:extLst>
      <p:ext uri="{BB962C8B-B14F-4D97-AF65-F5344CB8AC3E}">
        <p14:creationId xmlns:p14="http://schemas.microsoft.com/office/powerpoint/2010/main" val="796025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27</a:t>
            </a:fld>
            <a:endParaRPr lang="en-US"/>
          </a:p>
        </p:txBody>
      </p:sp>
    </p:spTree>
    <p:extLst>
      <p:ext uri="{BB962C8B-B14F-4D97-AF65-F5344CB8AC3E}">
        <p14:creationId xmlns:p14="http://schemas.microsoft.com/office/powerpoint/2010/main" val="3492635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28</a:t>
            </a:fld>
            <a:endParaRPr lang="en-US"/>
          </a:p>
        </p:txBody>
      </p:sp>
    </p:spTree>
    <p:extLst>
      <p:ext uri="{BB962C8B-B14F-4D97-AF65-F5344CB8AC3E}">
        <p14:creationId xmlns:p14="http://schemas.microsoft.com/office/powerpoint/2010/main" val="23222977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29</a:t>
            </a:fld>
            <a:endParaRPr lang="en-US"/>
          </a:p>
        </p:txBody>
      </p:sp>
    </p:spTree>
    <p:extLst>
      <p:ext uri="{BB962C8B-B14F-4D97-AF65-F5344CB8AC3E}">
        <p14:creationId xmlns:p14="http://schemas.microsoft.com/office/powerpoint/2010/main" val="4526108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30</a:t>
            </a:fld>
            <a:endParaRPr lang="en-US"/>
          </a:p>
        </p:txBody>
      </p:sp>
    </p:spTree>
    <p:extLst>
      <p:ext uri="{BB962C8B-B14F-4D97-AF65-F5344CB8AC3E}">
        <p14:creationId xmlns:p14="http://schemas.microsoft.com/office/powerpoint/2010/main" val="33399449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31</a:t>
            </a:fld>
            <a:endParaRPr lang="en-US"/>
          </a:p>
        </p:txBody>
      </p:sp>
    </p:spTree>
    <p:extLst>
      <p:ext uri="{BB962C8B-B14F-4D97-AF65-F5344CB8AC3E}">
        <p14:creationId xmlns:p14="http://schemas.microsoft.com/office/powerpoint/2010/main" val="25016367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32</a:t>
            </a:fld>
            <a:endParaRPr lang="en-US"/>
          </a:p>
        </p:txBody>
      </p:sp>
    </p:spTree>
    <p:extLst>
      <p:ext uri="{BB962C8B-B14F-4D97-AF65-F5344CB8AC3E}">
        <p14:creationId xmlns:p14="http://schemas.microsoft.com/office/powerpoint/2010/main" val="6291987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33</a:t>
            </a:fld>
            <a:endParaRPr lang="en-US"/>
          </a:p>
        </p:txBody>
      </p:sp>
    </p:spTree>
    <p:extLst>
      <p:ext uri="{BB962C8B-B14F-4D97-AF65-F5344CB8AC3E}">
        <p14:creationId xmlns:p14="http://schemas.microsoft.com/office/powerpoint/2010/main" val="3826654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3</a:t>
            </a:fld>
            <a:endParaRPr lang="en-US"/>
          </a:p>
        </p:txBody>
      </p:sp>
    </p:spTree>
    <p:extLst>
      <p:ext uri="{BB962C8B-B14F-4D97-AF65-F5344CB8AC3E}">
        <p14:creationId xmlns:p14="http://schemas.microsoft.com/office/powerpoint/2010/main" val="2234964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4</a:t>
            </a:fld>
            <a:endParaRPr lang="en-US"/>
          </a:p>
        </p:txBody>
      </p:sp>
    </p:spTree>
    <p:extLst>
      <p:ext uri="{BB962C8B-B14F-4D97-AF65-F5344CB8AC3E}">
        <p14:creationId xmlns:p14="http://schemas.microsoft.com/office/powerpoint/2010/main" val="1099582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5</a:t>
            </a:fld>
            <a:endParaRPr lang="en-US"/>
          </a:p>
        </p:txBody>
      </p:sp>
    </p:spTree>
    <p:extLst>
      <p:ext uri="{BB962C8B-B14F-4D97-AF65-F5344CB8AC3E}">
        <p14:creationId xmlns:p14="http://schemas.microsoft.com/office/powerpoint/2010/main" val="3802800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6</a:t>
            </a:fld>
            <a:endParaRPr lang="en-US"/>
          </a:p>
        </p:txBody>
      </p:sp>
    </p:spTree>
    <p:extLst>
      <p:ext uri="{BB962C8B-B14F-4D97-AF65-F5344CB8AC3E}">
        <p14:creationId xmlns:p14="http://schemas.microsoft.com/office/powerpoint/2010/main" val="1262499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8</a:t>
            </a:fld>
            <a:endParaRPr lang="en-US"/>
          </a:p>
        </p:txBody>
      </p:sp>
    </p:spTree>
    <p:extLst>
      <p:ext uri="{BB962C8B-B14F-4D97-AF65-F5344CB8AC3E}">
        <p14:creationId xmlns:p14="http://schemas.microsoft.com/office/powerpoint/2010/main" val="773439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11</a:t>
            </a:fld>
            <a:endParaRPr lang="en-US"/>
          </a:p>
        </p:txBody>
      </p:sp>
    </p:spTree>
    <p:extLst>
      <p:ext uri="{BB962C8B-B14F-4D97-AF65-F5344CB8AC3E}">
        <p14:creationId xmlns:p14="http://schemas.microsoft.com/office/powerpoint/2010/main" val="3942036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12</a:t>
            </a:fld>
            <a:endParaRPr lang="en-US"/>
          </a:p>
        </p:txBody>
      </p:sp>
    </p:spTree>
    <p:extLst>
      <p:ext uri="{BB962C8B-B14F-4D97-AF65-F5344CB8AC3E}">
        <p14:creationId xmlns:p14="http://schemas.microsoft.com/office/powerpoint/2010/main" val="2806610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7"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8"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9"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0"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1"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2"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13"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4"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5"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16"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17"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18"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pPr>
                <a:defRPr/>
              </a:pPr>
              <a:endParaRPr lang="en-US"/>
            </a:p>
          </p:txBody>
        </p:sp>
        <p:sp>
          <p:nvSpPr>
            <p:cNvPr id="19"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0"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1"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pPr>
                <a:defRPr/>
              </a:pPr>
              <a:endParaRPr lang="en-US"/>
            </a:p>
          </p:txBody>
        </p:sp>
        <p:sp>
          <p:nvSpPr>
            <p:cNvPr id="22"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3"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4"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pPr>
                <a:defRPr/>
              </a:pPr>
              <a:endParaRPr lang="en-US"/>
            </a:p>
          </p:txBody>
        </p:sp>
        <p:sp>
          <p:nvSpPr>
            <p:cNvPr id="25"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pPr>
                <a:defRPr/>
              </a:pPr>
              <a:endParaRPr lang="en-US"/>
            </a:p>
          </p:txBody>
        </p:sp>
        <p:sp>
          <p:nvSpPr>
            <p:cNvPr id="26"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pPr>
                <a:defRPr/>
              </a:pPr>
              <a:endParaRPr lang="en-US"/>
            </a:p>
          </p:txBody>
        </p:sp>
        <p:sp>
          <p:nvSpPr>
            <p:cNvPr id="27"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28"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29"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30"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1"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32"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33"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4"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5"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6"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pPr>
                <a:defRPr/>
              </a:pPr>
              <a:endParaRPr lang="en-US"/>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US"/>
          </a:p>
        </p:txBody>
      </p:sp>
      <p:sp>
        <p:nvSpPr>
          <p:cNvPr id="78851"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7885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38" name="Rectangle 5"/>
          <p:cNvSpPr>
            <a:spLocks noGrp="1" noChangeArrowheads="1"/>
          </p:cNvSpPr>
          <p:nvPr>
            <p:ph type="dt" sz="half" idx="10"/>
          </p:nvPr>
        </p:nvSpPr>
        <p:spPr/>
        <p:txBody>
          <a:bodyPr/>
          <a:lstStyle>
            <a:lvl1pPr>
              <a:defRPr/>
            </a:lvl1pPr>
          </a:lstStyle>
          <a:p>
            <a:fld id="{00BB3D63-2C74-43A3-8116-A624614C70D5}" type="datetimeFigureOut">
              <a:rPr lang="en-US" smtClean="0"/>
              <a:t>9/7/2023</a:t>
            </a:fld>
            <a:endParaRPr lang="en-US"/>
          </a:p>
        </p:txBody>
      </p:sp>
      <p:sp>
        <p:nvSpPr>
          <p:cNvPr id="39" name="Rectangle 6"/>
          <p:cNvSpPr>
            <a:spLocks noGrp="1" noChangeArrowheads="1"/>
          </p:cNvSpPr>
          <p:nvPr>
            <p:ph type="ftr" sz="quarter" idx="11"/>
          </p:nvPr>
        </p:nvSpPr>
        <p:spPr/>
        <p:txBody>
          <a:bodyPr/>
          <a:lstStyle>
            <a:lvl1pPr>
              <a:defRPr/>
            </a:lvl1pPr>
          </a:lstStyle>
          <a:p>
            <a:endParaRPr lang="en-US"/>
          </a:p>
        </p:txBody>
      </p:sp>
      <p:sp>
        <p:nvSpPr>
          <p:cNvPr id="40" name="Rectangle 7"/>
          <p:cNvSpPr>
            <a:spLocks noGrp="1" noChangeArrowheads="1"/>
          </p:cNvSpPr>
          <p:nvPr>
            <p:ph type="sldNum" sz="quarter" idx="12"/>
          </p:nvPr>
        </p:nvSpPr>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3247882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9/7/2023</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630461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9/7/2023</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3390654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9/7/2023</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3021537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5AB461-8E1E-4251-8D88-C8BF308BB760}" type="slidenum">
              <a:rPr lang="en-US"/>
              <a:pPr>
                <a:defRPr/>
              </a:pPr>
              <a:t>‹#›</a:t>
            </a:fld>
            <a:endParaRPr lang="en-US"/>
          </a:p>
        </p:txBody>
      </p:sp>
    </p:spTree>
    <p:extLst>
      <p:ext uri="{BB962C8B-B14F-4D97-AF65-F5344CB8AC3E}">
        <p14:creationId xmlns:p14="http://schemas.microsoft.com/office/powerpoint/2010/main" val="3111860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B3DDBF-FB69-4C62-BA63-22F1B1BF3D37}" type="slidenum">
              <a:rPr lang="en-US"/>
              <a:pPr>
                <a:defRPr/>
              </a:pPr>
              <a:t>‹#›</a:t>
            </a:fld>
            <a:endParaRPr lang="en-US"/>
          </a:p>
        </p:txBody>
      </p:sp>
    </p:spTree>
    <p:extLst>
      <p:ext uri="{BB962C8B-B14F-4D97-AF65-F5344CB8AC3E}">
        <p14:creationId xmlns:p14="http://schemas.microsoft.com/office/powerpoint/2010/main" val="2543360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4FAD70-EDB5-429C-B448-B199BEF09AC7}" type="slidenum">
              <a:rPr lang="en-US"/>
              <a:pPr>
                <a:defRPr/>
              </a:pPr>
              <a:t>‹#›</a:t>
            </a:fld>
            <a:endParaRPr lang="en-US"/>
          </a:p>
        </p:txBody>
      </p:sp>
    </p:spTree>
    <p:extLst>
      <p:ext uri="{BB962C8B-B14F-4D97-AF65-F5344CB8AC3E}">
        <p14:creationId xmlns:p14="http://schemas.microsoft.com/office/powerpoint/2010/main" val="2935437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360EF9-EB81-4BBB-A1F4-0C31B5888D59}" type="slidenum">
              <a:rPr lang="en-US"/>
              <a:pPr>
                <a:defRPr/>
              </a:pPr>
              <a:t>‹#›</a:t>
            </a:fld>
            <a:endParaRPr lang="en-US"/>
          </a:p>
        </p:txBody>
      </p:sp>
    </p:spTree>
    <p:extLst>
      <p:ext uri="{BB962C8B-B14F-4D97-AF65-F5344CB8AC3E}">
        <p14:creationId xmlns:p14="http://schemas.microsoft.com/office/powerpoint/2010/main" val="4017243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47D755A-81A0-48E0-91F1-A3AE2AB1F66C}" type="slidenum">
              <a:rPr lang="en-US"/>
              <a:pPr>
                <a:defRPr/>
              </a:pPr>
              <a:t>‹#›</a:t>
            </a:fld>
            <a:endParaRPr lang="en-US"/>
          </a:p>
        </p:txBody>
      </p:sp>
    </p:spTree>
    <p:extLst>
      <p:ext uri="{BB962C8B-B14F-4D97-AF65-F5344CB8AC3E}">
        <p14:creationId xmlns:p14="http://schemas.microsoft.com/office/powerpoint/2010/main" val="34088682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FF39197-159F-479F-B8BF-796267151D64}" type="slidenum">
              <a:rPr lang="en-US"/>
              <a:pPr>
                <a:defRPr/>
              </a:pPr>
              <a:t>‹#›</a:t>
            </a:fld>
            <a:endParaRPr lang="en-US"/>
          </a:p>
        </p:txBody>
      </p:sp>
    </p:spTree>
    <p:extLst>
      <p:ext uri="{BB962C8B-B14F-4D97-AF65-F5344CB8AC3E}">
        <p14:creationId xmlns:p14="http://schemas.microsoft.com/office/powerpoint/2010/main" val="226295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50BB142-C1AB-469A-B2E0-6A26C27613B5}" type="slidenum">
              <a:rPr lang="en-US"/>
              <a:pPr>
                <a:defRPr/>
              </a:pPr>
              <a:t>‹#›</a:t>
            </a:fld>
            <a:endParaRPr lang="en-US"/>
          </a:p>
        </p:txBody>
      </p:sp>
    </p:spTree>
    <p:extLst>
      <p:ext uri="{BB962C8B-B14F-4D97-AF65-F5344CB8AC3E}">
        <p14:creationId xmlns:p14="http://schemas.microsoft.com/office/powerpoint/2010/main" val="661344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9/7/2023</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91776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1AF221-84E2-453B-82E4-8E56F63022B4}" type="slidenum">
              <a:rPr lang="en-US"/>
              <a:pPr>
                <a:defRPr/>
              </a:pPr>
              <a:t>‹#›</a:t>
            </a:fld>
            <a:endParaRPr lang="en-US"/>
          </a:p>
        </p:txBody>
      </p:sp>
    </p:spTree>
    <p:extLst>
      <p:ext uri="{BB962C8B-B14F-4D97-AF65-F5344CB8AC3E}">
        <p14:creationId xmlns:p14="http://schemas.microsoft.com/office/powerpoint/2010/main" val="2068959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1E01D8-9BD0-4446-8E49-78CFA238966B}" type="slidenum">
              <a:rPr lang="en-US"/>
              <a:pPr>
                <a:defRPr/>
              </a:pPr>
              <a:t>‹#›</a:t>
            </a:fld>
            <a:endParaRPr lang="en-US"/>
          </a:p>
        </p:txBody>
      </p:sp>
    </p:spTree>
    <p:extLst>
      <p:ext uri="{BB962C8B-B14F-4D97-AF65-F5344CB8AC3E}">
        <p14:creationId xmlns:p14="http://schemas.microsoft.com/office/powerpoint/2010/main" val="3453024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3648A9-A9B5-4B03-AD62-D66B896D1BDF}" type="slidenum">
              <a:rPr lang="en-US"/>
              <a:pPr>
                <a:defRPr/>
              </a:pPr>
              <a:t>‹#›</a:t>
            </a:fld>
            <a:endParaRPr lang="en-US"/>
          </a:p>
        </p:txBody>
      </p:sp>
    </p:spTree>
    <p:extLst>
      <p:ext uri="{BB962C8B-B14F-4D97-AF65-F5344CB8AC3E}">
        <p14:creationId xmlns:p14="http://schemas.microsoft.com/office/powerpoint/2010/main" val="2706961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936E95-68D2-4457-9F28-90140927F005}" type="slidenum">
              <a:rPr lang="en-US"/>
              <a:pPr>
                <a:defRPr/>
              </a:pPr>
              <a:t>‹#›</a:t>
            </a:fld>
            <a:endParaRPr lang="en-US"/>
          </a:p>
        </p:txBody>
      </p:sp>
    </p:spTree>
    <p:extLst>
      <p:ext uri="{BB962C8B-B14F-4D97-AF65-F5344CB8AC3E}">
        <p14:creationId xmlns:p14="http://schemas.microsoft.com/office/powerpoint/2010/main" val="10414971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788E067-3741-49DE-BC65-58C2E3F7EEFA}" type="slidenum">
              <a:rPr lang="en-US"/>
              <a:pPr>
                <a:defRPr/>
              </a:pPr>
              <a:t>‹#›</a:t>
            </a:fld>
            <a:endParaRPr lang="en-US"/>
          </a:p>
        </p:txBody>
      </p:sp>
    </p:spTree>
    <p:extLst>
      <p:ext uri="{BB962C8B-B14F-4D97-AF65-F5344CB8AC3E}">
        <p14:creationId xmlns:p14="http://schemas.microsoft.com/office/powerpoint/2010/main" val="2893583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6DE8EF4-747E-461E-BC71-7833B75C7657}" type="slidenum">
              <a:rPr lang="en-US"/>
              <a:pPr>
                <a:defRPr/>
              </a:pPr>
              <a:t>‹#›</a:t>
            </a:fld>
            <a:endParaRPr lang="en-US"/>
          </a:p>
        </p:txBody>
      </p:sp>
    </p:spTree>
    <p:extLst>
      <p:ext uri="{BB962C8B-B14F-4D97-AF65-F5344CB8AC3E}">
        <p14:creationId xmlns:p14="http://schemas.microsoft.com/office/powerpoint/2010/main" val="21720574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7"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8"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9"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0"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1"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2"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13"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4"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5"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16"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17"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18"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pPr>
                <a:defRPr/>
              </a:pPr>
              <a:endParaRPr lang="en-US"/>
            </a:p>
          </p:txBody>
        </p:sp>
        <p:sp>
          <p:nvSpPr>
            <p:cNvPr id="19"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0"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1"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pPr>
                <a:defRPr/>
              </a:pPr>
              <a:endParaRPr lang="en-US"/>
            </a:p>
          </p:txBody>
        </p:sp>
        <p:sp>
          <p:nvSpPr>
            <p:cNvPr id="22"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3"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4"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pPr>
                <a:defRPr/>
              </a:pPr>
              <a:endParaRPr lang="en-US"/>
            </a:p>
          </p:txBody>
        </p:sp>
        <p:sp>
          <p:nvSpPr>
            <p:cNvPr id="25"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pPr>
                <a:defRPr/>
              </a:pPr>
              <a:endParaRPr lang="en-US"/>
            </a:p>
          </p:txBody>
        </p:sp>
        <p:sp>
          <p:nvSpPr>
            <p:cNvPr id="26"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pPr>
                <a:defRPr/>
              </a:pPr>
              <a:endParaRPr lang="en-US"/>
            </a:p>
          </p:txBody>
        </p:sp>
        <p:sp>
          <p:nvSpPr>
            <p:cNvPr id="27"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28"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29"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30"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1"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32"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33"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4"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5"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6"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pPr>
                <a:defRPr/>
              </a:pPr>
              <a:endParaRPr lang="en-US"/>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US"/>
          </a:p>
        </p:txBody>
      </p:sp>
      <p:sp>
        <p:nvSpPr>
          <p:cNvPr id="78851"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7885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38" name="Rectangle 5"/>
          <p:cNvSpPr>
            <a:spLocks noGrp="1" noChangeArrowheads="1"/>
          </p:cNvSpPr>
          <p:nvPr>
            <p:ph type="dt" sz="half" idx="10"/>
          </p:nvPr>
        </p:nvSpPr>
        <p:spPr/>
        <p:txBody>
          <a:bodyPr/>
          <a:lstStyle>
            <a:lvl1pPr>
              <a:defRPr/>
            </a:lvl1pPr>
          </a:lstStyle>
          <a:p>
            <a:fld id="{00BB3D63-2C74-43A3-8116-A624614C70D5}" type="datetimeFigureOut">
              <a:rPr lang="en-US" smtClean="0"/>
              <a:t>9/7/2023</a:t>
            </a:fld>
            <a:endParaRPr lang="en-US"/>
          </a:p>
        </p:txBody>
      </p:sp>
      <p:sp>
        <p:nvSpPr>
          <p:cNvPr id="39" name="Rectangle 6"/>
          <p:cNvSpPr>
            <a:spLocks noGrp="1" noChangeArrowheads="1"/>
          </p:cNvSpPr>
          <p:nvPr>
            <p:ph type="ftr" sz="quarter" idx="11"/>
          </p:nvPr>
        </p:nvSpPr>
        <p:spPr/>
        <p:txBody>
          <a:bodyPr/>
          <a:lstStyle>
            <a:lvl1pPr>
              <a:defRPr/>
            </a:lvl1pPr>
          </a:lstStyle>
          <a:p>
            <a:endParaRPr lang="en-US"/>
          </a:p>
        </p:txBody>
      </p:sp>
      <p:sp>
        <p:nvSpPr>
          <p:cNvPr id="40" name="Rectangle 7"/>
          <p:cNvSpPr>
            <a:spLocks noGrp="1" noChangeArrowheads="1"/>
          </p:cNvSpPr>
          <p:nvPr>
            <p:ph type="sldNum" sz="quarter" idx="12"/>
          </p:nvPr>
        </p:nvSpPr>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32478828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9/7/2023</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917769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9/7/2023</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26515416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9/7/2023</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4280418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9/7/2023</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26515416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9/7/2023</a:t>
            </a:fld>
            <a:endParaRPr lang="en-US"/>
          </a:p>
        </p:txBody>
      </p:sp>
      <p:sp>
        <p:nvSpPr>
          <p:cNvPr id="8" name="Rectangle 6"/>
          <p:cNvSpPr>
            <a:spLocks noGrp="1" noChangeArrowheads="1"/>
          </p:cNvSpPr>
          <p:nvPr>
            <p:ph type="ftr" sz="quarter" idx="11"/>
          </p:nvPr>
        </p:nvSpPr>
        <p:spPr>
          <a:ln/>
        </p:spPr>
        <p:txBody>
          <a:bodyPr/>
          <a:lstStyle>
            <a:lvl1pPr>
              <a:defRPr/>
            </a:lvl1pPr>
          </a:lstStyle>
          <a:p>
            <a:endParaRPr lang="en-US"/>
          </a:p>
        </p:txBody>
      </p:sp>
      <p:sp>
        <p:nvSpPr>
          <p:cNvPr id="9"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34832221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9/7/2023</a:t>
            </a:fld>
            <a:endParaRPr lang="en-US"/>
          </a:p>
        </p:txBody>
      </p:sp>
      <p:sp>
        <p:nvSpPr>
          <p:cNvPr id="4" name="Rectangle 6"/>
          <p:cNvSpPr>
            <a:spLocks noGrp="1" noChangeArrowheads="1"/>
          </p:cNvSpPr>
          <p:nvPr>
            <p:ph type="ftr" sz="quarter" idx="11"/>
          </p:nvPr>
        </p:nvSpPr>
        <p:spPr>
          <a:ln/>
        </p:spPr>
        <p:txBody>
          <a:bodyPr/>
          <a:lstStyle>
            <a:lvl1pPr>
              <a:defRPr/>
            </a:lvl1pPr>
          </a:lstStyle>
          <a:p>
            <a:endParaRPr lang="en-US"/>
          </a:p>
        </p:txBody>
      </p:sp>
      <p:sp>
        <p:nvSpPr>
          <p:cNvPr id="5"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41159578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9/7/2023</a:t>
            </a:fld>
            <a:endParaRPr lang="en-US"/>
          </a:p>
        </p:txBody>
      </p:sp>
      <p:sp>
        <p:nvSpPr>
          <p:cNvPr id="3" name="Rectangle 6"/>
          <p:cNvSpPr>
            <a:spLocks noGrp="1" noChangeArrowheads="1"/>
          </p:cNvSpPr>
          <p:nvPr>
            <p:ph type="ftr" sz="quarter" idx="11"/>
          </p:nvPr>
        </p:nvSpPr>
        <p:spPr>
          <a:ln/>
        </p:spPr>
        <p:txBody>
          <a:bodyPr/>
          <a:lstStyle>
            <a:lvl1pPr>
              <a:defRPr/>
            </a:lvl1pPr>
          </a:lstStyle>
          <a:p>
            <a:endParaRPr lang="en-US"/>
          </a:p>
        </p:txBody>
      </p:sp>
      <p:sp>
        <p:nvSpPr>
          <p:cNvPr id="4"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37153881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9/7/2023</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37419275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9/7/2023</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40373711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9/7/2023</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6304616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9/7/2023</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33906548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9/7/2023</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30215372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5AB461-8E1E-4251-8D88-C8BF308BB760}" type="slidenum">
              <a:rPr lang="en-US"/>
              <a:pPr>
                <a:defRPr/>
              </a:pPr>
              <a:t>‹#›</a:t>
            </a:fld>
            <a:endParaRPr lang="en-US"/>
          </a:p>
        </p:txBody>
      </p:sp>
    </p:spTree>
    <p:extLst>
      <p:ext uri="{BB962C8B-B14F-4D97-AF65-F5344CB8AC3E}">
        <p14:creationId xmlns:p14="http://schemas.microsoft.com/office/powerpoint/2010/main" val="31118604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B3DDBF-FB69-4C62-BA63-22F1B1BF3D37}" type="slidenum">
              <a:rPr lang="en-US"/>
              <a:pPr>
                <a:defRPr/>
              </a:pPr>
              <a:t>‹#›</a:t>
            </a:fld>
            <a:endParaRPr lang="en-US"/>
          </a:p>
        </p:txBody>
      </p:sp>
    </p:spTree>
    <p:extLst>
      <p:ext uri="{BB962C8B-B14F-4D97-AF65-F5344CB8AC3E}">
        <p14:creationId xmlns:p14="http://schemas.microsoft.com/office/powerpoint/2010/main" val="2543360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9/7/2023</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42804182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4FAD70-EDB5-429C-B448-B199BEF09AC7}" type="slidenum">
              <a:rPr lang="en-US"/>
              <a:pPr>
                <a:defRPr/>
              </a:pPr>
              <a:t>‹#›</a:t>
            </a:fld>
            <a:endParaRPr lang="en-US"/>
          </a:p>
        </p:txBody>
      </p:sp>
    </p:spTree>
    <p:extLst>
      <p:ext uri="{BB962C8B-B14F-4D97-AF65-F5344CB8AC3E}">
        <p14:creationId xmlns:p14="http://schemas.microsoft.com/office/powerpoint/2010/main" val="29354370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360EF9-EB81-4BBB-A1F4-0C31B5888D59}" type="slidenum">
              <a:rPr lang="en-US"/>
              <a:pPr>
                <a:defRPr/>
              </a:pPr>
              <a:t>‹#›</a:t>
            </a:fld>
            <a:endParaRPr lang="en-US"/>
          </a:p>
        </p:txBody>
      </p:sp>
    </p:spTree>
    <p:extLst>
      <p:ext uri="{BB962C8B-B14F-4D97-AF65-F5344CB8AC3E}">
        <p14:creationId xmlns:p14="http://schemas.microsoft.com/office/powerpoint/2010/main" val="40172435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47D755A-81A0-48E0-91F1-A3AE2AB1F66C}" type="slidenum">
              <a:rPr lang="en-US"/>
              <a:pPr>
                <a:defRPr/>
              </a:pPr>
              <a:t>‹#›</a:t>
            </a:fld>
            <a:endParaRPr lang="en-US"/>
          </a:p>
        </p:txBody>
      </p:sp>
    </p:spTree>
    <p:extLst>
      <p:ext uri="{BB962C8B-B14F-4D97-AF65-F5344CB8AC3E}">
        <p14:creationId xmlns:p14="http://schemas.microsoft.com/office/powerpoint/2010/main" val="34088682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FF39197-159F-479F-B8BF-796267151D64}" type="slidenum">
              <a:rPr lang="en-US"/>
              <a:pPr>
                <a:defRPr/>
              </a:pPr>
              <a:t>‹#›</a:t>
            </a:fld>
            <a:endParaRPr lang="en-US"/>
          </a:p>
        </p:txBody>
      </p:sp>
    </p:spTree>
    <p:extLst>
      <p:ext uri="{BB962C8B-B14F-4D97-AF65-F5344CB8AC3E}">
        <p14:creationId xmlns:p14="http://schemas.microsoft.com/office/powerpoint/2010/main" val="2262958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50BB142-C1AB-469A-B2E0-6A26C27613B5}" type="slidenum">
              <a:rPr lang="en-US"/>
              <a:pPr>
                <a:defRPr/>
              </a:pPr>
              <a:t>‹#›</a:t>
            </a:fld>
            <a:endParaRPr lang="en-US"/>
          </a:p>
        </p:txBody>
      </p:sp>
    </p:spTree>
    <p:extLst>
      <p:ext uri="{BB962C8B-B14F-4D97-AF65-F5344CB8AC3E}">
        <p14:creationId xmlns:p14="http://schemas.microsoft.com/office/powerpoint/2010/main" val="6613443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1AF221-84E2-453B-82E4-8E56F63022B4}" type="slidenum">
              <a:rPr lang="en-US"/>
              <a:pPr>
                <a:defRPr/>
              </a:pPr>
              <a:t>‹#›</a:t>
            </a:fld>
            <a:endParaRPr lang="en-US"/>
          </a:p>
        </p:txBody>
      </p:sp>
    </p:spTree>
    <p:extLst>
      <p:ext uri="{BB962C8B-B14F-4D97-AF65-F5344CB8AC3E}">
        <p14:creationId xmlns:p14="http://schemas.microsoft.com/office/powerpoint/2010/main" val="20689592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1E01D8-9BD0-4446-8E49-78CFA238966B}" type="slidenum">
              <a:rPr lang="en-US"/>
              <a:pPr>
                <a:defRPr/>
              </a:pPr>
              <a:t>‹#›</a:t>
            </a:fld>
            <a:endParaRPr lang="en-US"/>
          </a:p>
        </p:txBody>
      </p:sp>
    </p:spTree>
    <p:extLst>
      <p:ext uri="{BB962C8B-B14F-4D97-AF65-F5344CB8AC3E}">
        <p14:creationId xmlns:p14="http://schemas.microsoft.com/office/powerpoint/2010/main" val="34530246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3648A9-A9B5-4B03-AD62-D66B896D1BDF}" type="slidenum">
              <a:rPr lang="en-US"/>
              <a:pPr>
                <a:defRPr/>
              </a:pPr>
              <a:t>‹#›</a:t>
            </a:fld>
            <a:endParaRPr lang="en-US"/>
          </a:p>
        </p:txBody>
      </p:sp>
    </p:spTree>
    <p:extLst>
      <p:ext uri="{BB962C8B-B14F-4D97-AF65-F5344CB8AC3E}">
        <p14:creationId xmlns:p14="http://schemas.microsoft.com/office/powerpoint/2010/main" val="27069610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936E95-68D2-4457-9F28-90140927F005}" type="slidenum">
              <a:rPr lang="en-US"/>
              <a:pPr>
                <a:defRPr/>
              </a:pPr>
              <a:t>‹#›</a:t>
            </a:fld>
            <a:endParaRPr lang="en-US"/>
          </a:p>
        </p:txBody>
      </p:sp>
    </p:spTree>
    <p:extLst>
      <p:ext uri="{BB962C8B-B14F-4D97-AF65-F5344CB8AC3E}">
        <p14:creationId xmlns:p14="http://schemas.microsoft.com/office/powerpoint/2010/main" val="10414971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788E067-3741-49DE-BC65-58C2E3F7EEFA}" type="slidenum">
              <a:rPr lang="en-US"/>
              <a:pPr>
                <a:defRPr/>
              </a:pPr>
              <a:t>‹#›</a:t>
            </a:fld>
            <a:endParaRPr lang="en-US"/>
          </a:p>
        </p:txBody>
      </p:sp>
    </p:spTree>
    <p:extLst>
      <p:ext uri="{BB962C8B-B14F-4D97-AF65-F5344CB8AC3E}">
        <p14:creationId xmlns:p14="http://schemas.microsoft.com/office/powerpoint/2010/main" val="289358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9/7/2023</a:t>
            </a:fld>
            <a:endParaRPr lang="en-US"/>
          </a:p>
        </p:txBody>
      </p:sp>
      <p:sp>
        <p:nvSpPr>
          <p:cNvPr id="8" name="Rectangle 6"/>
          <p:cNvSpPr>
            <a:spLocks noGrp="1" noChangeArrowheads="1"/>
          </p:cNvSpPr>
          <p:nvPr>
            <p:ph type="ftr" sz="quarter" idx="11"/>
          </p:nvPr>
        </p:nvSpPr>
        <p:spPr>
          <a:ln/>
        </p:spPr>
        <p:txBody>
          <a:bodyPr/>
          <a:lstStyle>
            <a:lvl1pPr>
              <a:defRPr/>
            </a:lvl1pPr>
          </a:lstStyle>
          <a:p>
            <a:endParaRPr lang="en-US"/>
          </a:p>
        </p:txBody>
      </p:sp>
      <p:sp>
        <p:nvSpPr>
          <p:cNvPr id="9"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34832221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6DE8EF4-747E-461E-BC71-7833B75C7657}" type="slidenum">
              <a:rPr lang="en-US"/>
              <a:pPr>
                <a:defRPr/>
              </a:pPr>
              <a:t>‹#›</a:t>
            </a:fld>
            <a:endParaRPr lang="en-US"/>
          </a:p>
        </p:txBody>
      </p:sp>
    </p:spTree>
    <p:extLst>
      <p:ext uri="{BB962C8B-B14F-4D97-AF65-F5344CB8AC3E}">
        <p14:creationId xmlns:p14="http://schemas.microsoft.com/office/powerpoint/2010/main" val="21720574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7"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8"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9"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0"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1"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2"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13"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4"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5"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16"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17"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18"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pPr>
                <a:defRPr/>
              </a:pPr>
              <a:endParaRPr lang="en-US"/>
            </a:p>
          </p:txBody>
        </p:sp>
        <p:sp>
          <p:nvSpPr>
            <p:cNvPr id="19"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0"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1"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pPr>
                <a:defRPr/>
              </a:pPr>
              <a:endParaRPr lang="en-US"/>
            </a:p>
          </p:txBody>
        </p:sp>
        <p:sp>
          <p:nvSpPr>
            <p:cNvPr id="22"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3"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4"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pPr>
                <a:defRPr/>
              </a:pPr>
              <a:endParaRPr lang="en-US"/>
            </a:p>
          </p:txBody>
        </p:sp>
        <p:sp>
          <p:nvSpPr>
            <p:cNvPr id="25"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pPr>
                <a:defRPr/>
              </a:pPr>
              <a:endParaRPr lang="en-US"/>
            </a:p>
          </p:txBody>
        </p:sp>
        <p:sp>
          <p:nvSpPr>
            <p:cNvPr id="26"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pPr>
                <a:defRPr/>
              </a:pPr>
              <a:endParaRPr lang="en-US"/>
            </a:p>
          </p:txBody>
        </p:sp>
        <p:sp>
          <p:nvSpPr>
            <p:cNvPr id="27"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28"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29"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30"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1"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32"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33"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4"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5"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6"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pPr>
                <a:defRPr/>
              </a:pPr>
              <a:endParaRPr lang="en-US"/>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US"/>
          </a:p>
        </p:txBody>
      </p:sp>
      <p:sp>
        <p:nvSpPr>
          <p:cNvPr id="78851" name="Rectangle 3"/>
          <p:cNvSpPr>
            <a:spLocks noGrp="1" noChangeArrowheads="1"/>
          </p:cNvSpPr>
          <p:nvPr>
            <p:ph type="ctrTitle"/>
          </p:nvPr>
        </p:nvSpPr>
        <p:spPr>
          <a:xfrm>
            <a:off x="315913" y="466725"/>
            <a:ext cx="6781800" cy="2133600"/>
          </a:xfrm>
        </p:spPr>
        <p:txBody>
          <a:bodyPr/>
          <a:lstStyle>
            <a:lvl1pPr algn="r">
              <a:defRPr sz="4800">
                <a:latin typeface="Calibri" pitchFamily="34" charset="0"/>
                <a:cs typeface="Calibri" pitchFamily="34" charset="0"/>
              </a:defRPr>
            </a:lvl1pPr>
          </a:lstStyle>
          <a:p>
            <a:r>
              <a:rPr lang="en-US" altLang="en-US"/>
              <a:t>Click to edit Master title style</a:t>
            </a:r>
            <a:endParaRPr lang="en-US" altLang="en-US" dirty="0"/>
          </a:p>
        </p:txBody>
      </p:sp>
      <p:sp>
        <p:nvSpPr>
          <p:cNvPr id="7885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atin typeface="Calibri" pitchFamily="34" charset="0"/>
                <a:cs typeface="Calibri" pitchFamily="34" charset="0"/>
              </a:defRPr>
            </a:lvl1pPr>
          </a:lstStyle>
          <a:p>
            <a:r>
              <a:rPr lang="en-US" altLang="en-US"/>
              <a:t>Click to edit Master subtitle style</a:t>
            </a:r>
            <a:endParaRPr lang="en-US" altLang="en-US" dirty="0"/>
          </a:p>
        </p:txBody>
      </p:sp>
      <p:sp>
        <p:nvSpPr>
          <p:cNvPr id="38" name="Rectangle 5"/>
          <p:cNvSpPr>
            <a:spLocks noGrp="1" noChangeArrowheads="1"/>
          </p:cNvSpPr>
          <p:nvPr>
            <p:ph type="dt" sz="half" idx="10"/>
          </p:nvPr>
        </p:nvSpPr>
        <p:spPr/>
        <p:txBody>
          <a:bodyPr/>
          <a:lstStyle>
            <a:lvl1pPr>
              <a:defRPr/>
            </a:lvl1pPr>
          </a:lstStyle>
          <a:p>
            <a:fld id="{00BB3D63-2C74-43A3-8116-A624614C70D5}" type="datetimeFigureOut">
              <a:rPr lang="en-US" smtClean="0"/>
              <a:t>9/7/2023</a:t>
            </a:fld>
            <a:endParaRPr lang="en-US"/>
          </a:p>
        </p:txBody>
      </p:sp>
      <p:sp>
        <p:nvSpPr>
          <p:cNvPr id="39" name="Rectangle 6"/>
          <p:cNvSpPr>
            <a:spLocks noGrp="1" noChangeArrowheads="1"/>
          </p:cNvSpPr>
          <p:nvPr>
            <p:ph type="ftr" sz="quarter" idx="11"/>
          </p:nvPr>
        </p:nvSpPr>
        <p:spPr/>
        <p:txBody>
          <a:bodyPr/>
          <a:lstStyle>
            <a:lvl1pPr>
              <a:defRPr/>
            </a:lvl1pPr>
          </a:lstStyle>
          <a:p>
            <a:endParaRPr lang="en-US"/>
          </a:p>
        </p:txBody>
      </p:sp>
      <p:sp>
        <p:nvSpPr>
          <p:cNvPr id="40" name="Rectangle 7"/>
          <p:cNvSpPr>
            <a:spLocks noGrp="1" noChangeArrowheads="1"/>
          </p:cNvSpPr>
          <p:nvPr>
            <p:ph type="sldNum" sz="quarter" idx="12"/>
          </p:nvPr>
        </p:nvSpPr>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32478828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9/7/2023</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917769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9/7/2023</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26515416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9/7/2023</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42804182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9/7/2023</a:t>
            </a:fld>
            <a:endParaRPr lang="en-US"/>
          </a:p>
        </p:txBody>
      </p:sp>
      <p:sp>
        <p:nvSpPr>
          <p:cNvPr id="8" name="Rectangle 6"/>
          <p:cNvSpPr>
            <a:spLocks noGrp="1" noChangeArrowheads="1"/>
          </p:cNvSpPr>
          <p:nvPr>
            <p:ph type="ftr" sz="quarter" idx="11"/>
          </p:nvPr>
        </p:nvSpPr>
        <p:spPr>
          <a:ln/>
        </p:spPr>
        <p:txBody>
          <a:bodyPr/>
          <a:lstStyle>
            <a:lvl1pPr>
              <a:defRPr/>
            </a:lvl1pPr>
          </a:lstStyle>
          <a:p>
            <a:endParaRPr lang="en-US"/>
          </a:p>
        </p:txBody>
      </p:sp>
      <p:sp>
        <p:nvSpPr>
          <p:cNvPr id="9"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34832221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9/7/2023</a:t>
            </a:fld>
            <a:endParaRPr lang="en-US"/>
          </a:p>
        </p:txBody>
      </p:sp>
      <p:sp>
        <p:nvSpPr>
          <p:cNvPr id="4" name="Rectangle 6"/>
          <p:cNvSpPr>
            <a:spLocks noGrp="1" noChangeArrowheads="1"/>
          </p:cNvSpPr>
          <p:nvPr>
            <p:ph type="ftr" sz="quarter" idx="11"/>
          </p:nvPr>
        </p:nvSpPr>
        <p:spPr>
          <a:ln/>
        </p:spPr>
        <p:txBody>
          <a:bodyPr/>
          <a:lstStyle>
            <a:lvl1pPr>
              <a:defRPr/>
            </a:lvl1pPr>
          </a:lstStyle>
          <a:p>
            <a:endParaRPr lang="en-US"/>
          </a:p>
        </p:txBody>
      </p:sp>
      <p:sp>
        <p:nvSpPr>
          <p:cNvPr id="5"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41159578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9/7/2023</a:t>
            </a:fld>
            <a:endParaRPr lang="en-US"/>
          </a:p>
        </p:txBody>
      </p:sp>
      <p:sp>
        <p:nvSpPr>
          <p:cNvPr id="3" name="Rectangle 6"/>
          <p:cNvSpPr>
            <a:spLocks noGrp="1" noChangeArrowheads="1"/>
          </p:cNvSpPr>
          <p:nvPr>
            <p:ph type="ftr" sz="quarter" idx="11"/>
          </p:nvPr>
        </p:nvSpPr>
        <p:spPr>
          <a:ln/>
        </p:spPr>
        <p:txBody>
          <a:bodyPr/>
          <a:lstStyle>
            <a:lvl1pPr>
              <a:defRPr/>
            </a:lvl1pPr>
          </a:lstStyle>
          <a:p>
            <a:endParaRPr lang="en-US"/>
          </a:p>
        </p:txBody>
      </p:sp>
      <p:sp>
        <p:nvSpPr>
          <p:cNvPr id="4"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37153881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9/7/2023</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37419275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9/7/2023</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4037371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9/7/2023</a:t>
            </a:fld>
            <a:endParaRPr lang="en-US"/>
          </a:p>
        </p:txBody>
      </p:sp>
      <p:sp>
        <p:nvSpPr>
          <p:cNvPr id="4" name="Rectangle 6"/>
          <p:cNvSpPr>
            <a:spLocks noGrp="1" noChangeArrowheads="1"/>
          </p:cNvSpPr>
          <p:nvPr>
            <p:ph type="ftr" sz="quarter" idx="11"/>
          </p:nvPr>
        </p:nvSpPr>
        <p:spPr>
          <a:ln/>
        </p:spPr>
        <p:txBody>
          <a:bodyPr/>
          <a:lstStyle>
            <a:lvl1pPr>
              <a:defRPr/>
            </a:lvl1pPr>
          </a:lstStyle>
          <a:p>
            <a:endParaRPr lang="en-US"/>
          </a:p>
        </p:txBody>
      </p:sp>
      <p:sp>
        <p:nvSpPr>
          <p:cNvPr id="5"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41159578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9/7/2023</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6304616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9/7/2023</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33906548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9/7/2023</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30215372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5AB461-8E1E-4251-8D88-C8BF308BB760}" type="slidenum">
              <a:rPr lang="en-US"/>
              <a:pPr>
                <a:defRPr/>
              </a:pPr>
              <a:t>‹#›</a:t>
            </a:fld>
            <a:endParaRPr lang="en-US"/>
          </a:p>
        </p:txBody>
      </p:sp>
    </p:spTree>
    <p:extLst>
      <p:ext uri="{BB962C8B-B14F-4D97-AF65-F5344CB8AC3E}">
        <p14:creationId xmlns:p14="http://schemas.microsoft.com/office/powerpoint/2010/main" val="31118604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B3DDBF-FB69-4C62-BA63-22F1B1BF3D37}" type="slidenum">
              <a:rPr lang="en-US"/>
              <a:pPr>
                <a:defRPr/>
              </a:pPr>
              <a:t>‹#›</a:t>
            </a:fld>
            <a:endParaRPr lang="en-US"/>
          </a:p>
        </p:txBody>
      </p:sp>
    </p:spTree>
    <p:extLst>
      <p:ext uri="{BB962C8B-B14F-4D97-AF65-F5344CB8AC3E}">
        <p14:creationId xmlns:p14="http://schemas.microsoft.com/office/powerpoint/2010/main" val="25433601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4FAD70-EDB5-429C-B448-B199BEF09AC7}" type="slidenum">
              <a:rPr lang="en-US"/>
              <a:pPr>
                <a:defRPr/>
              </a:pPr>
              <a:t>‹#›</a:t>
            </a:fld>
            <a:endParaRPr lang="en-US"/>
          </a:p>
        </p:txBody>
      </p:sp>
    </p:spTree>
    <p:extLst>
      <p:ext uri="{BB962C8B-B14F-4D97-AF65-F5344CB8AC3E}">
        <p14:creationId xmlns:p14="http://schemas.microsoft.com/office/powerpoint/2010/main" val="29354370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360EF9-EB81-4BBB-A1F4-0C31B5888D59}" type="slidenum">
              <a:rPr lang="en-US"/>
              <a:pPr>
                <a:defRPr/>
              </a:pPr>
              <a:t>‹#›</a:t>
            </a:fld>
            <a:endParaRPr lang="en-US"/>
          </a:p>
        </p:txBody>
      </p:sp>
    </p:spTree>
    <p:extLst>
      <p:ext uri="{BB962C8B-B14F-4D97-AF65-F5344CB8AC3E}">
        <p14:creationId xmlns:p14="http://schemas.microsoft.com/office/powerpoint/2010/main" val="40172435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47D755A-81A0-48E0-91F1-A3AE2AB1F66C}" type="slidenum">
              <a:rPr lang="en-US"/>
              <a:pPr>
                <a:defRPr/>
              </a:pPr>
              <a:t>‹#›</a:t>
            </a:fld>
            <a:endParaRPr lang="en-US"/>
          </a:p>
        </p:txBody>
      </p:sp>
    </p:spTree>
    <p:extLst>
      <p:ext uri="{BB962C8B-B14F-4D97-AF65-F5344CB8AC3E}">
        <p14:creationId xmlns:p14="http://schemas.microsoft.com/office/powerpoint/2010/main" val="34088682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FF39197-159F-479F-B8BF-796267151D64}" type="slidenum">
              <a:rPr lang="en-US"/>
              <a:pPr>
                <a:defRPr/>
              </a:pPr>
              <a:t>‹#›</a:t>
            </a:fld>
            <a:endParaRPr lang="en-US"/>
          </a:p>
        </p:txBody>
      </p:sp>
    </p:spTree>
    <p:extLst>
      <p:ext uri="{BB962C8B-B14F-4D97-AF65-F5344CB8AC3E}">
        <p14:creationId xmlns:p14="http://schemas.microsoft.com/office/powerpoint/2010/main" val="2262958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50BB142-C1AB-469A-B2E0-6A26C27613B5}" type="slidenum">
              <a:rPr lang="en-US"/>
              <a:pPr>
                <a:defRPr/>
              </a:pPr>
              <a:t>‹#›</a:t>
            </a:fld>
            <a:endParaRPr lang="en-US"/>
          </a:p>
        </p:txBody>
      </p:sp>
    </p:spTree>
    <p:extLst>
      <p:ext uri="{BB962C8B-B14F-4D97-AF65-F5344CB8AC3E}">
        <p14:creationId xmlns:p14="http://schemas.microsoft.com/office/powerpoint/2010/main" val="661344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9/7/2023</a:t>
            </a:fld>
            <a:endParaRPr lang="en-US"/>
          </a:p>
        </p:txBody>
      </p:sp>
      <p:sp>
        <p:nvSpPr>
          <p:cNvPr id="3" name="Rectangle 6"/>
          <p:cNvSpPr>
            <a:spLocks noGrp="1" noChangeArrowheads="1"/>
          </p:cNvSpPr>
          <p:nvPr>
            <p:ph type="ftr" sz="quarter" idx="11"/>
          </p:nvPr>
        </p:nvSpPr>
        <p:spPr>
          <a:ln/>
        </p:spPr>
        <p:txBody>
          <a:bodyPr/>
          <a:lstStyle>
            <a:lvl1pPr>
              <a:defRPr/>
            </a:lvl1pPr>
          </a:lstStyle>
          <a:p>
            <a:endParaRPr lang="en-US"/>
          </a:p>
        </p:txBody>
      </p:sp>
      <p:sp>
        <p:nvSpPr>
          <p:cNvPr id="4"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37153881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1AF221-84E2-453B-82E4-8E56F63022B4}" type="slidenum">
              <a:rPr lang="en-US"/>
              <a:pPr>
                <a:defRPr/>
              </a:pPr>
              <a:t>‹#›</a:t>
            </a:fld>
            <a:endParaRPr lang="en-US"/>
          </a:p>
        </p:txBody>
      </p:sp>
    </p:spTree>
    <p:extLst>
      <p:ext uri="{BB962C8B-B14F-4D97-AF65-F5344CB8AC3E}">
        <p14:creationId xmlns:p14="http://schemas.microsoft.com/office/powerpoint/2010/main" val="20689592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1E01D8-9BD0-4446-8E49-78CFA238966B}" type="slidenum">
              <a:rPr lang="en-US"/>
              <a:pPr>
                <a:defRPr/>
              </a:pPr>
              <a:t>‹#›</a:t>
            </a:fld>
            <a:endParaRPr lang="en-US"/>
          </a:p>
        </p:txBody>
      </p:sp>
    </p:spTree>
    <p:extLst>
      <p:ext uri="{BB962C8B-B14F-4D97-AF65-F5344CB8AC3E}">
        <p14:creationId xmlns:p14="http://schemas.microsoft.com/office/powerpoint/2010/main" val="34530246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3648A9-A9B5-4B03-AD62-D66B896D1BDF}" type="slidenum">
              <a:rPr lang="en-US"/>
              <a:pPr>
                <a:defRPr/>
              </a:pPr>
              <a:t>‹#›</a:t>
            </a:fld>
            <a:endParaRPr lang="en-US"/>
          </a:p>
        </p:txBody>
      </p:sp>
    </p:spTree>
    <p:extLst>
      <p:ext uri="{BB962C8B-B14F-4D97-AF65-F5344CB8AC3E}">
        <p14:creationId xmlns:p14="http://schemas.microsoft.com/office/powerpoint/2010/main" val="27069610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936E95-68D2-4457-9F28-90140927F005}" type="slidenum">
              <a:rPr lang="en-US"/>
              <a:pPr>
                <a:defRPr/>
              </a:pPr>
              <a:t>‹#›</a:t>
            </a:fld>
            <a:endParaRPr lang="en-US"/>
          </a:p>
        </p:txBody>
      </p:sp>
    </p:spTree>
    <p:extLst>
      <p:ext uri="{BB962C8B-B14F-4D97-AF65-F5344CB8AC3E}">
        <p14:creationId xmlns:p14="http://schemas.microsoft.com/office/powerpoint/2010/main" val="10414971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788E067-3741-49DE-BC65-58C2E3F7EEFA}" type="slidenum">
              <a:rPr lang="en-US"/>
              <a:pPr>
                <a:defRPr/>
              </a:pPr>
              <a:t>‹#›</a:t>
            </a:fld>
            <a:endParaRPr lang="en-US"/>
          </a:p>
        </p:txBody>
      </p:sp>
    </p:spTree>
    <p:extLst>
      <p:ext uri="{BB962C8B-B14F-4D97-AF65-F5344CB8AC3E}">
        <p14:creationId xmlns:p14="http://schemas.microsoft.com/office/powerpoint/2010/main" val="2893583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6DE8EF4-747E-461E-BC71-7833B75C7657}" type="slidenum">
              <a:rPr lang="en-US"/>
              <a:pPr>
                <a:defRPr/>
              </a:pPr>
              <a:t>‹#›</a:t>
            </a:fld>
            <a:endParaRPr lang="en-US"/>
          </a:p>
        </p:txBody>
      </p:sp>
    </p:spTree>
    <p:extLst>
      <p:ext uri="{BB962C8B-B14F-4D97-AF65-F5344CB8AC3E}">
        <p14:creationId xmlns:p14="http://schemas.microsoft.com/office/powerpoint/2010/main" val="2172057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9/7/2023</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3741927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9/7/2023</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4037371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7826"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pPr>
              <a:defRPr/>
            </a:pPr>
            <a:endParaRPr lang="en-US"/>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7829"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00BB3D63-2C74-43A3-8116-A624614C70D5}" type="datetimeFigureOut">
              <a:rPr lang="en-US" smtClean="0"/>
              <a:t>9/7/2023</a:t>
            </a:fld>
            <a:endParaRPr lang="en-US"/>
          </a:p>
        </p:txBody>
      </p:sp>
      <p:sp>
        <p:nvSpPr>
          <p:cNvPr id="77830"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77831"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52001EBC-D715-4DA4-B9C0-0BC6F2EC366D}" type="slidenum">
              <a:rPr lang="en-US" smtClean="0"/>
              <a:t>‹#›</a:t>
            </a:fld>
            <a:endParaRPr lang="en-US"/>
          </a:p>
        </p:txBody>
      </p:sp>
      <p:grpSp>
        <p:nvGrpSpPr>
          <p:cNvPr id="1032" name="Group 8"/>
          <p:cNvGrpSpPr>
            <a:grpSpLocks/>
          </p:cNvGrpSpPr>
          <p:nvPr/>
        </p:nvGrpSpPr>
        <p:grpSpPr bwMode="auto">
          <a:xfrm>
            <a:off x="8153400" y="152400"/>
            <a:ext cx="792163" cy="1295400"/>
            <a:chOff x="5136" y="960"/>
            <a:chExt cx="528" cy="864"/>
          </a:xfrm>
        </p:grpSpPr>
        <p:sp>
          <p:nvSpPr>
            <p:cNvPr id="77833"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pPr>
                <a:defRPr/>
              </a:pPr>
              <a:endParaRPr lang="en-US"/>
            </a:p>
          </p:txBody>
        </p:sp>
        <p:sp>
          <p:nvSpPr>
            <p:cNvPr id="77834" name="Oval 10"/>
            <p:cNvSpPr>
              <a:spLocks noChangeArrowheads="1"/>
            </p:cNvSpPr>
            <p:nvPr/>
          </p:nvSpPr>
          <p:spPr bwMode="auto">
            <a:xfrm>
              <a:off x="5248" y="960"/>
              <a:ext cx="79" cy="80"/>
            </a:xfrm>
            <a:prstGeom prst="ellipse">
              <a:avLst/>
            </a:prstGeom>
            <a:solidFill>
              <a:schemeClr val="tx2"/>
            </a:solidFill>
            <a:ln w="9525">
              <a:noFill/>
              <a:round/>
              <a:headEnd/>
              <a:tailEnd/>
            </a:ln>
            <a:effectLst/>
          </p:spPr>
          <p:txBody>
            <a:bodyPr wrap="none" anchor="ctr"/>
            <a:lstStyle/>
            <a:p>
              <a:pPr>
                <a:defRPr/>
              </a:pPr>
              <a:endParaRPr lang="en-US"/>
            </a:p>
          </p:txBody>
        </p:sp>
        <p:sp>
          <p:nvSpPr>
            <p:cNvPr id="77835" name="Oval 11"/>
            <p:cNvSpPr>
              <a:spLocks noChangeArrowheads="1"/>
            </p:cNvSpPr>
            <p:nvPr/>
          </p:nvSpPr>
          <p:spPr bwMode="auto">
            <a:xfrm>
              <a:off x="5360" y="960"/>
              <a:ext cx="77" cy="80"/>
            </a:xfrm>
            <a:prstGeom prst="ellipse">
              <a:avLst/>
            </a:prstGeom>
            <a:solidFill>
              <a:schemeClr val="tx2"/>
            </a:solidFill>
            <a:ln w="9525">
              <a:noFill/>
              <a:round/>
              <a:headEnd/>
              <a:tailEnd/>
            </a:ln>
            <a:effectLst/>
          </p:spPr>
          <p:txBody>
            <a:bodyPr wrap="none" anchor="ctr"/>
            <a:lstStyle/>
            <a:p>
              <a:pPr>
                <a:defRPr/>
              </a:pPr>
              <a:endParaRPr lang="en-US"/>
            </a:p>
          </p:txBody>
        </p:sp>
        <p:sp>
          <p:nvSpPr>
            <p:cNvPr id="77836" name="Oval 12"/>
            <p:cNvSpPr>
              <a:spLocks noChangeArrowheads="1"/>
            </p:cNvSpPr>
            <p:nvPr/>
          </p:nvSpPr>
          <p:spPr bwMode="auto">
            <a:xfrm>
              <a:off x="5136" y="1072"/>
              <a:ext cx="80" cy="77"/>
            </a:xfrm>
            <a:prstGeom prst="ellipse">
              <a:avLst/>
            </a:prstGeom>
            <a:solidFill>
              <a:schemeClr val="tx2"/>
            </a:solidFill>
            <a:ln w="9525">
              <a:noFill/>
              <a:round/>
              <a:headEnd/>
              <a:tailEnd/>
            </a:ln>
            <a:effectLst/>
          </p:spPr>
          <p:txBody>
            <a:bodyPr wrap="none" anchor="ctr"/>
            <a:lstStyle/>
            <a:p>
              <a:pPr>
                <a:defRPr/>
              </a:pPr>
              <a:endParaRPr lang="en-US"/>
            </a:p>
          </p:txBody>
        </p:sp>
        <p:sp>
          <p:nvSpPr>
            <p:cNvPr id="77837" name="Oval 13"/>
            <p:cNvSpPr>
              <a:spLocks noChangeArrowheads="1"/>
            </p:cNvSpPr>
            <p:nvPr/>
          </p:nvSpPr>
          <p:spPr bwMode="auto">
            <a:xfrm>
              <a:off x="5248" y="1072"/>
              <a:ext cx="79" cy="77"/>
            </a:xfrm>
            <a:prstGeom prst="ellipse">
              <a:avLst/>
            </a:prstGeom>
            <a:solidFill>
              <a:schemeClr val="tx2"/>
            </a:solidFill>
            <a:ln w="9525">
              <a:noFill/>
              <a:round/>
              <a:headEnd/>
              <a:tailEnd/>
            </a:ln>
            <a:effectLst/>
          </p:spPr>
          <p:txBody>
            <a:bodyPr wrap="none" anchor="ctr"/>
            <a:lstStyle/>
            <a:p>
              <a:pPr>
                <a:defRPr/>
              </a:pPr>
              <a:endParaRPr lang="en-US"/>
            </a:p>
          </p:txBody>
        </p:sp>
        <p:sp>
          <p:nvSpPr>
            <p:cNvPr id="77838" name="Oval 14"/>
            <p:cNvSpPr>
              <a:spLocks noChangeArrowheads="1"/>
            </p:cNvSpPr>
            <p:nvPr/>
          </p:nvSpPr>
          <p:spPr bwMode="auto">
            <a:xfrm>
              <a:off x="5360" y="1072"/>
              <a:ext cx="77" cy="77"/>
            </a:xfrm>
            <a:prstGeom prst="ellipse">
              <a:avLst/>
            </a:prstGeom>
            <a:solidFill>
              <a:schemeClr val="tx2"/>
            </a:solidFill>
            <a:ln w="9525">
              <a:noFill/>
              <a:round/>
              <a:headEnd/>
              <a:tailEnd/>
            </a:ln>
            <a:effectLst/>
          </p:spPr>
          <p:txBody>
            <a:bodyPr wrap="none" anchor="ctr"/>
            <a:lstStyle/>
            <a:p>
              <a:pPr>
                <a:defRPr/>
              </a:pPr>
              <a:endParaRPr lang="en-US"/>
            </a:p>
          </p:txBody>
        </p:sp>
        <p:sp>
          <p:nvSpPr>
            <p:cNvPr id="77839" name="Oval 15"/>
            <p:cNvSpPr>
              <a:spLocks noChangeArrowheads="1"/>
            </p:cNvSpPr>
            <p:nvPr/>
          </p:nvSpPr>
          <p:spPr bwMode="auto">
            <a:xfrm>
              <a:off x="5472" y="1072"/>
              <a:ext cx="77" cy="77"/>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40" name="Oval 16"/>
            <p:cNvSpPr>
              <a:spLocks noChangeArrowheads="1"/>
            </p:cNvSpPr>
            <p:nvPr/>
          </p:nvSpPr>
          <p:spPr bwMode="auto">
            <a:xfrm>
              <a:off x="5136" y="1184"/>
              <a:ext cx="80" cy="77"/>
            </a:xfrm>
            <a:prstGeom prst="ellipse">
              <a:avLst/>
            </a:prstGeom>
            <a:solidFill>
              <a:schemeClr val="tx2"/>
            </a:solidFill>
            <a:ln w="9525">
              <a:noFill/>
              <a:round/>
              <a:headEnd/>
              <a:tailEnd/>
            </a:ln>
            <a:effectLst/>
          </p:spPr>
          <p:txBody>
            <a:bodyPr wrap="none" anchor="ctr"/>
            <a:lstStyle/>
            <a:p>
              <a:pPr>
                <a:defRPr/>
              </a:pPr>
              <a:endParaRPr lang="en-US"/>
            </a:p>
          </p:txBody>
        </p:sp>
        <p:sp>
          <p:nvSpPr>
            <p:cNvPr id="77841" name="Oval 17"/>
            <p:cNvSpPr>
              <a:spLocks noChangeArrowheads="1"/>
            </p:cNvSpPr>
            <p:nvPr/>
          </p:nvSpPr>
          <p:spPr bwMode="auto">
            <a:xfrm>
              <a:off x="5248" y="1184"/>
              <a:ext cx="79" cy="77"/>
            </a:xfrm>
            <a:prstGeom prst="ellipse">
              <a:avLst/>
            </a:prstGeom>
            <a:solidFill>
              <a:schemeClr val="tx2"/>
            </a:solidFill>
            <a:ln w="9525">
              <a:noFill/>
              <a:round/>
              <a:headEnd/>
              <a:tailEnd/>
            </a:ln>
            <a:effectLst/>
          </p:spPr>
          <p:txBody>
            <a:bodyPr wrap="none" anchor="ctr"/>
            <a:lstStyle/>
            <a:p>
              <a:pPr>
                <a:defRPr/>
              </a:pPr>
              <a:endParaRPr lang="en-US"/>
            </a:p>
          </p:txBody>
        </p:sp>
        <p:sp>
          <p:nvSpPr>
            <p:cNvPr id="77842" name="Oval 18"/>
            <p:cNvSpPr>
              <a:spLocks noChangeArrowheads="1"/>
            </p:cNvSpPr>
            <p:nvPr/>
          </p:nvSpPr>
          <p:spPr bwMode="auto">
            <a:xfrm>
              <a:off x="5360" y="1184"/>
              <a:ext cx="77" cy="77"/>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43" name="Oval 19"/>
            <p:cNvSpPr>
              <a:spLocks noChangeArrowheads="1"/>
            </p:cNvSpPr>
            <p:nvPr/>
          </p:nvSpPr>
          <p:spPr bwMode="auto">
            <a:xfrm>
              <a:off x="5472" y="1184"/>
              <a:ext cx="77" cy="77"/>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44" name="Oval 20"/>
            <p:cNvSpPr>
              <a:spLocks noChangeArrowheads="1"/>
            </p:cNvSpPr>
            <p:nvPr/>
          </p:nvSpPr>
          <p:spPr bwMode="auto">
            <a:xfrm>
              <a:off x="5584" y="1184"/>
              <a:ext cx="80" cy="77"/>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45"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pPr>
                <a:defRPr/>
              </a:pPr>
              <a:endParaRPr lang="en-US"/>
            </a:p>
          </p:txBody>
        </p:sp>
        <p:sp>
          <p:nvSpPr>
            <p:cNvPr id="77846" name="Oval 22"/>
            <p:cNvSpPr>
              <a:spLocks noChangeArrowheads="1"/>
            </p:cNvSpPr>
            <p:nvPr/>
          </p:nvSpPr>
          <p:spPr bwMode="auto">
            <a:xfrm>
              <a:off x="5248" y="1296"/>
              <a:ext cx="79"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47" name="Oval 23"/>
            <p:cNvSpPr>
              <a:spLocks noChangeArrowheads="1"/>
            </p:cNvSpPr>
            <p:nvPr/>
          </p:nvSpPr>
          <p:spPr bwMode="auto">
            <a:xfrm>
              <a:off x="5360" y="1296"/>
              <a:ext cx="77"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48" name="Oval 24"/>
            <p:cNvSpPr>
              <a:spLocks noChangeArrowheads="1"/>
            </p:cNvSpPr>
            <p:nvPr/>
          </p:nvSpPr>
          <p:spPr bwMode="auto">
            <a:xfrm>
              <a:off x="5472" y="1296"/>
              <a:ext cx="77" cy="80"/>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49"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50" name="Oval 26"/>
            <p:cNvSpPr>
              <a:spLocks noChangeArrowheads="1"/>
            </p:cNvSpPr>
            <p:nvPr/>
          </p:nvSpPr>
          <p:spPr bwMode="auto">
            <a:xfrm>
              <a:off x="5248" y="1408"/>
              <a:ext cx="79"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51" name="Oval 27"/>
            <p:cNvSpPr>
              <a:spLocks noChangeArrowheads="1"/>
            </p:cNvSpPr>
            <p:nvPr/>
          </p:nvSpPr>
          <p:spPr bwMode="auto">
            <a:xfrm>
              <a:off x="5360" y="1408"/>
              <a:ext cx="77" cy="80"/>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52" name="Oval 28"/>
            <p:cNvSpPr>
              <a:spLocks noChangeArrowheads="1"/>
            </p:cNvSpPr>
            <p:nvPr/>
          </p:nvSpPr>
          <p:spPr bwMode="auto">
            <a:xfrm>
              <a:off x="5472" y="1408"/>
              <a:ext cx="77" cy="80"/>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53"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pPr>
                <a:defRPr/>
              </a:pPr>
              <a:endParaRPr lang="en-US"/>
            </a:p>
          </p:txBody>
        </p:sp>
        <p:sp>
          <p:nvSpPr>
            <p:cNvPr id="77854" name="Oval 30"/>
            <p:cNvSpPr>
              <a:spLocks noChangeArrowheads="1"/>
            </p:cNvSpPr>
            <p:nvPr/>
          </p:nvSpPr>
          <p:spPr bwMode="auto">
            <a:xfrm>
              <a:off x="5136" y="1520"/>
              <a:ext cx="80" cy="79"/>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55" name="Oval 31"/>
            <p:cNvSpPr>
              <a:spLocks noChangeArrowheads="1"/>
            </p:cNvSpPr>
            <p:nvPr/>
          </p:nvSpPr>
          <p:spPr bwMode="auto">
            <a:xfrm>
              <a:off x="5248" y="1520"/>
              <a:ext cx="79" cy="79"/>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56" name="Oval 32"/>
            <p:cNvSpPr>
              <a:spLocks noChangeArrowheads="1"/>
            </p:cNvSpPr>
            <p:nvPr/>
          </p:nvSpPr>
          <p:spPr bwMode="auto">
            <a:xfrm>
              <a:off x="5360" y="1520"/>
              <a:ext cx="77" cy="79"/>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57" name="Oval 33"/>
            <p:cNvSpPr>
              <a:spLocks noChangeArrowheads="1"/>
            </p:cNvSpPr>
            <p:nvPr/>
          </p:nvSpPr>
          <p:spPr bwMode="auto">
            <a:xfrm>
              <a:off x="5472" y="1520"/>
              <a:ext cx="77" cy="79"/>
            </a:xfrm>
            <a:prstGeom prst="ellipse">
              <a:avLst/>
            </a:prstGeom>
            <a:solidFill>
              <a:schemeClr val="folHlink"/>
            </a:solidFill>
            <a:ln w="9525">
              <a:noFill/>
              <a:round/>
              <a:headEnd/>
              <a:tailEnd/>
            </a:ln>
            <a:effectLst/>
          </p:spPr>
          <p:txBody>
            <a:bodyPr wrap="none" anchor="ctr"/>
            <a:lstStyle/>
            <a:p>
              <a:pPr>
                <a:defRPr/>
              </a:pPr>
              <a:endParaRPr lang="en-US"/>
            </a:p>
          </p:txBody>
        </p:sp>
        <p:sp>
          <p:nvSpPr>
            <p:cNvPr id="77858" name="Oval 34"/>
            <p:cNvSpPr>
              <a:spLocks noChangeArrowheads="1"/>
            </p:cNvSpPr>
            <p:nvPr/>
          </p:nvSpPr>
          <p:spPr bwMode="auto">
            <a:xfrm>
              <a:off x="5136" y="1632"/>
              <a:ext cx="80" cy="77"/>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59" name="Oval 35"/>
            <p:cNvSpPr>
              <a:spLocks noChangeArrowheads="1"/>
            </p:cNvSpPr>
            <p:nvPr/>
          </p:nvSpPr>
          <p:spPr bwMode="auto">
            <a:xfrm>
              <a:off x="5248" y="1632"/>
              <a:ext cx="79" cy="77"/>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60" name="Oval 36"/>
            <p:cNvSpPr>
              <a:spLocks noChangeArrowheads="1"/>
            </p:cNvSpPr>
            <p:nvPr/>
          </p:nvSpPr>
          <p:spPr bwMode="auto">
            <a:xfrm>
              <a:off x="5360" y="1632"/>
              <a:ext cx="77" cy="77"/>
            </a:xfrm>
            <a:prstGeom prst="ellipse">
              <a:avLst/>
            </a:prstGeom>
            <a:solidFill>
              <a:schemeClr val="folHlink"/>
            </a:solidFill>
            <a:ln w="9525">
              <a:noFill/>
              <a:round/>
              <a:headEnd/>
              <a:tailEnd/>
            </a:ln>
            <a:effectLst/>
          </p:spPr>
          <p:txBody>
            <a:bodyPr wrap="none" anchor="ctr"/>
            <a:lstStyle/>
            <a:p>
              <a:pPr>
                <a:defRPr/>
              </a:pPr>
              <a:endParaRPr lang="en-US"/>
            </a:p>
          </p:txBody>
        </p:sp>
        <p:sp>
          <p:nvSpPr>
            <p:cNvPr id="77861" name="Oval 37"/>
            <p:cNvSpPr>
              <a:spLocks noChangeArrowheads="1"/>
            </p:cNvSpPr>
            <p:nvPr/>
          </p:nvSpPr>
          <p:spPr bwMode="auto">
            <a:xfrm>
              <a:off x="5472" y="1632"/>
              <a:ext cx="77" cy="77"/>
            </a:xfrm>
            <a:prstGeom prst="ellipse">
              <a:avLst/>
            </a:prstGeom>
            <a:solidFill>
              <a:schemeClr val="folHlink"/>
            </a:solidFill>
            <a:ln w="9525">
              <a:noFill/>
              <a:round/>
              <a:headEnd/>
              <a:tailEnd/>
            </a:ln>
            <a:effectLst/>
          </p:spPr>
          <p:txBody>
            <a:bodyPr wrap="none" anchor="ctr"/>
            <a:lstStyle/>
            <a:p>
              <a:pPr>
                <a:defRPr/>
              </a:pPr>
              <a:endParaRPr lang="en-US"/>
            </a:p>
          </p:txBody>
        </p:sp>
        <p:sp>
          <p:nvSpPr>
            <p:cNvPr id="77862" name="Oval 38"/>
            <p:cNvSpPr>
              <a:spLocks noChangeArrowheads="1"/>
            </p:cNvSpPr>
            <p:nvPr/>
          </p:nvSpPr>
          <p:spPr bwMode="auto">
            <a:xfrm>
              <a:off x="5248" y="1744"/>
              <a:ext cx="79" cy="80"/>
            </a:xfrm>
            <a:prstGeom prst="ellipse">
              <a:avLst/>
            </a:prstGeom>
            <a:solidFill>
              <a:schemeClr val="folHlink"/>
            </a:solidFill>
            <a:ln w="9525">
              <a:noFill/>
              <a:round/>
              <a:headEnd/>
              <a:tailEnd/>
            </a:ln>
            <a:effectLst/>
          </p:spPr>
          <p:txBody>
            <a:bodyPr wrap="none" anchor="ctr"/>
            <a:lstStyle/>
            <a:p>
              <a:pPr>
                <a:defRPr/>
              </a:pPr>
              <a:endParaRPr lang="en-US"/>
            </a:p>
          </p:txBody>
        </p:sp>
        <p:sp>
          <p:nvSpPr>
            <p:cNvPr id="77863" name="Oval 39"/>
            <p:cNvSpPr>
              <a:spLocks noChangeArrowheads="1"/>
            </p:cNvSpPr>
            <p:nvPr/>
          </p:nvSpPr>
          <p:spPr bwMode="auto">
            <a:xfrm>
              <a:off x="5472" y="1744"/>
              <a:ext cx="77" cy="80"/>
            </a:xfrm>
            <a:prstGeom prst="ellipse">
              <a:avLst/>
            </a:prstGeom>
            <a:solidFill>
              <a:schemeClr val="folHlink"/>
            </a:solidFill>
            <a:ln w="9525">
              <a:noFill/>
              <a:round/>
              <a:headEnd/>
              <a:tailEnd/>
            </a:ln>
            <a:effectLst/>
          </p:spPr>
          <p:txBody>
            <a:bodyPr wrap="none" anchor="ct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98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798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798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4193F93-3A06-41AC-9BC9-B4F6E42B844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7826"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pPr>
              <a:defRPr/>
            </a:pPr>
            <a:endParaRPr lang="en-US"/>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7829"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00BB3D63-2C74-43A3-8116-A624614C70D5}" type="datetimeFigureOut">
              <a:rPr lang="en-US" smtClean="0"/>
              <a:t>9/7/2023</a:t>
            </a:fld>
            <a:endParaRPr lang="en-US"/>
          </a:p>
        </p:txBody>
      </p:sp>
      <p:sp>
        <p:nvSpPr>
          <p:cNvPr id="77830"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77831"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52001EBC-D715-4DA4-B9C0-0BC6F2EC366D}" type="slidenum">
              <a:rPr lang="en-US" smtClean="0"/>
              <a:t>‹#›</a:t>
            </a:fld>
            <a:endParaRPr lang="en-US"/>
          </a:p>
        </p:txBody>
      </p:sp>
      <p:grpSp>
        <p:nvGrpSpPr>
          <p:cNvPr id="1032" name="Group 8"/>
          <p:cNvGrpSpPr>
            <a:grpSpLocks/>
          </p:cNvGrpSpPr>
          <p:nvPr/>
        </p:nvGrpSpPr>
        <p:grpSpPr bwMode="auto">
          <a:xfrm>
            <a:off x="8153400" y="152400"/>
            <a:ext cx="792163" cy="1295400"/>
            <a:chOff x="5136" y="960"/>
            <a:chExt cx="528" cy="864"/>
          </a:xfrm>
        </p:grpSpPr>
        <p:sp>
          <p:nvSpPr>
            <p:cNvPr id="77833"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pPr>
                <a:defRPr/>
              </a:pPr>
              <a:endParaRPr lang="en-US"/>
            </a:p>
          </p:txBody>
        </p:sp>
        <p:sp>
          <p:nvSpPr>
            <p:cNvPr id="77834" name="Oval 10"/>
            <p:cNvSpPr>
              <a:spLocks noChangeArrowheads="1"/>
            </p:cNvSpPr>
            <p:nvPr/>
          </p:nvSpPr>
          <p:spPr bwMode="auto">
            <a:xfrm>
              <a:off x="5248" y="960"/>
              <a:ext cx="79" cy="80"/>
            </a:xfrm>
            <a:prstGeom prst="ellipse">
              <a:avLst/>
            </a:prstGeom>
            <a:solidFill>
              <a:schemeClr val="tx2"/>
            </a:solidFill>
            <a:ln w="9525">
              <a:noFill/>
              <a:round/>
              <a:headEnd/>
              <a:tailEnd/>
            </a:ln>
            <a:effectLst/>
          </p:spPr>
          <p:txBody>
            <a:bodyPr wrap="none" anchor="ctr"/>
            <a:lstStyle/>
            <a:p>
              <a:pPr>
                <a:defRPr/>
              </a:pPr>
              <a:endParaRPr lang="en-US"/>
            </a:p>
          </p:txBody>
        </p:sp>
        <p:sp>
          <p:nvSpPr>
            <p:cNvPr id="77835" name="Oval 11"/>
            <p:cNvSpPr>
              <a:spLocks noChangeArrowheads="1"/>
            </p:cNvSpPr>
            <p:nvPr/>
          </p:nvSpPr>
          <p:spPr bwMode="auto">
            <a:xfrm>
              <a:off x="5360" y="960"/>
              <a:ext cx="77" cy="80"/>
            </a:xfrm>
            <a:prstGeom prst="ellipse">
              <a:avLst/>
            </a:prstGeom>
            <a:solidFill>
              <a:schemeClr val="tx2"/>
            </a:solidFill>
            <a:ln w="9525">
              <a:noFill/>
              <a:round/>
              <a:headEnd/>
              <a:tailEnd/>
            </a:ln>
            <a:effectLst/>
          </p:spPr>
          <p:txBody>
            <a:bodyPr wrap="none" anchor="ctr"/>
            <a:lstStyle/>
            <a:p>
              <a:pPr>
                <a:defRPr/>
              </a:pPr>
              <a:endParaRPr lang="en-US"/>
            </a:p>
          </p:txBody>
        </p:sp>
        <p:sp>
          <p:nvSpPr>
            <p:cNvPr id="77836" name="Oval 12"/>
            <p:cNvSpPr>
              <a:spLocks noChangeArrowheads="1"/>
            </p:cNvSpPr>
            <p:nvPr/>
          </p:nvSpPr>
          <p:spPr bwMode="auto">
            <a:xfrm>
              <a:off x="5136" y="1072"/>
              <a:ext cx="80" cy="77"/>
            </a:xfrm>
            <a:prstGeom prst="ellipse">
              <a:avLst/>
            </a:prstGeom>
            <a:solidFill>
              <a:schemeClr val="tx2"/>
            </a:solidFill>
            <a:ln w="9525">
              <a:noFill/>
              <a:round/>
              <a:headEnd/>
              <a:tailEnd/>
            </a:ln>
            <a:effectLst/>
          </p:spPr>
          <p:txBody>
            <a:bodyPr wrap="none" anchor="ctr"/>
            <a:lstStyle/>
            <a:p>
              <a:pPr>
                <a:defRPr/>
              </a:pPr>
              <a:endParaRPr lang="en-US"/>
            </a:p>
          </p:txBody>
        </p:sp>
        <p:sp>
          <p:nvSpPr>
            <p:cNvPr id="77837" name="Oval 13"/>
            <p:cNvSpPr>
              <a:spLocks noChangeArrowheads="1"/>
            </p:cNvSpPr>
            <p:nvPr/>
          </p:nvSpPr>
          <p:spPr bwMode="auto">
            <a:xfrm>
              <a:off x="5248" y="1072"/>
              <a:ext cx="79" cy="77"/>
            </a:xfrm>
            <a:prstGeom prst="ellipse">
              <a:avLst/>
            </a:prstGeom>
            <a:solidFill>
              <a:schemeClr val="tx2"/>
            </a:solidFill>
            <a:ln w="9525">
              <a:noFill/>
              <a:round/>
              <a:headEnd/>
              <a:tailEnd/>
            </a:ln>
            <a:effectLst/>
          </p:spPr>
          <p:txBody>
            <a:bodyPr wrap="none" anchor="ctr"/>
            <a:lstStyle/>
            <a:p>
              <a:pPr>
                <a:defRPr/>
              </a:pPr>
              <a:endParaRPr lang="en-US"/>
            </a:p>
          </p:txBody>
        </p:sp>
        <p:sp>
          <p:nvSpPr>
            <p:cNvPr id="77838" name="Oval 14"/>
            <p:cNvSpPr>
              <a:spLocks noChangeArrowheads="1"/>
            </p:cNvSpPr>
            <p:nvPr/>
          </p:nvSpPr>
          <p:spPr bwMode="auto">
            <a:xfrm>
              <a:off x="5360" y="1072"/>
              <a:ext cx="77" cy="77"/>
            </a:xfrm>
            <a:prstGeom prst="ellipse">
              <a:avLst/>
            </a:prstGeom>
            <a:solidFill>
              <a:schemeClr val="tx2"/>
            </a:solidFill>
            <a:ln w="9525">
              <a:noFill/>
              <a:round/>
              <a:headEnd/>
              <a:tailEnd/>
            </a:ln>
            <a:effectLst/>
          </p:spPr>
          <p:txBody>
            <a:bodyPr wrap="none" anchor="ctr"/>
            <a:lstStyle/>
            <a:p>
              <a:pPr>
                <a:defRPr/>
              </a:pPr>
              <a:endParaRPr lang="en-US"/>
            </a:p>
          </p:txBody>
        </p:sp>
        <p:sp>
          <p:nvSpPr>
            <p:cNvPr id="77839" name="Oval 15"/>
            <p:cNvSpPr>
              <a:spLocks noChangeArrowheads="1"/>
            </p:cNvSpPr>
            <p:nvPr/>
          </p:nvSpPr>
          <p:spPr bwMode="auto">
            <a:xfrm>
              <a:off x="5472" y="1072"/>
              <a:ext cx="77" cy="77"/>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40" name="Oval 16"/>
            <p:cNvSpPr>
              <a:spLocks noChangeArrowheads="1"/>
            </p:cNvSpPr>
            <p:nvPr/>
          </p:nvSpPr>
          <p:spPr bwMode="auto">
            <a:xfrm>
              <a:off x="5136" y="1184"/>
              <a:ext cx="80" cy="77"/>
            </a:xfrm>
            <a:prstGeom prst="ellipse">
              <a:avLst/>
            </a:prstGeom>
            <a:solidFill>
              <a:schemeClr val="tx2"/>
            </a:solidFill>
            <a:ln w="9525">
              <a:noFill/>
              <a:round/>
              <a:headEnd/>
              <a:tailEnd/>
            </a:ln>
            <a:effectLst/>
          </p:spPr>
          <p:txBody>
            <a:bodyPr wrap="none" anchor="ctr"/>
            <a:lstStyle/>
            <a:p>
              <a:pPr>
                <a:defRPr/>
              </a:pPr>
              <a:endParaRPr lang="en-US"/>
            </a:p>
          </p:txBody>
        </p:sp>
        <p:sp>
          <p:nvSpPr>
            <p:cNvPr id="77841" name="Oval 17"/>
            <p:cNvSpPr>
              <a:spLocks noChangeArrowheads="1"/>
            </p:cNvSpPr>
            <p:nvPr/>
          </p:nvSpPr>
          <p:spPr bwMode="auto">
            <a:xfrm>
              <a:off x="5248" y="1184"/>
              <a:ext cx="79" cy="77"/>
            </a:xfrm>
            <a:prstGeom prst="ellipse">
              <a:avLst/>
            </a:prstGeom>
            <a:solidFill>
              <a:schemeClr val="tx2"/>
            </a:solidFill>
            <a:ln w="9525">
              <a:noFill/>
              <a:round/>
              <a:headEnd/>
              <a:tailEnd/>
            </a:ln>
            <a:effectLst/>
          </p:spPr>
          <p:txBody>
            <a:bodyPr wrap="none" anchor="ctr"/>
            <a:lstStyle/>
            <a:p>
              <a:pPr>
                <a:defRPr/>
              </a:pPr>
              <a:endParaRPr lang="en-US"/>
            </a:p>
          </p:txBody>
        </p:sp>
        <p:sp>
          <p:nvSpPr>
            <p:cNvPr id="77842" name="Oval 18"/>
            <p:cNvSpPr>
              <a:spLocks noChangeArrowheads="1"/>
            </p:cNvSpPr>
            <p:nvPr/>
          </p:nvSpPr>
          <p:spPr bwMode="auto">
            <a:xfrm>
              <a:off x="5360" y="1184"/>
              <a:ext cx="77" cy="77"/>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43" name="Oval 19"/>
            <p:cNvSpPr>
              <a:spLocks noChangeArrowheads="1"/>
            </p:cNvSpPr>
            <p:nvPr/>
          </p:nvSpPr>
          <p:spPr bwMode="auto">
            <a:xfrm>
              <a:off x="5472" y="1184"/>
              <a:ext cx="77" cy="77"/>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44" name="Oval 20"/>
            <p:cNvSpPr>
              <a:spLocks noChangeArrowheads="1"/>
            </p:cNvSpPr>
            <p:nvPr/>
          </p:nvSpPr>
          <p:spPr bwMode="auto">
            <a:xfrm>
              <a:off x="5584" y="1184"/>
              <a:ext cx="80" cy="77"/>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45"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pPr>
                <a:defRPr/>
              </a:pPr>
              <a:endParaRPr lang="en-US"/>
            </a:p>
          </p:txBody>
        </p:sp>
        <p:sp>
          <p:nvSpPr>
            <p:cNvPr id="77846" name="Oval 22"/>
            <p:cNvSpPr>
              <a:spLocks noChangeArrowheads="1"/>
            </p:cNvSpPr>
            <p:nvPr/>
          </p:nvSpPr>
          <p:spPr bwMode="auto">
            <a:xfrm>
              <a:off x="5248" y="1296"/>
              <a:ext cx="79"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47" name="Oval 23"/>
            <p:cNvSpPr>
              <a:spLocks noChangeArrowheads="1"/>
            </p:cNvSpPr>
            <p:nvPr/>
          </p:nvSpPr>
          <p:spPr bwMode="auto">
            <a:xfrm>
              <a:off x="5360" y="1296"/>
              <a:ext cx="77"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48" name="Oval 24"/>
            <p:cNvSpPr>
              <a:spLocks noChangeArrowheads="1"/>
            </p:cNvSpPr>
            <p:nvPr/>
          </p:nvSpPr>
          <p:spPr bwMode="auto">
            <a:xfrm>
              <a:off x="5472" y="1296"/>
              <a:ext cx="77" cy="80"/>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49"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50" name="Oval 26"/>
            <p:cNvSpPr>
              <a:spLocks noChangeArrowheads="1"/>
            </p:cNvSpPr>
            <p:nvPr/>
          </p:nvSpPr>
          <p:spPr bwMode="auto">
            <a:xfrm>
              <a:off x="5248" y="1408"/>
              <a:ext cx="79"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51" name="Oval 27"/>
            <p:cNvSpPr>
              <a:spLocks noChangeArrowheads="1"/>
            </p:cNvSpPr>
            <p:nvPr/>
          </p:nvSpPr>
          <p:spPr bwMode="auto">
            <a:xfrm>
              <a:off x="5360" y="1408"/>
              <a:ext cx="77" cy="80"/>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52" name="Oval 28"/>
            <p:cNvSpPr>
              <a:spLocks noChangeArrowheads="1"/>
            </p:cNvSpPr>
            <p:nvPr/>
          </p:nvSpPr>
          <p:spPr bwMode="auto">
            <a:xfrm>
              <a:off x="5472" y="1408"/>
              <a:ext cx="77" cy="80"/>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53"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pPr>
                <a:defRPr/>
              </a:pPr>
              <a:endParaRPr lang="en-US"/>
            </a:p>
          </p:txBody>
        </p:sp>
        <p:sp>
          <p:nvSpPr>
            <p:cNvPr id="77854" name="Oval 30"/>
            <p:cNvSpPr>
              <a:spLocks noChangeArrowheads="1"/>
            </p:cNvSpPr>
            <p:nvPr/>
          </p:nvSpPr>
          <p:spPr bwMode="auto">
            <a:xfrm>
              <a:off x="5136" y="1520"/>
              <a:ext cx="80" cy="79"/>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55" name="Oval 31"/>
            <p:cNvSpPr>
              <a:spLocks noChangeArrowheads="1"/>
            </p:cNvSpPr>
            <p:nvPr/>
          </p:nvSpPr>
          <p:spPr bwMode="auto">
            <a:xfrm>
              <a:off x="5248" y="1520"/>
              <a:ext cx="79" cy="79"/>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56" name="Oval 32"/>
            <p:cNvSpPr>
              <a:spLocks noChangeArrowheads="1"/>
            </p:cNvSpPr>
            <p:nvPr/>
          </p:nvSpPr>
          <p:spPr bwMode="auto">
            <a:xfrm>
              <a:off x="5360" y="1520"/>
              <a:ext cx="77" cy="79"/>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57" name="Oval 33"/>
            <p:cNvSpPr>
              <a:spLocks noChangeArrowheads="1"/>
            </p:cNvSpPr>
            <p:nvPr/>
          </p:nvSpPr>
          <p:spPr bwMode="auto">
            <a:xfrm>
              <a:off x="5472" y="1520"/>
              <a:ext cx="77" cy="79"/>
            </a:xfrm>
            <a:prstGeom prst="ellipse">
              <a:avLst/>
            </a:prstGeom>
            <a:solidFill>
              <a:schemeClr val="folHlink"/>
            </a:solidFill>
            <a:ln w="9525">
              <a:noFill/>
              <a:round/>
              <a:headEnd/>
              <a:tailEnd/>
            </a:ln>
            <a:effectLst/>
          </p:spPr>
          <p:txBody>
            <a:bodyPr wrap="none" anchor="ctr"/>
            <a:lstStyle/>
            <a:p>
              <a:pPr>
                <a:defRPr/>
              </a:pPr>
              <a:endParaRPr lang="en-US"/>
            </a:p>
          </p:txBody>
        </p:sp>
        <p:sp>
          <p:nvSpPr>
            <p:cNvPr id="77858" name="Oval 34"/>
            <p:cNvSpPr>
              <a:spLocks noChangeArrowheads="1"/>
            </p:cNvSpPr>
            <p:nvPr/>
          </p:nvSpPr>
          <p:spPr bwMode="auto">
            <a:xfrm>
              <a:off x="5136" y="1632"/>
              <a:ext cx="80" cy="77"/>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59" name="Oval 35"/>
            <p:cNvSpPr>
              <a:spLocks noChangeArrowheads="1"/>
            </p:cNvSpPr>
            <p:nvPr/>
          </p:nvSpPr>
          <p:spPr bwMode="auto">
            <a:xfrm>
              <a:off x="5248" y="1632"/>
              <a:ext cx="79" cy="77"/>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60" name="Oval 36"/>
            <p:cNvSpPr>
              <a:spLocks noChangeArrowheads="1"/>
            </p:cNvSpPr>
            <p:nvPr/>
          </p:nvSpPr>
          <p:spPr bwMode="auto">
            <a:xfrm>
              <a:off x="5360" y="1632"/>
              <a:ext cx="77" cy="77"/>
            </a:xfrm>
            <a:prstGeom prst="ellipse">
              <a:avLst/>
            </a:prstGeom>
            <a:solidFill>
              <a:schemeClr val="folHlink"/>
            </a:solidFill>
            <a:ln w="9525">
              <a:noFill/>
              <a:round/>
              <a:headEnd/>
              <a:tailEnd/>
            </a:ln>
            <a:effectLst/>
          </p:spPr>
          <p:txBody>
            <a:bodyPr wrap="none" anchor="ctr"/>
            <a:lstStyle/>
            <a:p>
              <a:pPr>
                <a:defRPr/>
              </a:pPr>
              <a:endParaRPr lang="en-US"/>
            </a:p>
          </p:txBody>
        </p:sp>
        <p:sp>
          <p:nvSpPr>
            <p:cNvPr id="77861" name="Oval 37"/>
            <p:cNvSpPr>
              <a:spLocks noChangeArrowheads="1"/>
            </p:cNvSpPr>
            <p:nvPr/>
          </p:nvSpPr>
          <p:spPr bwMode="auto">
            <a:xfrm>
              <a:off x="5472" y="1632"/>
              <a:ext cx="77" cy="77"/>
            </a:xfrm>
            <a:prstGeom prst="ellipse">
              <a:avLst/>
            </a:prstGeom>
            <a:solidFill>
              <a:schemeClr val="folHlink"/>
            </a:solidFill>
            <a:ln w="9525">
              <a:noFill/>
              <a:round/>
              <a:headEnd/>
              <a:tailEnd/>
            </a:ln>
            <a:effectLst/>
          </p:spPr>
          <p:txBody>
            <a:bodyPr wrap="none" anchor="ctr"/>
            <a:lstStyle/>
            <a:p>
              <a:pPr>
                <a:defRPr/>
              </a:pPr>
              <a:endParaRPr lang="en-US"/>
            </a:p>
          </p:txBody>
        </p:sp>
        <p:sp>
          <p:nvSpPr>
            <p:cNvPr id="77862" name="Oval 38"/>
            <p:cNvSpPr>
              <a:spLocks noChangeArrowheads="1"/>
            </p:cNvSpPr>
            <p:nvPr/>
          </p:nvSpPr>
          <p:spPr bwMode="auto">
            <a:xfrm>
              <a:off x="5248" y="1744"/>
              <a:ext cx="79" cy="80"/>
            </a:xfrm>
            <a:prstGeom prst="ellipse">
              <a:avLst/>
            </a:prstGeom>
            <a:solidFill>
              <a:schemeClr val="folHlink"/>
            </a:solidFill>
            <a:ln w="9525">
              <a:noFill/>
              <a:round/>
              <a:headEnd/>
              <a:tailEnd/>
            </a:ln>
            <a:effectLst/>
          </p:spPr>
          <p:txBody>
            <a:bodyPr wrap="none" anchor="ctr"/>
            <a:lstStyle/>
            <a:p>
              <a:pPr>
                <a:defRPr/>
              </a:pPr>
              <a:endParaRPr lang="en-US"/>
            </a:p>
          </p:txBody>
        </p:sp>
        <p:sp>
          <p:nvSpPr>
            <p:cNvPr id="77863" name="Oval 39"/>
            <p:cNvSpPr>
              <a:spLocks noChangeArrowheads="1"/>
            </p:cNvSpPr>
            <p:nvPr/>
          </p:nvSpPr>
          <p:spPr bwMode="auto">
            <a:xfrm>
              <a:off x="5472" y="1744"/>
              <a:ext cx="77" cy="80"/>
            </a:xfrm>
            <a:prstGeom prst="ellipse">
              <a:avLst/>
            </a:prstGeom>
            <a:solidFill>
              <a:schemeClr val="folHlink"/>
            </a:solidFill>
            <a:ln w="9525">
              <a:noFill/>
              <a:round/>
              <a:headEnd/>
              <a:tailEnd/>
            </a:ln>
            <a:effectLst/>
          </p:spPr>
          <p:txBody>
            <a:bodyPr wrap="none" anchor="ct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98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798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798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4193F93-3A06-41AC-9BC9-B4F6E42B844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7826"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pPr>
              <a:defRPr/>
            </a:pPr>
            <a:endParaRPr lang="en-US"/>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US" altLang="en-US" dirty="0"/>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7829"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00BB3D63-2C74-43A3-8116-A624614C70D5}" type="datetimeFigureOut">
              <a:rPr lang="en-US" smtClean="0"/>
              <a:t>9/7/2023</a:t>
            </a:fld>
            <a:endParaRPr lang="en-US"/>
          </a:p>
        </p:txBody>
      </p:sp>
      <p:sp>
        <p:nvSpPr>
          <p:cNvPr id="77830"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77831"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52001EBC-D715-4DA4-B9C0-0BC6F2EC366D}" type="slidenum">
              <a:rPr lang="en-US" smtClean="0"/>
              <a:t>‹#›</a:t>
            </a:fld>
            <a:endParaRPr lang="en-US"/>
          </a:p>
        </p:txBody>
      </p:sp>
      <p:grpSp>
        <p:nvGrpSpPr>
          <p:cNvPr id="1032" name="Group 8"/>
          <p:cNvGrpSpPr>
            <a:grpSpLocks/>
          </p:cNvGrpSpPr>
          <p:nvPr/>
        </p:nvGrpSpPr>
        <p:grpSpPr bwMode="auto">
          <a:xfrm>
            <a:off x="8153400" y="152400"/>
            <a:ext cx="792163" cy="1295400"/>
            <a:chOff x="5136" y="960"/>
            <a:chExt cx="528" cy="864"/>
          </a:xfrm>
        </p:grpSpPr>
        <p:sp>
          <p:nvSpPr>
            <p:cNvPr id="77833"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pPr>
                <a:defRPr/>
              </a:pPr>
              <a:endParaRPr lang="en-US"/>
            </a:p>
          </p:txBody>
        </p:sp>
        <p:sp>
          <p:nvSpPr>
            <p:cNvPr id="77834" name="Oval 10"/>
            <p:cNvSpPr>
              <a:spLocks noChangeArrowheads="1"/>
            </p:cNvSpPr>
            <p:nvPr/>
          </p:nvSpPr>
          <p:spPr bwMode="auto">
            <a:xfrm>
              <a:off x="5248" y="960"/>
              <a:ext cx="79" cy="80"/>
            </a:xfrm>
            <a:prstGeom prst="ellipse">
              <a:avLst/>
            </a:prstGeom>
            <a:solidFill>
              <a:schemeClr val="tx2"/>
            </a:solidFill>
            <a:ln w="9525">
              <a:noFill/>
              <a:round/>
              <a:headEnd/>
              <a:tailEnd/>
            </a:ln>
            <a:effectLst/>
          </p:spPr>
          <p:txBody>
            <a:bodyPr wrap="none" anchor="ctr"/>
            <a:lstStyle/>
            <a:p>
              <a:pPr>
                <a:defRPr/>
              </a:pPr>
              <a:endParaRPr lang="en-US"/>
            </a:p>
          </p:txBody>
        </p:sp>
        <p:sp>
          <p:nvSpPr>
            <p:cNvPr id="77835" name="Oval 11"/>
            <p:cNvSpPr>
              <a:spLocks noChangeArrowheads="1"/>
            </p:cNvSpPr>
            <p:nvPr/>
          </p:nvSpPr>
          <p:spPr bwMode="auto">
            <a:xfrm>
              <a:off x="5360" y="960"/>
              <a:ext cx="77" cy="80"/>
            </a:xfrm>
            <a:prstGeom prst="ellipse">
              <a:avLst/>
            </a:prstGeom>
            <a:solidFill>
              <a:schemeClr val="tx2"/>
            </a:solidFill>
            <a:ln w="9525">
              <a:noFill/>
              <a:round/>
              <a:headEnd/>
              <a:tailEnd/>
            </a:ln>
            <a:effectLst/>
          </p:spPr>
          <p:txBody>
            <a:bodyPr wrap="none" anchor="ctr"/>
            <a:lstStyle/>
            <a:p>
              <a:pPr>
                <a:defRPr/>
              </a:pPr>
              <a:endParaRPr lang="en-US"/>
            </a:p>
          </p:txBody>
        </p:sp>
        <p:sp>
          <p:nvSpPr>
            <p:cNvPr id="77836" name="Oval 12"/>
            <p:cNvSpPr>
              <a:spLocks noChangeArrowheads="1"/>
            </p:cNvSpPr>
            <p:nvPr/>
          </p:nvSpPr>
          <p:spPr bwMode="auto">
            <a:xfrm>
              <a:off x="5136" y="1072"/>
              <a:ext cx="80" cy="77"/>
            </a:xfrm>
            <a:prstGeom prst="ellipse">
              <a:avLst/>
            </a:prstGeom>
            <a:solidFill>
              <a:schemeClr val="tx2"/>
            </a:solidFill>
            <a:ln w="9525">
              <a:noFill/>
              <a:round/>
              <a:headEnd/>
              <a:tailEnd/>
            </a:ln>
            <a:effectLst/>
          </p:spPr>
          <p:txBody>
            <a:bodyPr wrap="none" anchor="ctr"/>
            <a:lstStyle/>
            <a:p>
              <a:pPr>
                <a:defRPr/>
              </a:pPr>
              <a:endParaRPr lang="en-US"/>
            </a:p>
          </p:txBody>
        </p:sp>
        <p:sp>
          <p:nvSpPr>
            <p:cNvPr id="77837" name="Oval 13"/>
            <p:cNvSpPr>
              <a:spLocks noChangeArrowheads="1"/>
            </p:cNvSpPr>
            <p:nvPr/>
          </p:nvSpPr>
          <p:spPr bwMode="auto">
            <a:xfrm>
              <a:off x="5248" y="1072"/>
              <a:ext cx="79" cy="77"/>
            </a:xfrm>
            <a:prstGeom prst="ellipse">
              <a:avLst/>
            </a:prstGeom>
            <a:solidFill>
              <a:schemeClr val="tx2"/>
            </a:solidFill>
            <a:ln w="9525">
              <a:noFill/>
              <a:round/>
              <a:headEnd/>
              <a:tailEnd/>
            </a:ln>
            <a:effectLst/>
          </p:spPr>
          <p:txBody>
            <a:bodyPr wrap="none" anchor="ctr"/>
            <a:lstStyle/>
            <a:p>
              <a:pPr>
                <a:defRPr/>
              </a:pPr>
              <a:endParaRPr lang="en-US"/>
            </a:p>
          </p:txBody>
        </p:sp>
        <p:sp>
          <p:nvSpPr>
            <p:cNvPr id="77838" name="Oval 14"/>
            <p:cNvSpPr>
              <a:spLocks noChangeArrowheads="1"/>
            </p:cNvSpPr>
            <p:nvPr/>
          </p:nvSpPr>
          <p:spPr bwMode="auto">
            <a:xfrm>
              <a:off x="5360" y="1072"/>
              <a:ext cx="77" cy="77"/>
            </a:xfrm>
            <a:prstGeom prst="ellipse">
              <a:avLst/>
            </a:prstGeom>
            <a:solidFill>
              <a:schemeClr val="tx2"/>
            </a:solidFill>
            <a:ln w="9525">
              <a:noFill/>
              <a:round/>
              <a:headEnd/>
              <a:tailEnd/>
            </a:ln>
            <a:effectLst/>
          </p:spPr>
          <p:txBody>
            <a:bodyPr wrap="none" anchor="ctr"/>
            <a:lstStyle/>
            <a:p>
              <a:pPr>
                <a:defRPr/>
              </a:pPr>
              <a:endParaRPr lang="en-US"/>
            </a:p>
          </p:txBody>
        </p:sp>
        <p:sp>
          <p:nvSpPr>
            <p:cNvPr id="77839" name="Oval 15"/>
            <p:cNvSpPr>
              <a:spLocks noChangeArrowheads="1"/>
            </p:cNvSpPr>
            <p:nvPr/>
          </p:nvSpPr>
          <p:spPr bwMode="auto">
            <a:xfrm>
              <a:off x="5472" y="1072"/>
              <a:ext cx="77" cy="77"/>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40" name="Oval 16"/>
            <p:cNvSpPr>
              <a:spLocks noChangeArrowheads="1"/>
            </p:cNvSpPr>
            <p:nvPr/>
          </p:nvSpPr>
          <p:spPr bwMode="auto">
            <a:xfrm>
              <a:off x="5136" y="1184"/>
              <a:ext cx="80" cy="77"/>
            </a:xfrm>
            <a:prstGeom prst="ellipse">
              <a:avLst/>
            </a:prstGeom>
            <a:solidFill>
              <a:schemeClr val="tx2"/>
            </a:solidFill>
            <a:ln w="9525">
              <a:noFill/>
              <a:round/>
              <a:headEnd/>
              <a:tailEnd/>
            </a:ln>
            <a:effectLst/>
          </p:spPr>
          <p:txBody>
            <a:bodyPr wrap="none" anchor="ctr"/>
            <a:lstStyle/>
            <a:p>
              <a:pPr>
                <a:defRPr/>
              </a:pPr>
              <a:endParaRPr lang="en-US"/>
            </a:p>
          </p:txBody>
        </p:sp>
        <p:sp>
          <p:nvSpPr>
            <p:cNvPr id="77841" name="Oval 17"/>
            <p:cNvSpPr>
              <a:spLocks noChangeArrowheads="1"/>
            </p:cNvSpPr>
            <p:nvPr/>
          </p:nvSpPr>
          <p:spPr bwMode="auto">
            <a:xfrm>
              <a:off x="5248" y="1184"/>
              <a:ext cx="79" cy="77"/>
            </a:xfrm>
            <a:prstGeom prst="ellipse">
              <a:avLst/>
            </a:prstGeom>
            <a:solidFill>
              <a:schemeClr val="tx2"/>
            </a:solidFill>
            <a:ln w="9525">
              <a:noFill/>
              <a:round/>
              <a:headEnd/>
              <a:tailEnd/>
            </a:ln>
            <a:effectLst/>
          </p:spPr>
          <p:txBody>
            <a:bodyPr wrap="none" anchor="ctr"/>
            <a:lstStyle/>
            <a:p>
              <a:pPr>
                <a:defRPr/>
              </a:pPr>
              <a:endParaRPr lang="en-US"/>
            </a:p>
          </p:txBody>
        </p:sp>
        <p:sp>
          <p:nvSpPr>
            <p:cNvPr id="77842" name="Oval 18"/>
            <p:cNvSpPr>
              <a:spLocks noChangeArrowheads="1"/>
            </p:cNvSpPr>
            <p:nvPr/>
          </p:nvSpPr>
          <p:spPr bwMode="auto">
            <a:xfrm>
              <a:off x="5360" y="1184"/>
              <a:ext cx="77" cy="77"/>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43" name="Oval 19"/>
            <p:cNvSpPr>
              <a:spLocks noChangeArrowheads="1"/>
            </p:cNvSpPr>
            <p:nvPr/>
          </p:nvSpPr>
          <p:spPr bwMode="auto">
            <a:xfrm>
              <a:off x="5472" y="1184"/>
              <a:ext cx="77" cy="77"/>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44" name="Oval 20"/>
            <p:cNvSpPr>
              <a:spLocks noChangeArrowheads="1"/>
            </p:cNvSpPr>
            <p:nvPr/>
          </p:nvSpPr>
          <p:spPr bwMode="auto">
            <a:xfrm>
              <a:off x="5584" y="1184"/>
              <a:ext cx="80" cy="77"/>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45"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pPr>
                <a:defRPr/>
              </a:pPr>
              <a:endParaRPr lang="en-US"/>
            </a:p>
          </p:txBody>
        </p:sp>
        <p:sp>
          <p:nvSpPr>
            <p:cNvPr id="77846" name="Oval 22"/>
            <p:cNvSpPr>
              <a:spLocks noChangeArrowheads="1"/>
            </p:cNvSpPr>
            <p:nvPr/>
          </p:nvSpPr>
          <p:spPr bwMode="auto">
            <a:xfrm>
              <a:off x="5248" y="1296"/>
              <a:ext cx="79"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47" name="Oval 23"/>
            <p:cNvSpPr>
              <a:spLocks noChangeArrowheads="1"/>
            </p:cNvSpPr>
            <p:nvPr/>
          </p:nvSpPr>
          <p:spPr bwMode="auto">
            <a:xfrm>
              <a:off x="5360" y="1296"/>
              <a:ext cx="77"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48" name="Oval 24"/>
            <p:cNvSpPr>
              <a:spLocks noChangeArrowheads="1"/>
            </p:cNvSpPr>
            <p:nvPr/>
          </p:nvSpPr>
          <p:spPr bwMode="auto">
            <a:xfrm>
              <a:off x="5472" y="1296"/>
              <a:ext cx="77" cy="80"/>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49"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50" name="Oval 26"/>
            <p:cNvSpPr>
              <a:spLocks noChangeArrowheads="1"/>
            </p:cNvSpPr>
            <p:nvPr/>
          </p:nvSpPr>
          <p:spPr bwMode="auto">
            <a:xfrm>
              <a:off x="5248" y="1408"/>
              <a:ext cx="79"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51" name="Oval 27"/>
            <p:cNvSpPr>
              <a:spLocks noChangeArrowheads="1"/>
            </p:cNvSpPr>
            <p:nvPr/>
          </p:nvSpPr>
          <p:spPr bwMode="auto">
            <a:xfrm>
              <a:off x="5360" y="1408"/>
              <a:ext cx="77" cy="80"/>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52" name="Oval 28"/>
            <p:cNvSpPr>
              <a:spLocks noChangeArrowheads="1"/>
            </p:cNvSpPr>
            <p:nvPr/>
          </p:nvSpPr>
          <p:spPr bwMode="auto">
            <a:xfrm>
              <a:off x="5472" y="1408"/>
              <a:ext cx="77" cy="80"/>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53"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pPr>
                <a:defRPr/>
              </a:pPr>
              <a:endParaRPr lang="en-US"/>
            </a:p>
          </p:txBody>
        </p:sp>
        <p:sp>
          <p:nvSpPr>
            <p:cNvPr id="77854" name="Oval 30"/>
            <p:cNvSpPr>
              <a:spLocks noChangeArrowheads="1"/>
            </p:cNvSpPr>
            <p:nvPr/>
          </p:nvSpPr>
          <p:spPr bwMode="auto">
            <a:xfrm>
              <a:off x="5136" y="1520"/>
              <a:ext cx="80" cy="79"/>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55" name="Oval 31"/>
            <p:cNvSpPr>
              <a:spLocks noChangeArrowheads="1"/>
            </p:cNvSpPr>
            <p:nvPr/>
          </p:nvSpPr>
          <p:spPr bwMode="auto">
            <a:xfrm>
              <a:off x="5248" y="1520"/>
              <a:ext cx="79" cy="79"/>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56" name="Oval 32"/>
            <p:cNvSpPr>
              <a:spLocks noChangeArrowheads="1"/>
            </p:cNvSpPr>
            <p:nvPr/>
          </p:nvSpPr>
          <p:spPr bwMode="auto">
            <a:xfrm>
              <a:off x="5360" y="1520"/>
              <a:ext cx="77" cy="79"/>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57" name="Oval 33"/>
            <p:cNvSpPr>
              <a:spLocks noChangeArrowheads="1"/>
            </p:cNvSpPr>
            <p:nvPr/>
          </p:nvSpPr>
          <p:spPr bwMode="auto">
            <a:xfrm>
              <a:off x="5472" y="1520"/>
              <a:ext cx="77" cy="79"/>
            </a:xfrm>
            <a:prstGeom prst="ellipse">
              <a:avLst/>
            </a:prstGeom>
            <a:solidFill>
              <a:schemeClr val="folHlink"/>
            </a:solidFill>
            <a:ln w="9525">
              <a:noFill/>
              <a:round/>
              <a:headEnd/>
              <a:tailEnd/>
            </a:ln>
            <a:effectLst/>
          </p:spPr>
          <p:txBody>
            <a:bodyPr wrap="none" anchor="ctr"/>
            <a:lstStyle/>
            <a:p>
              <a:pPr>
                <a:defRPr/>
              </a:pPr>
              <a:endParaRPr lang="en-US"/>
            </a:p>
          </p:txBody>
        </p:sp>
        <p:sp>
          <p:nvSpPr>
            <p:cNvPr id="77858" name="Oval 34"/>
            <p:cNvSpPr>
              <a:spLocks noChangeArrowheads="1"/>
            </p:cNvSpPr>
            <p:nvPr/>
          </p:nvSpPr>
          <p:spPr bwMode="auto">
            <a:xfrm>
              <a:off x="5136" y="1632"/>
              <a:ext cx="80" cy="77"/>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59" name="Oval 35"/>
            <p:cNvSpPr>
              <a:spLocks noChangeArrowheads="1"/>
            </p:cNvSpPr>
            <p:nvPr/>
          </p:nvSpPr>
          <p:spPr bwMode="auto">
            <a:xfrm>
              <a:off x="5248" y="1632"/>
              <a:ext cx="79" cy="77"/>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60" name="Oval 36"/>
            <p:cNvSpPr>
              <a:spLocks noChangeArrowheads="1"/>
            </p:cNvSpPr>
            <p:nvPr/>
          </p:nvSpPr>
          <p:spPr bwMode="auto">
            <a:xfrm>
              <a:off x="5360" y="1632"/>
              <a:ext cx="77" cy="77"/>
            </a:xfrm>
            <a:prstGeom prst="ellipse">
              <a:avLst/>
            </a:prstGeom>
            <a:solidFill>
              <a:schemeClr val="folHlink"/>
            </a:solidFill>
            <a:ln w="9525">
              <a:noFill/>
              <a:round/>
              <a:headEnd/>
              <a:tailEnd/>
            </a:ln>
            <a:effectLst/>
          </p:spPr>
          <p:txBody>
            <a:bodyPr wrap="none" anchor="ctr"/>
            <a:lstStyle/>
            <a:p>
              <a:pPr>
                <a:defRPr/>
              </a:pPr>
              <a:endParaRPr lang="en-US"/>
            </a:p>
          </p:txBody>
        </p:sp>
        <p:sp>
          <p:nvSpPr>
            <p:cNvPr id="77861" name="Oval 37"/>
            <p:cNvSpPr>
              <a:spLocks noChangeArrowheads="1"/>
            </p:cNvSpPr>
            <p:nvPr/>
          </p:nvSpPr>
          <p:spPr bwMode="auto">
            <a:xfrm>
              <a:off x="5472" y="1632"/>
              <a:ext cx="77" cy="77"/>
            </a:xfrm>
            <a:prstGeom prst="ellipse">
              <a:avLst/>
            </a:prstGeom>
            <a:solidFill>
              <a:schemeClr val="folHlink"/>
            </a:solidFill>
            <a:ln w="9525">
              <a:noFill/>
              <a:round/>
              <a:headEnd/>
              <a:tailEnd/>
            </a:ln>
            <a:effectLst/>
          </p:spPr>
          <p:txBody>
            <a:bodyPr wrap="none" anchor="ctr"/>
            <a:lstStyle/>
            <a:p>
              <a:pPr>
                <a:defRPr/>
              </a:pPr>
              <a:endParaRPr lang="en-US"/>
            </a:p>
          </p:txBody>
        </p:sp>
        <p:sp>
          <p:nvSpPr>
            <p:cNvPr id="77862" name="Oval 38"/>
            <p:cNvSpPr>
              <a:spLocks noChangeArrowheads="1"/>
            </p:cNvSpPr>
            <p:nvPr/>
          </p:nvSpPr>
          <p:spPr bwMode="auto">
            <a:xfrm>
              <a:off x="5248" y="1744"/>
              <a:ext cx="79" cy="80"/>
            </a:xfrm>
            <a:prstGeom prst="ellipse">
              <a:avLst/>
            </a:prstGeom>
            <a:solidFill>
              <a:schemeClr val="folHlink"/>
            </a:solidFill>
            <a:ln w="9525">
              <a:noFill/>
              <a:round/>
              <a:headEnd/>
              <a:tailEnd/>
            </a:ln>
            <a:effectLst/>
          </p:spPr>
          <p:txBody>
            <a:bodyPr wrap="none" anchor="ctr"/>
            <a:lstStyle/>
            <a:p>
              <a:pPr>
                <a:defRPr/>
              </a:pPr>
              <a:endParaRPr lang="en-US"/>
            </a:p>
          </p:txBody>
        </p:sp>
        <p:sp>
          <p:nvSpPr>
            <p:cNvPr id="77863" name="Oval 39"/>
            <p:cNvSpPr>
              <a:spLocks noChangeArrowheads="1"/>
            </p:cNvSpPr>
            <p:nvPr/>
          </p:nvSpPr>
          <p:spPr bwMode="auto">
            <a:xfrm>
              <a:off x="5472" y="1744"/>
              <a:ext cx="77" cy="80"/>
            </a:xfrm>
            <a:prstGeom prst="ellipse">
              <a:avLst/>
            </a:prstGeom>
            <a:solidFill>
              <a:schemeClr val="folHlink"/>
            </a:solidFill>
            <a:ln w="9525">
              <a:noFill/>
              <a:round/>
              <a:headEnd/>
              <a:tailEnd/>
            </a:ln>
            <a:effectLst/>
          </p:spPr>
          <p:txBody>
            <a:bodyPr wrap="none" anchor="ct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rtl="0" eaLnBrk="1" fontAlgn="base" hangingPunct="1">
        <a:spcBef>
          <a:spcPct val="0"/>
        </a:spcBef>
        <a:spcAft>
          <a:spcPct val="0"/>
        </a:spcAft>
        <a:defRPr sz="3900" b="1">
          <a:solidFill>
            <a:schemeClr val="tx2"/>
          </a:solidFill>
          <a:latin typeface="Calibri" pitchFamily="34" charset="0"/>
          <a:ea typeface="+mj-ea"/>
          <a:cs typeface="Calibri" pitchFamily="34" charset="0"/>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Calibri" pitchFamily="34" charset="0"/>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Calibri" pitchFamily="34" charset="0"/>
          <a:cs typeface="Calibri" pitchFamily="34" charset="0"/>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Calibri" pitchFamily="34" charset="0"/>
          <a:cs typeface="Calibri" pitchFamily="34" charset="0"/>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Calibri" pitchFamily="34" charset="0"/>
          <a:cs typeface="Calibri" pitchFamily="34" charset="0"/>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Calibri" pitchFamily="34" charset="0"/>
          <a:cs typeface="Calibri" pitchFamily="34" charset="0"/>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98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798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798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4193F93-3A06-41AC-9BC9-B4F6E42B844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3" Type="http://schemas.openxmlformats.org/officeDocument/2006/relationships/hyperlink" Target="https://q.utoronto.ca/enroll/AFAGPG" TargetMode="External"/><Relationship Id="rId2" Type="http://schemas.openxmlformats.org/officeDocument/2006/relationships/notesSlide" Target="../notesSlides/notesSlide14.xml"/><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8" Type="http://schemas.openxmlformats.org/officeDocument/2006/relationships/hyperlink" Target="https://www.oise.utoronto.ca/depelab/" TargetMode="External"/><Relationship Id="rId3" Type="http://schemas.openxmlformats.org/officeDocument/2006/relationships/image" Target="../media/image1.jpeg"/><Relationship Id="rId7" Type="http://schemas.openxmlformats.org/officeDocument/2006/relationships/hyperlink" Target="https://www.oise.utoronto.ca/lhae/Faculty/374540/Scott_Davies.html" TargetMode="External"/><Relationship Id="rId2" Type="http://schemas.openxmlformats.org/officeDocument/2006/relationships/notesSlide" Target="../notesSlides/notesSlide2.xml"/><Relationship Id="rId1" Type="http://schemas.openxmlformats.org/officeDocument/2006/relationships/slideLayout" Target="../slideLayouts/slideLayout52.xml"/><Relationship Id="rId6" Type="http://schemas.openxmlformats.org/officeDocument/2006/relationships/hyperlink" Target="https://www.oise.utoronto.ca/lhae/Faculty/412323/Anna_Chmielewski.html"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hyperlink" Target="https://sgs.calendar.utoronto.ca/degree/Leadership,-Higher-and-Adult-Education" TargetMode="External"/><Relationship Id="rId7" Type="http://schemas.openxmlformats.org/officeDocument/2006/relationships/hyperlink" Target="mailto:lhae.doctoral@utoronto.ca" TargetMode="External"/><Relationship Id="rId2" Type="http://schemas.openxmlformats.org/officeDocument/2006/relationships/notesSlide" Target="../notesSlides/notesSlide16.xml"/><Relationship Id="rId1" Type="http://schemas.openxmlformats.org/officeDocument/2006/relationships/slideLayout" Target="../slideLayouts/slideLayout52.xml"/><Relationship Id="rId6" Type="http://schemas.openxmlformats.org/officeDocument/2006/relationships/hyperlink" Target="mailto:lhae.masters@utoronto.ca" TargetMode="External"/><Relationship Id="rId5" Type="http://schemas.openxmlformats.org/officeDocument/2006/relationships/hyperlink" Target="http://www.acorn.utoronto.ca/" TargetMode="External"/><Relationship Id="rId4" Type="http://schemas.openxmlformats.org/officeDocument/2006/relationships/hyperlink" Target="https://www.oise.utoronto.ca/home/registrar-students/course-enrolment"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3" Type="http://schemas.openxmlformats.org/officeDocument/2006/relationships/hyperlink" Target="https://www.oise.utoronto.ca/lhae/quantitative-research-methods-courses" TargetMode="External"/><Relationship Id="rId2" Type="http://schemas.openxmlformats.org/officeDocument/2006/relationships/notesSlide" Target="../notesSlides/notesSlide18.xml"/><Relationship Id="rId1" Type="http://schemas.openxmlformats.org/officeDocument/2006/relationships/slideLayout" Target="../slideLayouts/slideLayout52.xml"/><Relationship Id="rId4" Type="http://schemas.openxmlformats.org/officeDocument/2006/relationships/hyperlink" Target="http://www.oise.utoronto.ca/ro/Graduate_Students/Continuing_Students/Course_Information/Course_Schedule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oise.utoronto.ca/lhae/quantitative-research-methods-courses" TargetMode="External"/><Relationship Id="rId2" Type="http://schemas.openxmlformats.org/officeDocument/2006/relationships/notesSlide" Target="../notesSlides/notesSlide19.xml"/><Relationship Id="rId1" Type="http://schemas.openxmlformats.org/officeDocument/2006/relationships/slideLayout" Target="../slideLayouts/slideLayout5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hyperlink" Target="http://www.oise.utoronto.ca/ro/Graduate_Students/Continuing_Students/Course_Information/Course_Schedules/" TargetMode="External"/><Relationship Id="rId2" Type="http://schemas.openxmlformats.org/officeDocument/2006/relationships/notesSlide" Target="../notesSlides/notesSlide20.xml"/><Relationship Id="rId1" Type="http://schemas.openxmlformats.org/officeDocument/2006/relationships/slideLayout" Target="../slideLayouts/slideLayout52.xml"/><Relationship Id="rId5" Type="http://schemas.openxmlformats.org/officeDocument/2006/relationships/image" Target="../media/image11.png"/><Relationship Id="rId4" Type="http://schemas.openxmlformats.org/officeDocument/2006/relationships/hyperlink" Target="https://www.oise.utoronto.ca/home/registrar-students/course-enrolment"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oise.utoronto.ca/ro/Graduate_Students/Continuing_Students/Course_Information/Course_Schedules/" TargetMode="External"/><Relationship Id="rId2" Type="http://schemas.openxmlformats.org/officeDocument/2006/relationships/image" Target="../media/image12.png"/><Relationship Id="rId1" Type="http://schemas.openxmlformats.org/officeDocument/2006/relationships/slideLayout" Target="../slideLayouts/slideLayout57.xml"/><Relationship Id="rId4" Type="http://schemas.openxmlformats.org/officeDocument/2006/relationships/hyperlink" Target="https://www.oise.utoronto.ca/home/registrar-students/course-enrolment"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oise.utoronto.ca/ro/Graduate_Students/Continuing_Students/Course_Information/Course_Schedules/" TargetMode="External"/><Relationship Id="rId2" Type="http://schemas.openxmlformats.org/officeDocument/2006/relationships/image" Target="../media/image13.png"/><Relationship Id="rId1" Type="http://schemas.openxmlformats.org/officeDocument/2006/relationships/slideLayout" Target="../slideLayouts/slideLayout57.xml"/><Relationship Id="rId4" Type="http://schemas.openxmlformats.org/officeDocument/2006/relationships/hyperlink" Target="https://www.oise.utoronto.ca/home/registrar-students/course-enrolment"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52.xml"/><Relationship Id="rId4" Type="http://schemas.openxmlformats.org/officeDocument/2006/relationships/hyperlink" Target="http://www.rosi.utoronto.ca/"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52.xml"/><Relationship Id="rId4" Type="http://schemas.openxmlformats.org/officeDocument/2006/relationships/hyperlink" Target="http://www.rosi.utoronto.ca/"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52.xml"/><Relationship Id="rId4" Type="http://schemas.openxmlformats.org/officeDocument/2006/relationships/hyperlink" Target="http://www.rosi.utoronto.ca/"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52.xml"/><Relationship Id="rId4" Type="http://schemas.openxmlformats.org/officeDocument/2006/relationships/hyperlink" Target="http://www.rosi.utoronto.ca/"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52.xml"/><Relationship Id="rId4" Type="http://schemas.openxmlformats.org/officeDocument/2006/relationships/hyperlink" Target="http://www.rosi.utoronto.ca/"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52.xml"/><Relationship Id="rId4" Type="http://schemas.openxmlformats.org/officeDocument/2006/relationships/hyperlink" Target="http://www.rosi.utoronto.ca/"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dirty="0"/>
              <a:t>Information Session on Statistical Methods Offerings in LHAE and OISE</a:t>
            </a:r>
            <a:endParaRPr lang="en-US" sz="4000" dirty="0">
              <a:latin typeface="Calibri" pitchFamily="34" charset="0"/>
              <a:cs typeface="Calibri" pitchFamily="34" charset="0"/>
            </a:endParaRPr>
          </a:p>
        </p:txBody>
      </p:sp>
      <p:sp>
        <p:nvSpPr>
          <p:cNvPr id="3" name="Subtitle 2"/>
          <p:cNvSpPr>
            <a:spLocks noGrp="1"/>
          </p:cNvSpPr>
          <p:nvPr>
            <p:ph type="subTitle" idx="1"/>
          </p:nvPr>
        </p:nvSpPr>
        <p:spPr>
          <a:xfrm>
            <a:off x="849313" y="3049588"/>
            <a:ext cx="6248400" cy="2817812"/>
          </a:xfrm>
        </p:spPr>
        <p:txBody>
          <a:bodyPr/>
          <a:lstStyle/>
          <a:p>
            <a:r>
              <a:rPr lang="en-US" dirty="0"/>
              <a:t>Prof. Anna Katyn Chmielewski</a:t>
            </a:r>
          </a:p>
          <a:p>
            <a:r>
              <a:rPr lang="en-US" dirty="0"/>
              <a:t>Prof. Scott Davies</a:t>
            </a:r>
          </a:p>
          <a:p>
            <a:endParaRPr lang="en-US" sz="2400" dirty="0"/>
          </a:p>
          <a:p>
            <a:r>
              <a:rPr lang="en-US" sz="2400" dirty="0"/>
              <a:t>Sep. 7, 2023</a:t>
            </a:r>
          </a:p>
        </p:txBody>
      </p:sp>
    </p:spTree>
    <p:extLst>
      <p:ext uri="{BB962C8B-B14F-4D97-AF65-F5344CB8AC3E}">
        <p14:creationId xmlns:p14="http://schemas.microsoft.com/office/powerpoint/2010/main" val="2712774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6DB1A-6937-4475-F627-56FA88FA7BEE}"/>
              </a:ext>
            </a:extLst>
          </p:cNvPr>
          <p:cNvSpPr>
            <a:spLocks noGrp="1"/>
          </p:cNvSpPr>
          <p:nvPr>
            <p:ph type="title"/>
          </p:nvPr>
        </p:nvSpPr>
        <p:spPr/>
        <p:txBody>
          <a:bodyPr/>
          <a:lstStyle/>
          <a:p>
            <a:r>
              <a:rPr lang="en-CA" sz="2800" dirty="0"/>
              <a:t>Should I take </a:t>
            </a:r>
            <a:r>
              <a:rPr lang="en-CA" sz="2800" dirty="0">
                <a:solidFill>
                  <a:srgbClr val="C00000"/>
                </a:solidFill>
              </a:rPr>
              <a:t>LHA5014</a:t>
            </a:r>
            <a:r>
              <a:rPr lang="en-CA" sz="2800" dirty="0"/>
              <a:t> or </a:t>
            </a:r>
            <a:r>
              <a:rPr lang="en-CA" sz="2800" dirty="0">
                <a:solidFill>
                  <a:srgbClr val="C00000"/>
                </a:solidFill>
              </a:rPr>
              <a:t>JOI1287 </a:t>
            </a:r>
            <a:r>
              <a:rPr lang="en-CA" sz="2800" dirty="0"/>
              <a:t>(intro)?</a:t>
            </a:r>
            <a:br>
              <a:rPr lang="en-CA" sz="2800" dirty="0"/>
            </a:br>
            <a:r>
              <a:rPr lang="en-CA" sz="2800" dirty="0"/>
              <a:t>Should I take </a:t>
            </a:r>
            <a:r>
              <a:rPr lang="en-CA" sz="2800" dirty="0">
                <a:solidFill>
                  <a:srgbClr val="C00000"/>
                </a:solidFill>
              </a:rPr>
              <a:t>JOI3048</a:t>
            </a:r>
            <a:r>
              <a:rPr lang="en-CA" sz="2800" dirty="0"/>
              <a:t> or </a:t>
            </a:r>
            <a:r>
              <a:rPr lang="en-CA" sz="2800" dirty="0">
                <a:solidFill>
                  <a:srgbClr val="C00000"/>
                </a:solidFill>
              </a:rPr>
              <a:t>JOI1288 </a:t>
            </a:r>
            <a:r>
              <a:rPr lang="en-CA" sz="2800" dirty="0"/>
              <a:t>(</a:t>
            </a:r>
            <a:r>
              <a:rPr lang="en-CA" sz="2800" dirty="0" err="1"/>
              <a:t>intermed</a:t>
            </a:r>
            <a:r>
              <a:rPr lang="en-CA" sz="2800" dirty="0"/>
              <a:t>)?</a:t>
            </a:r>
          </a:p>
        </p:txBody>
      </p:sp>
      <p:graphicFrame>
        <p:nvGraphicFramePr>
          <p:cNvPr id="4" name="Table 4">
            <a:extLst>
              <a:ext uri="{FF2B5EF4-FFF2-40B4-BE49-F238E27FC236}">
                <a16:creationId xmlns:a16="http://schemas.microsoft.com/office/drawing/2014/main" id="{E92DC337-7AB0-EC59-8294-4B6F9EE1B361}"/>
              </a:ext>
            </a:extLst>
          </p:cNvPr>
          <p:cNvGraphicFramePr>
            <a:graphicFrameLocks noGrp="1"/>
          </p:cNvGraphicFramePr>
          <p:nvPr>
            <p:ph idx="1"/>
            <p:extLst>
              <p:ext uri="{D42A27DB-BD31-4B8C-83A1-F6EECF244321}">
                <p14:modId xmlns:p14="http://schemas.microsoft.com/office/powerpoint/2010/main" val="2382079329"/>
              </p:ext>
            </p:extLst>
          </p:nvPr>
        </p:nvGraphicFramePr>
        <p:xfrm>
          <a:off x="457200" y="1719263"/>
          <a:ext cx="8229600" cy="3576320"/>
        </p:xfrm>
        <a:graphic>
          <a:graphicData uri="http://schemas.openxmlformats.org/drawingml/2006/table">
            <a:tbl>
              <a:tblPr firstRow="1" bandRow="1">
                <a:tableStyleId>{21E4AEA4-8DFA-4A89-87EB-49C32662AFE0}</a:tableStyleId>
              </a:tblPr>
              <a:tblGrid>
                <a:gridCol w="4114800">
                  <a:extLst>
                    <a:ext uri="{9D8B030D-6E8A-4147-A177-3AD203B41FA5}">
                      <a16:colId xmlns:a16="http://schemas.microsoft.com/office/drawing/2014/main" val="839522062"/>
                    </a:ext>
                  </a:extLst>
                </a:gridCol>
                <a:gridCol w="4114800">
                  <a:extLst>
                    <a:ext uri="{9D8B030D-6E8A-4147-A177-3AD203B41FA5}">
                      <a16:colId xmlns:a16="http://schemas.microsoft.com/office/drawing/2014/main" val="2464239733"/>
                    </a:ext>
                  </a:extLst>
                </a:gridCol>
              </a:tblGrid>
              <a:tr h="370840">
                <a:tc>
                  <a:txBody>
                    <a:bodyPr/>
                    <a:lstStyle/>
                    <a:p>
                      <a:pPr algn="ctr"/>
                      <a:r>
                        <a:rPr lang="en-CA" sz="2000" dirty="0"/>
                        <a:t>LHAE Department</a:t>
                      </a:r>
                    </a:p>
                    <a:p>
                      <a:pPr algn="ctr"/>
                      <a:r>
                        <a:rPr lang="en-CA" sz="1600" dirty="0">
                          <a:solidFill>
                            <a:schemeClr val="accent1">
                              <a:lumMod val="20000"/>
                              <a:lumOff val="80000"/>
                            </a:schemeClr>
                          </a:solidFill>
                        </a:rPr>
                        <a:t>LHA5014 and JOI3048</a:t>
                      </a:r>
                    </a:p>
                  </a:txBody>
                  <a:tcPr/>
                </a:tc>
                <a:tc>
                  <a:txBody>
                    <a:bodyPr/>
                    <a:lstStyle/>
                    <a:p>
                      <a:pPr algn="ctr"/>
                      <a:r>
                        <a:rPr lang="en-CA" sz="2000" dirty="0"/>
                        <a:t>APHD Department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1600" dirty="0">
                          <a:solidFill>
                            <a:schemeClr val="accent1">
                              <a:lumMod val="20000"/>
                              <a:lumOff val="80000"/>
                            </a:schemeClr>
                          </a:solidFill>
                        </a:rPr>
                        <a:t>JOI1287 and JOI1288</a:t>
                      </a:r>
                    </a:p>
                  </a:txBody>
                  <a:tcPr/>
                </a:tc>
                <a:extLst>
                  <a:ext uri="{0D108BD9-81ED-4DB2-BD59-A6C34878D82A}">
                    <a16:rowId xmlns:a16="http://schemas.microsoft.com/office/drawing/2014/main" val="1036950848"/>
                  </a:ext>
                </a:extLst>
              </a:tr>
              <a:tr h="370840">
                <a:tc>
                  <a:txBody>
                    <a:bodyPr/>
                    <a:lstStyle/>
                    <a:p>
                      <a:r>
                        <a:rPr lang="en-CA" dirty="0"/>
                        <a:t>Probably slightly more appropriate for most LHAE students</a:t>
                      </a:r>
                    </a:p>
                  </a:txBody>
                  <a:tcPr/>
                </a:tc>
                <a:tc>
                  <a:txBody>
                    <a:bodyPr/>
                    <a:lstStyle/>
                    <a:p>
                      <a:r>
                        <a:rPr lang="en-CA" dirty="0"/>
                        <a:t>Probably slightly less appropriate for most LHAE students</a:t>
                      </a:r>
                    </a:p>
                  </a:txBody>
                  <a:tcPr/>
                </a:tc>
                <a:extLst>
                  <a:ext uri="{0D108BD9-81ED-4DB2-BD59-A6C34878D82A}">
                    <a16:rowId xmlns:a16="http://schemas.microsoft.com/office/drawing/2014/main" val="40866243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Policy-oriented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Psychology-oriented</a:t>
                      </a:r>
                    </a:p>
                  </a:txBody>
                  <a:tcPr/>
                </a:tc>
                <a:extLst>
                  <a:ext uri="{0D108BD9-81ED-4DB2-BD59-A6C34878D82A}">
                    <a16:rowId xmlns:a16="http://schemas.microsoft.com/office/drawing/2014/main" val="4937588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Secondary analysis of existing large-scale data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Analysis of original small-scale data, collected by researcher (e.g., lab-based)</a:t>
                      </a:r>
                    </a:p>
                  </a:txBody>
                  <a:tcPr/>
                </a:tc>
                <a:extLst>
                  <a:ext uri="{0D108BD9-81ED-4DB2-BD59-A6C34878D82A}">
                    <a16:rowId xmlns:a16="http://schemas.microsoft.com/office/drawing/2014/main" val="15606964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Non-experimental/observational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Experimental</a:t>
                      </a:r>
                    </a:p>
                  </a:txBody>
                  <a:tcPr/>
                </a:tc>
                <a:extLst>
                  <a:ext uri="{0D108BD9-81ED-4DB2-BD59-A6C34878D82A}">
                    <a16:rowId xmlns:a16="http://schemas.microsoft.com/office/drawing/2014/main" val="12965544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LHA5014 (intro) </a:t>
                      </a:r>
                      <a:r>
                        <a:rPr lang="en-CA" dirty="0"/>
                        <a:t>– 25 spots available, in person only</a:t>
                      </a:r>
                    </a:p>
                  </a:txBody>
                  <a:tcPr/>
                </a:tc>
                <a:tc>
                  <a:txBody>
                    <a:bodyPr/>
                    <a:lstStyle/>
                    <a:p>
                      <a:r>
                        <a:rPr lang="en-CA" b="1" dirty="0"/>
                        <a:t>JOI1287 (intro) </a:t>
                      </a:r>
                      <a:r>
                        <a:rPr lang="en-CA" dirty="0"/>
                        <a:t>– additional spots available, online or in person</a:t>
                      </a:r>
                    </a:p>
                  </a:txBody>
                  <a:tcPr/>
                </a:tc>
                <a:extLst>
                  <a:ext uri="{0D108BD9-81ED-4DB2-BD59-A6C34878D82A}">
                    <a16:rowId xmlns:a16="http://schemas.microsoft.com/office/drawing/2014/main" val="3228936528"/>
                  </a:ext>
                </a:extLst>
              </a:tr>
            </a:tbl>
          </a:graphicData>
        </a:graphic>
      </p:graphicFrame>
      <p:sp>
        <p:nvSpPr>
          <p:cNvPr id="5" name="Content Placeholder 2">
            <a:extLst>
              <a:ext uri="{FF2B5EF4-FFF2-40B4-BE49-F238E27FC236}">
                <a16:creationId xmlns:a16="http://schemas.microsoft.com/office/drawing/2014/main" id="{25C90D5E-3EA9-4018-59D9-44EC7EA76507}"/>
              </a:ext>
            </a:extLst>
          </p:cNvPr>
          <p:cNvSpPr txBox="1">
            <a:spLocks/>
          </p:cNvSpPr>
          <p:nvPr/>
        </p:nvSpPr>
        <p:spPr bwMode="auto">
          <a:xfrm>
            <a:off x="457200" y="5562600"/>
            <a:ext cx="8229600" cy="64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Calibri" pitchFamily="34" charset="0"/>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Calibri" pitchFamily="34" charset="0"/>
                <a:cs typeface="Calibri" pitchFamily="34" charset="0"/>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Calibri" pitchFamily="34" charset="0"/>
                <a:cs typeface="Calibri" pitchFamily="34" charset="0"/>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Calibri" pitchFamily="34" charset="0"/>
                <a:cs typeface="Calibri" pitchFamily="34" charset="0"/>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Calibri" pitchFamily="34" charset="0"/>
                <a:cs typeface="Calibri" pitchFamily="34" charset="0"/>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Font typeface="Wingdings" pitchFamily="2" charset="2"/>
              <a:buNone/>
            </a:pPr>
            <a:r>
              <a:rPr lang="en-CA" sz="2000" kern="0" dirty="0"/>
              <a:t>…</a:t>
            </a:r>
            <a:r>
              <a:rPr lang="en-CA" sz="2000" b="1" kern="0" dirty="0">
                <a:solidFill>
                  <a:srgbClr val="C00000"/>
                </a:solidFill>
              </a:rPr>
              <a:t>both departments’ classes are great options</a:t>
            </a:r>
            <a:r>
              <a:rPr lang="en-CA" sz="2000" kern="0" dirty="0"/>
              <a:t>, depending on your needs and course availability!</a:t>
            </a:r>
          </a:p>
        </p:txBody>
      </p:sp>
    </p:spTree>
    <p:extLst>
      <p:ext uri="{BB962C8B-B14F-4D97-AF65-F5344CB8AC3E}">
        <p14:creationId xmlns:p14="http://schemas.microsoft.com/office/powerpoint/2010/main" val="652862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dirty="0"/>
              <a:t>LHA6003: Quantitative Research Practicum</a:t>
            </a:r>
            <a:endParaRPr lang="en-CA" dirty="0"/>
          </a:p>
        </p:txBody>
      </p:sp>
      <p:sp>
        <p:nvSpPr>
          <p:cNvPr id="3" name="Content Placeholder 2"/>
          <p:cNvSpPr>
            <a:spLocks noGrp="1"/>
          </p:cNvSpPr>
          <p:nvPr>
            <p:ph idx="1"/>
          </p:nvPr>
        </p:nvSpPr>
        <p:spPr/>
        <p:txBody>
          <a:bodyPr/>
          <a:lstStyle/>
          <a:p>
            <a:r>
              <a:rPr lang="en-US" dirty="0"/>
              <a:t>Prof. Scott Davies</a:t>
            </a:r>
          </a:p>
          <a:p>
            <a:pPr marL="0" indent="0" algn="ctr">
              <a:buNone/>
            </a:pPr>
            <a:r>
              <a:rPr lang="en-US" sz="3200" b="1" dirty="0"/>
              <a:t>Date, Time and Location</a:t>
            </a:r>
          </a:p>
          <a:p>
            <a:r>
              <a:rPr lang="en-US" dirty="0"/>
              <a:t>Fall 2023, Thursdays 5:15-8:15pm</a:t>
            </a:r>
          </a:p>
          <a:p>
            <a:r>
              <a:rPr lang="en-US" dirty="0"/>
              <a:t>OISE 6-184  (Data, Equity and Policy in Education [DEPE] Lab)</a:t>
            </a:r>
          </a:p>
          <a:p>
            <a:pPr lvl="1"/>
            <a:endParaRPr lang="en-CA" dirty="0"/>
          </a:p>
        </p:txBody>
      </p:sp>
    </p:spTree>
    <p:extLst>
      <p:ext uri="{BB962C8B-B14F-4D97-AF65-F5344CB8AC3E}">
        <p14:creationId xmlns:p14="http://schemas.microsoft.com/office/powerpoint/2010/main" val="3447079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dirty="0"/>
              <a:t>JOI6003: Quantitative Research Practicum (cont.)</a:t>
            </a:r>
            <a:endParaRPr lang="en-CA" dirty="0"/>
          </a:p>
        </p:txBody>
      </p:sp>
      <p:sp>
        <p:nvSpPr>
          <p:cNvPr id="3" name="Content Placeholder 2"/>
          <p:cNvSpPr>
            <a:spLocks noGrp="1"/>
          </p:cNvSpPr>
          <p:nvPr>
            <p:ph idx="1"/>
          </p:nvPr>
        </p:nvSpPr>
        <p:spPr/>
        <p:txBody>
          <a:bodyPr/>
          <a:lstStyle/>
          <a:p>
            <a:pPr marL="0" indent="0" algn="ctr">
              <a:buNone/>
            </a:pPr>
            <a:r>
              <a:rPr lang="en-US" sz="3200" b="1" dirty="0"/>
              <a:t>Purposes of this Course</a:t>
            </a:r>
          </a:p>
          <a:p>
            <a:r>
              <a:rPr lang="en-US" sz="2800" dirty="0"/>
              <a:t>Instruction in causal inference (quasi-experiments, propensity score matching), categorical analysis, missing data analysis</a:t>
            </a:r>
          </a:p>
          <a:p>
            <a:r>
              <a:rPr lang="en-US" sz="2800" dirty="0"/>
              <a:t>Guidance in management and analysis of large scale data sets, either provided or students’ own data</a:t>
            </a:r>
          </a:p>
          <a:p>
            <a:r>
              <a:rPr lang="en-US" sz="2800" dirty="0"/>
              <a:t>Access to unique educational data sets</a:t>
            </a:r>
          </a:p>
          <a:p>
            <a:r>
              <a:rPr lang="en-US" sz="2800" dirty="0"/>
              <a:t>Term papers: draft article involving data analysis</a:t>
            </a:r>
            <a:endParaRPr lang="en-CA" sz="2800" dirty="0"/>
          </a:p>
        </p:txBody>
      </p:sp>
    </p:spTree>
    <p:extLst>
      <p:ext uri="{BB962C8B-B14F-4D97-AF65-F5344CB8AC3E}">
        <p14:creationId xmlns:p14="http://schemas.microsoft.com/office/powerpoint/2010/main" val="1257453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dirty="0"/>
              <a:t>JOI6003: Quantitative Research Practicum (cont.)</a:t>
            </a:r>
            <a:endParaRPr lang="en-CA" dirty="0"/>
          </a:p>
        </p:txBody>
      </p:sp>
      <p:sp>
        <p:nvSpPr>
          <p:cNvPr id="3" name="Content Placeholder 2"/>
          <p:cNvSpPr>
            <a:spLocks noGrp="1"/>
          </p:cNvSpPr>
          <p:nvPr>
            <p:ph idx="1"/>
          </p:nvPr>
        </p:nvSpPr>
        <p:spPr/>
        <p:txBody>
          <a:bodyPr/>
          <a:lstStyle/>
          <a:p>
            <a:pPr marL="0" indent="0" algn="ctr">
              <a:buNone/>
            </a:pPr>
            <a:r>
              <a:rPr lang="en-US" sz="3200" b="1" dirty="0"/>
              <a:t>(Hopefully) Available Data Sets</a:t>
            </a:r>
          </a:p>
          <a:p>
            <a:r>
              <a:rPr lang="en-US" sz="2400" dirty="0"/>
              <a:t>OISE Surveys 1978-2017: Public opinion on educational issues, Ontario adults</a:t>
            </a:r>
          </a:p>
          <a:p>
            <a:r>
              <a:rPr lang="en-US" sz="2400" dirty="0"/>
              <a:t>TDSB-</a:t>
            </a:r>
            <a:r>
              <a:rPr lang="en-US" sz="2400" dirty="0" err="1"/>
              <a:t>UofT</a:t>
            </a:r>
            <a:r>
              <a:rPr lang="en-US" sz="2400" dirty="0"/>
              <a:t>: track cohort of students from grade 9 to BA years</a:t>
            </a:r>
          </a:p>
          <a:p>
            <a:r>
              <a:rPr lang="en-US" sz="2400" dirty="0"/>
              <a:t>Ontario Summer Learning: cross-sectional and 3 year longitudinal</a:t>
            </a:r>
          </a:p>
          <a:p>
            <a:r>
              <a:rPr lang="en-US" sz="2400" dirty="0"/>
              <a:t>Ontario EDI-EQAO: track cohorts of students from Kindergarten – Grade 6</a:t>
            </a:r>
          </a:p>
          <a:p>
            <a:pPr marL="0" indent="0">
              <a:buNone/>
            </a:pPr>
            <a:r>
              <a:rPr lang="en-US" sz="2400" dirty="0"/>
              <a:t> </a:t>
            </a:r>
          </a:p>
        </p:txBody>
      </p:sp>
    </p:spTree>
    <p:extLst>
      <p:ext uri="{BB962C8B-B14F-4D97-AF65-F5344CB8AC3E}">
        <p14:creationId xmlns:p14="http://schemas.microsoft.com/office/powerpoint/2010/main" val="1615130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APD6001: Multivariate Statistical and Psychometric Applications in Education and Psychology </a:t>
            </a:r>
            <a:endParaRPr lang="en-CA" sz="2800" dirty="0"/>
          </a:p>
        </p:txBody>
      </p:sp>
      <p:sp>
        <p:nvSpPr>
          <p:cNvPr id="3" name="Content Placeholder 2"/>
          <p:cNvSpPr>
            <a:spLocks noGrp="1"/>
          </p:cNvSpPr>
          <p:nvPr>
            <p:ph idx="1"/>
          </p:nvPr>
        </p:nvSpPr>
        <p:spPr>
          <a:xfrm>
            <a:off x="457200" y="1719263"/>
            <a:ext cx="4475497" cy="3462337"/>
          </a:xfrm>
        </p:spPr>
        <p:txBody>
          <a:bodyPr/>
          <a:lstStyle/>
          <a:p>
            <a:r>
              <a:rPr lang="en-US" sz="2000" dirty="0">
                <a:solidFill>
                  <a:srgbClr val="C00000"/>
                </a:solidFill>
              </a:rPr>
              <a:t>Fall 2023, Mondays 5-8pm</a:t>
            </a:r>
          </a:p>
          <a:p>
            <a:r>
              <a:rPr lang="en-US" sz="2000" dirty="0">
                <a:solidFill>
                  <a:srgbClr val="C00000"/>
                </a:solidFill>
              </a:rPr>
              <a:t>Dr. Olesya Falenchuk</a:t>
            </a:r>
          </a:p>
          <a:p>
            <a:r>
              <a:rPr lang="en-US" sz="2000" dirty="0"/>
              <a:t>Design and analysis of assessments – reliability, validity, differential item functioning, classical test theory, item response theory, scaling</a:t>
            </a:r>
          </a:p>
          <a:p>
            <a:r>
              <a:rPr lang="en-US" sz="2000" dirty="0"/>
              <a:t>Factor analysis</a:t>
            </a:r>
          </a:p>
          <a:p>
            <a:r>
              <a:rPr lang="en-US" sz="2000" dirty="0"/>
              <a:t>Structural equation modelling</a:t>
            </a:r>
          </a:p>
          <a:p>
            <a:r>
              <a:rPr lang="en-US" sz="2000" dirty="0"/>
              <a:t>Cluster analysis</a:t>
            </a:r>
          </a:p>
          <a:p>
            <a:r>
              <a:rPr lang="en-CA" sz="2000" dirty="0"/>
              <a:t>Latent class/profile analysis</a:t>
            </a:r>
          </a:p>
        </p:txBody>
      </p:sp>
      <p:sp>
        <p:nvSpPr>
          <p:cNvPr id="5" name="Content Placeholder 2"/>
          <p:cNvSpPr txBox="1">
            <a:spLocks/>
          </p:cNvSpPr>
          <p:nvPr/>
        </p:nvSpPr>
        <p:spPr bwMode="auto">
          <a:xfrm>
            <a:off x="457201" y="5279232"/>
            <a:ext cx="8610600" cy="127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Calibri" pitchFamily="34" charset="0"/>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Calibri" pitchFamily="34" charset="0"/>
                <a:cs typeface="Calibri" pitchFamily="34" charset="0"/>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Calibri" pitchFamily="34" charset="0"/>
                <a:cs typeface="Calibri" pitchFamily="34" charset="0"/>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Calibri" pitchFamily="34" charset="0"/>
                <a:cs typeface="Calibri" pitchFamily="34" charset="0"/>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Calibri" pitchFamily="34" charset="0"/>
                <a:cs typeface="Calibri" pitchFamily="34" charset="0"/>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r>
              <a:rPr lang="en-CA" sz="2000" b="1" i="1" u="sng" dirty="0">
                <a:solidFill>
                  <a:srgbClr val="0070C0"/>
                </a:solidFill>
              </a:rPr>
              <a:t>Examples:</a:t>
            </a:r>
            <a:r>
              <a:rPr lang="en-CA" sz="2000" i="1" dirty="0">
                <a:solidFill>
                  <a:srgbClr val="0070C0"/>
                </a:solidFill>
              </a:rPr>
              <a:t> How to analyze statistically whether a test item is high- or low quality?</a:t>
            </a:r>
          </a:p>
          <a:p>
            <a:r>
              <a:rPr lang="en-US" sz="2000" i="1" dirty="0">
                <a:solidFill>
                  <a:srgbClr val="0070C0"/>
                </a:solidFill>
              </a:rPr>
              <a:t>Data reduction: How to combine different survey items into a single scale (e.g., self-efficacy)?</a:t>
            </a:r>
            <a:endParaRPr lang="en-CA" sz="2000" i="1" dirty="0">
              <a:solidFill>
                <a:srgbClr val="0070C0"/>
              </a:solidFill>
            </a:endParaRPr>
          </a:p>
        </p:txBody>
      </p:sp>
      <p:pic>
        <p:nvPicPr>
          <p:cNvPr id="4" name="Picture 3">
            <a:extLst>
              <a:ext uri="{FF2B5EF4-FFF2-40B4-BE49-F238E27FC236}">
                <a16:creationId xmlns:a16="http://schemas.microsoft.com/office/drawing/2014/main" id="{7944D157-31CB-4A42-8F83-8ADF8902218B}"/>
              </a:ext>
            </a:extLst>
          </p:cNvPr>
          <p:cNvPicPr>
            <a:picLocks noChangeAspect="1"/>
          </p:cNvPicPr>
          <p:nvPr/>
        </p:nvPicPr>
        <p:blipFill>
          <a:blip r:embed="rId3"/>
          <a:stretch>
            <a:fillRect/>
          </a:stretch>
        </p:blipFill>
        <p:spPr>
          <a:xfrm>
            <a:off x="5638800" y="1066800"/>
            <a:ext cx="2573338" cy="2470404"/>
          </a:xfrm>
          <a:prstGeom prst="rect">
            <a:avLst/>
          </a:prstGeom>
        </p:spPr>
      </p:pic>
      <p:pic>
        <p:nvPicPr>
          <p:cNvPr id="6" name="Picture 5">
            <a:extLst>
              <a:ext uri="{FF2B5EF4-FFF2-40B4-BE49-F238E27FC236}">
                <a16:creationId xmlns:a16="http://schemas.microsoft.com/office/drawing/2014/main" id="{5699C4D1-DCA9-458C-B7CB-7DB15F73A26F}"/>
              </a:ext>
            </a:extLst>
          </p:cNvPr>
          <p:cNvPicPr>
            <a:picLocks noChangeAspect="1"/>
          </p:cNvPicPr>
          <p:nvPr/>
        </p:nvPicPr>
        <p:blipFill>
          <a:blip r:embed="rId4"/>
          <a:stretch>
            <a:fillRect/>
          </a:stretch>
        </p:blipFill>
        <p:spPr>
          <a:xfrm>
            <a:off x="5600477" y="3637218"/>
            <a:ext cx="2649983" cy="1642014"/>
          </a:xfrm>
          <a:prstGeom prst="rect">
            <a:avLst/>
          </a:prstGeom>
        </p:spPr>
      </p:pic>
    </p:spTree>
    <p:extLst>
      <p:ext uri="{BB962C8B-B14F-4D97-AF65-F5344CB8AC3E}">
        <p14:creationId xmlns:p14="http://schemas.microsoft.com/office/powerpoint/2010/main" val="2067675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APD5044: Machine Learning Applications in Psychology and Education</a:t>
            </a:r>
            <a:endParaRPr lang="en-CA" sz="2800" dirty="0"/>
          </a:p>
        </p:txBody>
      </p:sp>
      <p:sp>
        <p:nvSpPr>
          <p:cNvPr id="3" name="Content Placeholder 2"/>
          <p:cNvSpPr>
            <a:spLocks noGrp="1"/>
          </p:cNvSpPr>
          <p:nvPr>
            <p:ph idx="1"/>
          </p:nvPr>
        </p:nvSpPr>
        <p:spPr>
          <a:xfrm>
            <a:off x="457200" y="1719263"/>
            <a:ext cx="4475497" cy="3462337"/>
          </a:xfrm>
        </p:spPr>
        <p:txBody>
          <a:bodyPr/>
          <a:lstStyle/>
          <a:p>
            <a:r>
              <a:rPr lang="en-US" sz="2000" dirty="0">
                <a:solidFill>
                  <a:srgbClr val="C00000"/>
                </a:solidFill>
              </a:rPr>
              <a:t>Fall 2023, Mondays 1-4pm</a:t>
            </a:r>
          </a:p>
          <a:p>
            <a:r>
              <a:rPr lang="en-US" sz="2000" dirty="0">
                <a:solidFill>
                  <a:srgbClr val="C00000"/>
                </a:solidFill>
              </a:rPr>
              <a:t>Prof. Feng Ji</a:t>
            </a:r>
          </a:p>
          <a:p>
            <a:r>
              <a:rPr lang="en-US" sz="2000" dirty="0"/>
              <a:t>Practical applications of machine learning within psych. and education</a:t>
            </a:r>
          </a:p>
          <a:p>
            <a:r>
              <a:rPr lang="en-US" sz="2000" dirty="0"/>
              <a:t>Supervised and unsupervised learning algorithms</a:t>
            </a:r>
          </a:p>
          <a:p>
            <a:r>
              <a:rPr lang="en-US" sz="2000" dirty="0"/>
              <a:t>Techniques for handling multimodal data types (e.g., text)</a:t>
            </a:r>
          </a:p>
          <a:p>
            <a:r>
              <a:rPr lang="en-US" sz="2000" dirty="0"/>
              <a:t>Real-world applications, examples &amp; case studies</a:t>
            </a:r>
          </a:p>
        </p:txBody>
      </p:sp>
      <p:sp>
        <p:nvSpPr>
          <p:cNvPr id="5" name="Content Placeholder 2"/>
          <p:cNvSpPr txBox="1">
            <a:spLocks/>
          </p:cNvSpPr>
          <p:nvPr/>
        </p:nvSpPr>
        <p:spPr bwMode="auto">
          <a:xfrm>
            <a:off x="457201" y="5279232"/>
            <a:ext cx="8610600" cy="127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Calibri" pitchFamily="34" charset="0"/>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Calibri" pitchFamily="34" charset="0"/>
                <a:cs typeface="Calibri" pitchFamily="34" charset="0"/>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Calibri" pitchFamily="34" charset="0"/>
                <a:cs typeface="Calibri" pitchFamily="34" charset="0"/>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Calibri" pitchFamily="34" charset="0"/>
                <a:cs typeface="Calibri" pitchFamily="34" charset="0"/>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Calibri" pitchFamily="34" charset="0"/>
                <a:cs typeface="Calibri" pitchFamily="34" charset="0"/>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r>
              <a:rPr lang="en-CA" sz="2000" b="1" i="1" u="sng" dirty="0">
                <a:solidFill>
                  <a:srgbClr val="0070C0"/>
                </a:solidFill>
              </a:rPr>
              <a:t>Examples:</a:t>
            </a:r>
            <a:r>
              <a:rPr lang="en-CA" sz="2000" i="1" dirty="0">
                <a:solidFill>
                  <a:srgbClr val="0070C0"/>
                </a:solidFill>
              </a:rPr>
              <a:t> Analysis of “big data” (high-dimensional data), e.g., from online learning or assessments</a:t>
            </a:r>
          </a:p>
          <a:p>
            <a:r>
              <a:rPr lang="en-CA" sz="2000" i="1" dirty="0">
                <a:solidFill>
                  <a:srgbClr val="0070C0"/>
                </a:solidFill>
              </a:rPr>
              <a:t>Predictive modelling of student outcomes</a:t>
            </a:r>
          </a:p>
        </p:txBody>
      </p:sp>
      <p:pic>
        <p:nvPicPr>
          <p:cNvPr id="8" name="Picture 7">
            <a:extLst>
              <a:ext uri="{FF2B5EF4-FFF2-40B4-BE49-F238E27FC236}">
                <a16:creationId xmlns:a16="http://schemas.microsoft.com/office/drawing/2014/main" id="{E400EBD4-F8AD-24CB-7B39-4C7170517608}"/>
              </a:ext>
            </a:extLst>
          </p:cNvPr>
          <p:cNvPicPr>
            <a:picLocks noChangeAspect="1"/>
          </p:cNvPicPr>
          <p:nvPr/>
        </p:nvPicPr>
        <p:blipFill>
          <a:blip r:embed="rId3"/>
          <a:stretch>
            <a:fillRect/>
          </a:stretch>
        </p:blipFill>
        <p:spPr>
          <a:xfrm>
            <a:off x="5575635" y="1719263"/>
            <a:ext cx="2743200" cy="1385828"/>
          </a:xfrm>
          <a:prstGeom prst="rect">
            <a:avLst/>
          </a:prstGeom>
        </p:spPr>
      </p:pic>
      <p:pic>
        <p:nvPicPr>
          <p:cNvPr id="10" name="Picture 9">
            <a:extLst>
              <a:ext uri="{FF2B5EF4-FFF2-40B4-BE49-F238E27FC236}">
                <a16:creationId xmlns:a16="http://schemas.microsoft.com/office/drawing/2014/main" id="{9C6EA925-4B8D-D92A-8690-46A48A8839DD}"/>
              </a:ext>
            </a:extLst>
          </p:cNvPr>
          <p:cNvPicPr>
            <a:picLocks noChangeAspect="1"/>
          </p:cNvPicPr>
          <p:nvPr/>
        </p:nvPicPr>
        <p:blipFill>
          <a:blip r:embed="rId4"/>
          <a:stretch>
            <a:fillRect/>
          </a:stretch>
        </p:blipFill>
        <p:spPr>
          <a:xfrm>
            <a:off x="5658352" y="3239009"/>
            <a:ext cx="2577765" cy="2093128"/>
          </a:xfrm>
          <a:prstGeom prst="rect">
            <a:avLst/>
          </a:prstGeom>
        </p:spPr>
      </p:pic>
    </p:spTree>
    <p:extLst>
      <p:ext uri="{BB962C8B-B14F-4D97-AF65-F5344CB8AC3E}">
        <p14:creationId xmlns:p14="http://schemas.microsoft.com/office/powerpoint/2010/main" val="2707836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108D8-D6A3-D0ED-B685-1BCBFC593FA5}"/>
              </a:ext>
            </a:extLst>
          </p:cNvPr>
          <p:cNvSpPr>
            <a:spLocks noGrp="1"/>
          </p:cNvSpPr>
          <p:nvPr>
            <p:ph type="title"/>
          </p:nvPr>
        </p:nvSpPr>
        <p:spPr/>
        <p:txBody>
          <a:bodyPr/>
          <a:lstStyle/>
          <a:p>
            <a:r>
              <a:rPr lang="en-CA" dirty="0"/>
              <a:t>Other advanced courses offered in past/future years</a:t>
            </a:r>
          </a:p>
        </p:txBody>
      </p:sp>
      <p:sp>
        <p:nvSpPr>
          <p:cNvPr id="3" name="Content Placeholder 2">
            <a:extLst>
              <a:ext uri="{FF2B5EF4-FFF2-40B4-BE49-F238E27FC236}">
                <a16:creationId xmlns:a16="http://schemas.microsoft.com/office/drawing/2014/main" id="{0D25363B-E0E9-E4D6-30BC-76CC4B93DF9E}"/>
              </a:ext>
            </a:extLst>
          </p:cNvPr>
          <p:cNvSpPr>
            <a:spLocks noGrp="1"/>
          </p:cNvSpPr>
          <p:nvPr>
            <p:ph idx="1"/>
          </p:nvPr>
        </p:nvSpPr>
        <p:spPr/>
        <p:txBody>
          <a:bodyPr/>
          <a:lstStyle/>
          <a:p>
            <a:pPr lvl="0"/>
            <a:r>
              <a:rPr lang="en-CA" sz="2400" b="1" dirty="0"/>
              <a:t>JOI3049: Multilevel and Longitudinal Modelling in Educational Research</a:t>
            </a:r>
            <a:r>
              <a:rPr lang="en-CA" sz="2400" dirty="0"/>
              <a:t> [RM] (A.K. Chmielewski)</a:t>
            </a:r>
          </a:p>
          <a:p>
            <a:pPr lvl="0"/>
            <a:r>
              <a:rPr lang="en-CA" sz="2400" b="1" dirty="0"/>
              <a:t>JOI3229: Meta-Analysis </a:t>
            </a:r>
            <a:r>
              <a:rPr lang="en-CA" sz="2400" dirty="0"/>
              <a:t>[RM]</a:t>
            </a:r>
            <a:endParaRPr lang="en-CA" sz="2400" b="1" dirty="0"/>
          </a:p>
          <a:p>
            <a:pPr lvl="0"/>
            <a:r>
              <a:rPr lang="en-CA" sz="2400" b="1" dirty="0"/>
              <a:t>JOI6001: Categorical Data Analysis </a:t>
            </a:r>
            <a:r>
              <a:rPr lang="en-CA" sz="2400" dirty="0"/>
              <a:t>[RM] </a:t>
            </a:r>
          </a:p>
        </p:txBody>
      </p:sp>
    </p:spTree>
    <p:extLst>
      <p:ext uri="{BB962C8B-B14F-4D97-AF65-F5344CB8AC3E}">
        <p14:creationId xmlns:p14="http://schemas.microsoft.com/office/powerpoint/2010/main" val="3931172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How can I figure out which courses to take?</a:t>
            </a:r>
            <a:endParaRPr lang="en-CA" dirty="0"/>
          </a:p>
        </p:txBody>
      </p:sp>
      <p:sp>
        <p:nvSpPr>
          <p:cNvPr id="3" name="Content Placeholder 2"/>
          <p:cNvSpPr>
            <a:spLocks noGrp="1"/>
          </p:cNvSpPr>
          <p:nvPr>
            <p:ph idx="1"/>
          </p:nvPr>
        </p:nvSpPr>
        <p:spPr/>
        <p:txBody>
          <a:bodyPr/>
          <a:lstStyle/>
          <a:p>
            <a:r>
              <a:rPr lang="en-US" sz="2800" b="1" dirty="0">
                <a:solidFill>
                  <a:srgbClr val="C00000"/>
                </a:solidFill>
              </a:rPr>
              <a:t>Ask your Faculty Advisor!</a:t>
            </a:r>
          </a:p>
          <a:p>
            <a:r>
              <a:rPr lang="en-US" sz="2800" b="1" dirty="0">
                <a:solidFill>
                  <a:srgbClr val="0070C0"/>
                </a:solidFill>
              </a:rPr>
              <a:t>For general skills, mixed methods thesis </a:t>
            </a:r>
            <a:r>
              <a:rPr lang="en-US" sz="2800" dirty="0"/>
              <a:t>– intro or intermediate</a:t>
            </a:r>
          </a:p>
          <a:p>
            <a:r>
              <a:rPr lang="en-US" sz="2800" b="1" dirty="0">
                <a:solidFill>
                  <a:srgbClr val="0070C0"/>
                </a:solidFill>
              </a:rPr>
              <a:t>For quantitative-only master’s thesis </a:t>
            </a:r>
            <a:r>
              <a:rPr lang="en-US" sz="2800" dirty="0"/>
              <a:t>– (at least) intermediate </a:t>
            </a:r>
          </a:p>
          <a:p>
            <a:r>
              <a:rPr lang="en-US" sz="2800" b="1" dirty="0">
                <a:solidFill>
                  <a:srgbClr val="0070C0"/>
                </a:solidFill>
              </a:rPr>
              <a:t>For quantitative-only doctoral dissertation </a:t>
            </a:r>
            <a:r>
              <a:rPr lang="en-US" sz="2800" dirty="0"/>
              <a:t>– (at least) one advanced course</a:t>
            </a:r>
          </a:p>
          <a:p>
            <a:pPr marL="0" indent="0">
              <a:buNone/>
            </a:pPr>
            <a:endParaRPr lang="en-CA" sz="2000" dirty="0"/>
          </a:p>
        </p:txBody>
      </p:sp>
    </p:spTree>
    <p:extLst>
      <p:ext uri="{BB962C8B-B14F-4D97-AF65-F5344CB8AC3E}">
        <p14:creationId xmlns:p14="http://schemas.microsoft.com/office/powerpoint/2010/main" val="2611880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How can I figure out which courses to take? (cont.)</a:t>
            </a:r>
            <a:endParaRPr lang="en-CA" dirty="0"/>
          </a:p>
        </p:txBody>
      </p:sp>
      <p:sp>
        <p:nvSpPr>
          <p:cNvPr id="3" name="Content Placeholder 2"/>
          <p:cNvSpPr>
            <a:spLocks noGrp="1"/>
          </p:cNvSpPr>
          <p:nvPr>
            <p:ph idx="1"/>
          </p:nvPr>
        </p:nvSpPr>
        <p:spPr/>
        <p:txBody>
          <a:bodyPr/>
          <a:lstStyle/>
          <a:p>
            <a:r>
              <a:rPr lang="en-US" sz="2000" b="1" dirty="0">
                <a:solidFill>
                  <a:srgbClr val="C00000"/>
                </a:solidFill>
              </a:rPr>
              <a:t>Math Pre-requisites:</a:t>
            </a:r>
            <a:r>
              <a:rPr lang="en-US" sz="2000" dirty="0"/>
              <a:t> </a:t>
            </a:r>
            <a:r>
              <a:rPr lang="en-US" sz="1800" dirty="0"/>
              <a:t>high school math (algebra, graphing functions, solving equations, basic probability); </a:t>
            </a:r>
            <a:r>
              <a:rPr lang="en-US" sz="1800" b="1" u="sng" dirty="0"/>
              <a:t>NO</a:t>
            </a:r>
            <a:r>
              <a:rPr lang="en-US" sz="1800" dirty="0"/>
              <a:t> calculus or matrix algebra necessary</a:t>
            </a:r>
            <a:endParaRPr lang="en-US" sz="1800" b="1" dirty="0">
              <a:solidFill>
                <a:srgbClr val="C00000"/>
              </a:solidFill>
            </a:endParaRPr>
          </a:p>
          <a:p>
            <a:r>
              <a:rPr lang="en-US" sz="2000" b="1" dirty="0">
                <a:solidFill>
                  <a:srgbClr val="C00000"/>
                </a:solidFill>
              </a:rPr>
              <a:t>Statistics Pre-requisites:</a:t>
            </a:r>
          </a:p>
          <a:p>
            <a:pPr lvl="1"/>
            <a:r>
              <a:rPr lang="en-US" sz="1800" dirty="0">
                <a:solidFill>
                  <a:srgbClr val="0070C0"/>
                </a:solidFill>
              </a:rPr>
              <a:t>Introductory</a:t>
            </a:r>
            <a:r>
              <a:rPr lang="en-US" sz="1800" dirty="0"/>
              <a:t> (LHA5014, JOI1287) – no pre-requisite (i.e., </a:t>
            </a:r>
            <a:r>
              <a:rPr lang="en-US" sz="1800" b="1" u="sng" dirty="0"/>
              <a:t>NO</a:t>
            </a:r>
            <a:r>
              <a:rPr lang="en-US" sz="1800" dirty="0"/>
              <a:t> prior experience needed)</a:t>
            </a:r>
          </a:p>
          <a:p>
            <a:pPr lvl="2"/>
            <a:r>
              <a:rPr lang="en-US" sz="1600" dirty="0"/>
              <a:t>If you are not sure whether to take intro (e.g., you took a similar course in undergrad), a self-administered, non-credit </a:t>
            </a:r>
            <a:r>
              <a:rPr lang="en-US" sz="1600" b="1" dirty="0"/>
              <a:t>placement test</a:t>
            </a:r>
            <a:r>
              <a:rPr lang="en-US" sz="1600" dirty="0"/>
              <a:t> is available here: </a:t>
            </a:r>
            <a:r>
              <a:rPr lang="en-US" sz="1400" u="sng" dirty="0">
                <a:hlinkClick r:id="rId3"/>
              </a:rPr>
              <a:t>https://q.utoronto.ca/enroll/AFAGPG</a:t>
            </a:r>
            <a:endParaRPr lang="en-CA" sz="1400" dirty="0"/>
          </a:p>
          <a:p>
            <a:pPr lvl="1"/>
            <a:r>
              <a:rPr lang="en-US" sz="1800" dirty="0">
                <a:solidFill>
                  <a:srgbClr val="0070C0"/>
                </a:solidFill>
              </a:rPr>
              <a:t>Intermediate</a:t>
            </a:r>
            <a:r>
              <a:rPr lang="en-US" sz="1800" dirty="0"/>
              <a:t> (JOI3048, JOI1288) – pre-requisite: intro (</a:t>
            </a:r>
            <a:r>
              <a:rPr lang="en-US" sz="1800" dirty="0">
                <a:solidFill>
                  <a:srgbClr val="C00000"/>
                </a:solidFill>
              </a:rPr>
              <a:t>LHA5014, JOI1287 or equivalent</a:t>
            </a:r>
            <a:r>
              <a:rPr lang="en-US" sz="1800" dirty="0"/>
              <a:t>)</a:t>
            </a:r>
          </a:p>
          <a:p>
            <a:pPr lvl="1"/>
            <a:r>
              <a:rPr lang="en-US" sz="1800" dirty="0">
                <a:solidFill>
                  <a:srgbClr val="0070C0"/>
                </a:solidFill>
              </a:rPr>
              <a:t>Advanced</a:t>
            </a:r>
            <a:r>
              <a:rPr lang="en-US" sz="1800" dirty="0"/>
              <a:t> (LHA6003, APD6001, APD5044, JOI3049) – pre-requisite: intermediate (</a:t>
            </a:r>
            <a:r>
              <a:rPr lang="en-US" sz="1800" dirty="0">
                <a:solidFill>
                  <a:srgbClr val="C00000"/>
                </a:solidFill>
              </a:rPr>
              <a:t>JOI3048, JOI1288 or equivalent</a:t>
            </a:r>
            <a:r>
              <a:rPr lang="en-US" sz="1800" dirty="0"/>
              <a:t>)</a:t>
            </a:r>
          </a:p>
          <a:p>
            <a:r>
              <a:rPr lang="en-US" sz="2000" dirty="0"/>
              <a:t>Pre-requisites need not be taken at OISE</a:t>
            </a:r>
            <a:endParaRPr lang="en-CA" sz="2000" dirty="0"/>
          </a:p>
        </p:txBody>
      </p:sp>
    </p:spTree>
    <p:extLst>
      <p:ext uri="{BB962C8B-B14F-4D97-AF65-F5344CB8AC3E}">
        <p14:creationId xmlns:p14="http://schemas.microsoft.com/office/powerpoint/2010/main" val="1536249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How can I plan my schedule of statistics courses?</a:t>
            </a:r>
            <a:endParaRPr lang="en-CA" dirty="0"/>
          </a:p>
        </p:txBody>
      </p:sp>
      <p:sp>
        <p:nvSpPr>
          <p:cNvPr id="3" name="Content Placeholder 2"/>
          <p:cNvSpPr>
            <a:spLocks noGrp="1"/>
          </p:cNvSpPr>
          <p:nvPr>
            <p:ph idx="1"/>
          </p:nvPr>
        </p:nvSpPr>
        <p:spPr/>
        <p:txBody>
          <a:bodyPr/>
          <a:lstStyle/>
          <a:p>
            <a:r>
              <a:rPr lang="en-US" sz="2400" dirty="0"/>
              <a:t>Introductory courses are typically offered </a:t>
            </a:r>
            <a:r>
              <a:rPr lang="en-US" sz="2400" b="1" dirty="0"/>
              <a:t>fall</a:t>
            </a:r>
            <a:r>
              <a:rPr lang="en-US" sz="2400" dirty="0"/>
              <a:t> and </a:t>
            </a:r>
            <a:r>
              <a:rPr lang="en-US" sz="2400" b="1" dirty="0"/>
              <a:t>winter</a:t>
            </a:r>
            <a:endParaRPr lang="en-US" sz="2400" dirty="0"/>
          </a:p>
          <a:p>
            <a:r>
              <a:rPr lang="en-US" sz="2400" dirty="0"/>
              <a:t>Intermediate courses are typically offered </a:t>
            </a:r>
            <a:r>
              <a:rPr lang="en-US" sz="2400" b="1" dirty="0"/>
              <a:t>once per year</a:t>
            </a:r>
            <a:endParaRPr lang="en-US" sz="2400" dirty="0"/>
          </a:p>
          <a:p>
            <a:r>
              <a:rPr lang="en-US" sz="2400" dirty="0"/>
              <a:t>Advanced courses are typically offered </a:t>
            </a:r>
            <a:r>
              <a:rPr lang="en-US" sz="2400" b="1" dirty="0"/>
              <a:t>less frequently (e.g., every 2 years)</a:t>
            </a:r>
            <a:endParaRPr lang="en-US" sz="2400" dirty="0"/>
          </a:p>
          <a:p>
            <a:r>
              <a:rPr lang="en-US" sz="2400" dirty="0"/>
              <a:t>Sample schedule:</a:t>
            </a:r>
            <a:endParaRPr lang="en-CA" sz="2400" dirty="0"/>
          </a:p>
        </p:txBody>
      </p:sp>
      <p:graphicFrame>
        <p:nvGraphicFramePr>
          <p:cNvPr id="4" name="Table 3"/>
          <p:cNvGraphicFramePr>
            <a:graphicFrameLocks noGrp="1"/>
          </p:cNvGraphicFramePr>
          <p:nvPr>
            <p:extLst>
              <p:ext uri="{D42A27DB-BD31-4B8C-83A1-F6EECF244321}">
                <p14:modId xmlns:p14="http://schemas.microsoft.com/office/powerpoint/2010/main" val="1371004599"/>
              </p:ext>
            </p:extLst>
          </p:nvPr>
        </p:nvGraphicFramePr>
        <p:xfrm>
          <a:off x="381000" y="4013200"/>
          <a:ext cx="8305800" cy="1320800"/>
        </p:xfrm>
        <a:graphic>
          <a:graphicData uri="http://schemas.openxmlformats.org/drawingml/2006/table">
            <a:tbl>
              <a:tblPr firstRow="1" bandRow="1">
                <a:tableStyleId>{93296810-A885-4BE3-A3E7-6D5BEEA58F35}</a:tableStyleId>
              </a:tblPr>
              <a:tblGrid>
                <a:gridCol w="2076450">
                  <a:extLst>
                    <a:ext uri="{9D8B030D-6E8A-4147-A177-3AD203B41FA5}">
                      <a16:colId xmlns:a16="http://schemas.microsoft.com/office/drawing/2014/main" val="1347257458"/>
                    </a:ext>
                  </a:extLst>
                </a:gridCol>
                <a:gridCol w="2076450">
                  <a:extLst>
                    <a:ext uri="{9D8B030D-6E8A-4147-A177-3AD203B41FA5}">
                      <a16:colId xmlns:a16="http://schemas.microsoft.com/office/drawing/2014/main" val="280974091"/>
                    </a:ext>
                  </a:extLst>
                </a:gridCol>
                <a:gridCol w="2076450">
                  <a:extLst>
                    <a:ext uri="{9D8B030D-6E8A-4147-A177-3AD203B41FA5}">
                      <a16:colId xmlns:a16="http://schemas.microsoft.com/office/drawing/2014/main" val="2589393159"/>
                    </a:ext>
                  </a:extLst>
                </a:gridCol>
                <a:gridCol w="2076450">
                  <a:extLst>
                    <a:ext uri="{9D8B030D-6E8A-4147-A177-3AD203B41FA5}">
                      <a16:colId xmlns:a16="http://schemas.microsoft.com/office/drawing/2014/main" val="283804713"/>
                    </a:ext>
                  </a:extLst>
                </a:gridCol>
              </a:tblGrid>
              <a:tr h="370840">
                <a:tc gridSpan="2">
                  <a:txBody>
                    <a:bodyPr/>
                    <a:lstStyle/>
                    <a:p>
                      <a:pPr algn="ctr"/>
                      <a:r>
                        <a:rPr lang="en-US" dirty="0"/>
                        <a:t>1</a:t>
                      </a:r>
                      <a:r>
                        <a:rPr lang="en-US" baseline="30000" dirty="0"/>
                        <a:t>st</a:t>
                      </a:r>
                      <a:r>
                        <a:rPr lang="en-US" dirty="0"/>
                        <a:t> Year</a:t>
                      </a:r>
                      <a:endParaRPr lang="en-CA" dirty="0"/>
                    </a:p>
                  </a:txBody>
                  <a:tcPr/>
                </a:tc>
                <a:tc hMerge="1">
                  <a:txBody>
                    <a:bodyPr/>
                    <a:lstStyle/>
                    <a:p>
                      <a:endParaRPr lang="en-CA" dirty="0"/>
                    </a:p>
                  </a:txBody>
                  <a:tcPr/>
                </a:tc>
                <a:tc gridSpan="2">
                  <a:txBody>
                    <a:bodyPr/>
                    <a:lstStyle/>
                    <a:p>
                      <a:pPr algn="ctr"/>
                      <a:r>
                        <a:rPr lang="en-US" dirty="0"/>
                        <a:t>2</a:t>
                      </a:r>
                      <a:r>
                        <a:rPr lang="en-US" baseline="30000" dirty="0"/>
                        <a:t>nd</a:t>
                      </a:r>
                      <a:r>
                        <a:rPr lang="en-US" dirty="0"/>
                        <a:t> Year</a:t>
                      </a:r>
                      <a:endParaRPr lang="en-CA" dirty="0"/>
                    </a:p>
                  </a:txBody>
                  <a:tcPr/>
                </a:tc>
                <a:tc hMerge="1">
                  <a:txBody>
                    <a:bodyPr/>
                    <a:lstStyle/>
                    <a:p>
                      <a:endParaRPr lang="en-CA" dirty="0"/>
                    </a:p>
                  </a:txBody>
                  <a:tcPr/>
                </a:tc>
                <a:extLst>
                  <a:ext uri="{0D108BD9-81ED-4DB2-BD59-A6C34878D82A}">
                    <a16:rowId xmlns:a16="http://schemas.microsoft.com/office/drawing/2014/main" val="3100383230"/>
                  </a:ext>
                </a:extLst>
              </a:tr>
              <a:tr h="370840">
                <a:tc>
                  <a:txBody>
                    <a:bodyPr/>
                    <a:lstStyle/>
                    <a:p>
                      <a:r>
                        <a:rPr lang="en-US" dirty="0"/>
                        <a:t>Fall 2023</a:t>
                      </a:r>
                      <a:endParaRPr lang="en-CA" dirty="0"/>
                    </a:p>
                  </a:txBody>
                  <a:tcPr/>
                </a:tc>
                <a:tc>
                  <a:txBody>
                    <a:bodyPr/>
                    <a:lstStyle/>
                    <a:p>
                      <a:r>
                        <a:rPr lang="en-US" dirty="0"/>
                        <a:t>Winter 2024</a:t>
                      </a:r>
                      <a:endParaRPr lang="en-CA" dirty="0"/>
                    </a:p>
                  </a:txBody>
                  <a:tcPr/>
                </a:tc>
                <a:tc>
                  <a:txBody>
                    <a:bodyPr/>
                    <a:lstStyle/>
                    <a:p>
                      <a:r>
                        <a:rPr lang="en-US" dirty="0"/>
                        <a:t>Fall 2024</a:t>
                      </a:r>
                      <a:endParaRPr lang="en-CA" dirty="0"/>
                    </a:p>
                  </a:txBody>
                  <a:tcPr/>
                </a:tc>
                <a:tc>
                  <a:txBody>
                    <a:bodyPr/>
                    <a:lstStyle/>
                    <a:p>
                      <a:r>
                        <a:rPr lang="en-US" dirty="0"/>
                        <a:t>Winter 2025</a:t>
                      </a:r>
                      <a:endParaRPr lang="en-CA" dirty="0"/>
                    </a:p>
                  </a:txBody>
                  <a:tcPr/>
                </a:tc>
                <a:extLst>
                  <a:ext uri="{0D108BD9-81ED-4DB2-BD59-A6C34878D82A}">
                    <a16:rowId xmlns:a16="http://schemas.microsoft.com/office/drawing/2014/main" val="2309647874"/>
                  </a:ext>
                </a:extLst>
              </a:tr>
              <a:tr h="370840">
                <a:tc>
                  <a:txBody>
                    <a:bodyPr/>
                    <a:lstStyle/>
                    <a:p>
                      <a:pPr marL="285750" indent="-285750">
                        <a:buFont typeface="Arial" panose="020B0604020202020204" pitchFamily="34" charset="0"/>
                        <a:buChar char="•"/>
                      </a:pPr>
                      <a:r>
                        <a:rPr lang="en-US" sz="1600" dirty="0"/>
                        <a:t>LHA5014 (intro)</a:t>
                      </a:r>
                      <a:endParaRPr lang="en-CA" sz="1600" dirty="0"/>
                    </a:p>
                  </a:txBody>
                  <a:tcPr/>
                </a:tc>
                <a:tc>
                  <a:txBody>
                    <a:bodyPr/>
                    <a:lstStyle/>
                    <a:p>
                      <a:pPr marL="285750" indent="-285750">
                        <a:buFont typeface="Arial" panose="020B0604020202020204" pitchFamily="34" charset="0"/>
                        <a:buChar char="•"/>
                      </a:pPr>
                      <a:r>
                        <a:rPr lang="en-US" sz="1600" dirty="0"/>
                        <a:t>JOI3048 (intermediate)</a:t>
                      </a:r>
                    </a:p>
                  </a:txBody>
                  <a:tcPr/>
                </a:tc>
                <a:tc>
                  <a:txBody>
                    <a:bodyPr/>
                    <a:lstStyle/>
                    <a:p>
                      <a:pPr marL="285750" indent="-285750">
                        <a:buFont typeface="Arial" panose="020B0604020202020204" pitchFamily="34" charset="0"/>
                        <a:buChar char="•"/>
                      </a:pPr>
                      <a:r>
                        <a:rPr lang="en-CA" sz="1600" dirty="0"/>
                        <a:t>Advanced course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600" dirty="0"/>
                    </a:p>
                  </a:txBody>
                  <a:tcPr/>
                </a:tc>
                <a:extLst>
                  <a:ext uri="{0D108BD9-81ED-4DB2-BD59-A6C34878D82A}">
                    <a16:rowId xmlns:a16="http://schemas.microsoft.com/office/drawing/2014/main" val="1121280096"/>
                  </a:ext>
                </a:extLst>
              </a:tr>
            </a:tbl>
          </a:graphicData>
        </a:graphic>
      </p:graphicFrame>
    </p:spTree>
    <p:extLst>
      <p:ext uri="{BB962C8B-B14F-4D97-AF65-F5344CB8AC3E}">
        <p14:creationId xmlns:p14="http://schemas.microsoft.com/office/powerpoint/2010/main" val="3213947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53146-54F3-446D-A9D6-1E58942A19C5}"/>
              </a:ext>
            </a:extLst>
          </p:cNvPr>
          <p:cNvSpPr>
            <a:spLocks noGrp="1"/>
          </p:cNvSpPr>
          <p:nvPr>
            <p:ph type="title"/>
          </p:nvPr>
        </p:nvSpPr>
        <p:spPr/>
        <p:txBody>
          <a:bodyPr/>
          <a:lstStyle/>
          <a:p>
            <a:r>
              <a:rPr lang="en-CA" dirty="0"/>
              <a:t>Introductions</a:t>
            </a:r>
          </a:p>
        </p:txBody>
      </p:sp>
      <p:pic>
        <p:nvPicPr>
          <p:cNvPr id="1026" name="Picture 2">
            <a:extLst>
              <a:ext uri="{FF2B5EF4-FFF2-40B4-BE49-F238E27FC236}">
                <a16:creationId xmlns:a16="http://schemas.microsoft.com/office/drawing/2014/main" id="{71F69064-9205-40BF-A08F-2440B452DE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371850"/>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erson posing for the camera&#10;&#10;Description automatically generated">
            <a:extLst>
              <a:ext uri="{FF2B5EF4-FFF2-40B4-BE49-F238E27FC236}">
                <a16:creationId xmlns:a16="http://schemas.microsoft.com/office/drawing/2014/main" id="{240F44A5-A611-4A0C-A597-05B6CB40487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666" t="3103" r="26667" b="28355"/>
          <a:stretch/>
        </p:blipFill>
        <p:spPr>
          <a:xfrm>
            <a:off x="573990" y="1503363"/>
            <a:ext cx="1540560" cy="1721802"/>
          </a:xfrm>
          <a:prstGeom prst="rect">
            <a:avLst/>
          </a:prstGeom>
        </p:spPr>
      </p:pic>
      <p:pic>
        <p:nvPicPr>
          <p:cNvPr id="6" name="Picture 5">
            <a:extLst>
              <a:ext uri="{FF2B5EF4-FFF2-40B4-BE49-F238E27FC236}">
                <a16:creationId xmlns:a16="http://schemas.microsoft.com/office/drawing/2014/main" id="{83F282B4-B183-43EC-A78D-77F44434D3E9}"/>
              </a:ext>
            </a:extLst>
          </p:cNvPr>
          <p:cNvPicPr>
            <a:picLocks noChangeAspect="1"/>
          </p:cNvPicPr>
          <p:nvPr/>
        </p:nvPicPr>
        <p:blipFill>
          <a:blip r:embed="rId5"/>
          <a:stretch>
            <a:fillRect/>
          </a:stretch>
        </p:blipFill>
        <p:spPr>
          <a:xfrm>
            <a:off x="152400" y="5071056"/>
            <a:ext cx="4038600" cy="1493574"/>
          </a:xfrm>
          <a:prstGeom prst="rect">
            <a:avLst/>
          </a:prstGeom>
        </p:spPr>
      </p:pic>
      <p:sp>
        <p:nvSpPr>
          <p:cNvPr id="7" name="TextBox 6">
            <a:extLst>
              <a:ext uri="{FF2B5EF4-FFF2-40B4-BE49-F238E27FC236}">
                <a16:creationId xmlns:a16="http://schemas.microsoft.com/office/drawing/2014/main" id="{F8901C10-B569-4B38-904E-A6B6EDFCF04F}"/>
              </a:ext>
            </a:extLst>
          </p:cNvPr>
          <p:cNvSpPr txBox="1"/>
          <p:nvPr/>
        </p:nvSpPr>
        <p:spPr>
          <a:xfrm>
            <a:off x="2438400" y="1507227"/>
            <a:ext cx="5715000" cy="1815882"/>
          </a:xfrm>
          <a:prstGeom prst="rect">
            <a:avLst/>
          </a:prstGeom>
          <a:noFill/>
        </p:spPr>
        <p:txBody>
          <a:bodyPr wrap="square" rtlCol="0">
            <a:spAutoFit/>
          </a:bodyPr>
          <a:lstStyle/>
          <a:p>
            <a:r>
              <a:rPr lang="en-CA" sz="1600" b="1" dirty="0">
                <a:latin typeface="Calibri" pitchFamily="34" charset="0"/>
                <a:cs typeface="Calibri" pitchFamily="34" charset="0"/>
                <a:hlinkClick r:id="rId6"/>
              </a:rPr>
              <a:t>Anna Katyn Chmielewski</a:t>
            </a:r>
            <a:endParaRPr lang="en-CA" sz="1600" b="1" dirty="0">
              <a:latin typeface="Calibri" pitchFamily="34" charset="0"/>
              <a:cs typeface="Calibri" pitchFamily="34" charset="0"/>
            </a:endParaRPr>
          </a:p>
          <a:p>
            <a:r>
              <a:rPr lang="en-CA" sz="1600" b="1" dirty="0">
                <a:latin typeface="Calibri" pitchFamily="34" charset="0"/>
                <a:cs typeface="Calibri" pitchFamily="34" charset="0"/>
              </a:rPr>
              <a:t>Associate Professor of Educational Leadership &amp; Policy</a:t>
            </a:r>
          </a:p>
          <a:p>
            <a:r>
              <a:rPr lang="en-CA" sz="1600" b="1" dirty="0">
                <a:latin typeface="Calibri" pitchFamily="34" charset="0"/>
                <a:cs typeface="Calibri" pitchFamily="34" charset="0"/>
              </a:rPr>
              <a:t>Research interests: </a:t>
            </a:r>
            <a:r>
              <a:rPr lang="en-US" sz="1600" dirty="0">
                <a:latin typeface="Calibri" pitchFamily="34" charset="0"/>
                <a:cs typeface="Calibri" pitchFamily="34" charset="0"/>
              </a:rPr>
              <a:t>Educational policy and social inequality; socio-economic disparities in academic achievement; school segregation; policies around school and program choice, streaming and tracking; international large-scale assessments (PISA, PIRLS, TIMSS, PIAAC); sociology of education; quantitative methods</a:t>
            </a:r>
            <a:endParaRPr lang="en-CA" sz="1600" dirty="0">
              <a:latin typeface="Calibri" pitchFamily="34" charset="0"/>
              <a:cs typeface="Calibri" pitchFamily="34" charset="0"/>
            </a:endParaRPr>
          </a:p>
        </p:txBody>
      </p:sp>
      <p:sp>
        <p:nvSpPr>
          <p:cNvPr id="8" name="TextBox 7">
            <a:extLst>
              <a:ext uri="{FF2B5EF4-FFF2-40B4-BE49-F238E27FC236}">
                <a16:creationId xmlns:a16="http://schemas.microsoft.com/office/drawing/2014/main" id="{A30AA034-18AA-4A71-BCD7-FE0E384F88B3}"/>
              </a:ext>
            </a:extLst>
          </p:cNvPr>
          <p:cNvSpPr txBox="1"/>
          <p:nvPr/>
        </p:nvSpPr>
        <p:spPr>
          <a:xfrm>
            <a:off x="2438400" y="3477161"/>
            <a:ext cx="5638800" cy="1323439"/>
          </a:xfrm>
          <a:prstGeom prst="rect">
            <a:avLst/>
          </a:prstGeom>
          <a:noFill/>
        </p:spPr>
        <p:txBody>
          <a:bodyPr wrap="square" rtlCol="0">
            <a:spAutoFit/>
          </a:bodyPr>
          <a:lstStyle/>
          <a:p>
            <a:r>
              <a:rPr lang="en-CA" sz="1600" b="1" dirty="0">
                <a:latin typeface="Calibri" pitchFamily="34" charset="0"/>
                <a:cs typeface="Calibri" pitchFamily="34" charset="0"/>
                <a:hlinkClick r:id="rId7"/>
              </a:rPr>
              <a:t>Scott Davies</a:t>
            </a:r>
            <a:endParaRPr lang="en-CA" sz="1600" b="1" dirty="0">
              <a:latin typeface="Calibri" pitchFamily="34" charset="0"/>
              <a:cs typeface="Calibri" pitchFamily="34" charset="0"/>
            </a:endParaRPr>
          </a:p>
          <a:p>
            <a:r>
              <a:rPr lang="en-CA" sz="1600" b="1" dirty="0">
                <a:latin typeface="Calibri" pitchFamily="34" charset="0"/>
                <a:cs typeface="Calibri" pitchFamily="34" charset="0"/>
              </a:rPr>
              <a:t>Professor of Educational Leadership &amp; Policy</a:t>
            </a:r>
          </a:p>
          <a:p>
            <a:r>
              <a:rPr lang="en-CA" sz="1600" b="1" dirty="0">
                <a:latin typeface="Calibri" pitchFamily="34" charset="0"/>
                <a:cs typeface="Calibri" pitchFamily="34" charset="0"/>
              </a:rPr>
              <a:t>Research interests: </a:t>
            </a:r>
            <a:r>
              <a:rPr lang="en-US" sz="1600" dirty="0">
                <a:latin typeface="Calibri" pitchFamily="34" charset="0"/>
                <a:cs typeface="Calibri" pitchFamily="34" charset="0"/>
              </a:rPr>
              <a:t>Sociology of education; large-scale data analysis; research design and methods; policy-oriented research; organizational analyses; student achievement</a:t>
            </a:r>
            <a:endParaRPr lang="en-CA" sz="1600" dirty="0">
              <a:latin typeface="Calibri" pitchFamily="34" charset="0"/>
              <a:cs typeface="Calibri" pitchFamily="34" charset="0"/>
            </a:endParaRPr>
          </a:p>
        </p:txBody>
      </p:sp>
      <p:sp>
        <p:nvSpPr>
          <p:cNvPr id="10" name="TextBox 9">
            <a:extLst>
              <a:ext uri="{FF2B5EF4-FFF2-40B4-BE49-F238E27FC236}">
                <a16:creationId xmlns:a16="http://schemas.microsoft.com/office/drawing/2014/main" id="{F1EE948E-9625-484E-97C9-FF8B096A443E}"/>
              </a:ext>
            </a:extLst>
          </p:cNvPr>
          <p:cNvSpPr txBox="1"/>
          <p:nvPr/>
        </p:nvSpPr>
        <p:spPr>
          <a:xfrm>
            <a:off x="4267200" y="4889718"/>
            <a:ext cx="4648200" cy="1569660"/>
          </a:xfrm>
          <a:prstGeom prst="rect">
            <a:avLst/>
          </a:prstGeom>
          <a:noFill/>
        </p:spPr>
        <p:txBody>
          <a:bodyPr wrap="square" rtlCol="0">
            <a:spAutoFit/>
          </a:bodyPr>
          <a:lstStyle/>
          <a:p>
            <a:r>
              <a:rPr lang="en-CA" sz="1600" b="1" dirty="0">
                <a:latin typeface="Calibri" pitchFamily="34" charset="0"/>
                <a:cs typeface="Calibri" pitchFamily="34" charset="0"/>
                <a:hlinkClick r:id="rId8"/>
              </a:rPr>
              <a:t>Data, Equity &amp; Policy in Education (DEPE) lab</a:t>
            </a:r>
            <a:endParaRPr lang="en-CA" sz="1600" b="1" dirty="0">
              <a:latin typeface="Calibri" pitchFamily="34" charset="0"/>
              <a:cs typeface="Calibri" pitchFamily="34" charset="0"/>
            </a:endParaRPr>
          </a:p>
          <a:p>
            <a:r>
              <a:rPr lang="en-US" sz="1600" b="1" dirty="0">
                <a:latin typeface="Calibri" pitchFamily="34" charset="0"/>
                <a:cs typeface="Calibri" pitchFamily="34" charset="0"/>
              </a:rPr>
              <a:t>Department of Leadership, Higher &amp; Adult Education</a:t>
            </a:r>
          </a:p>
          <a:p>
            <a:r>
              <a:rPr lang="en-US" sz="1600" dirty="0">
                <a:latin typeface="Calibri" pitchFamily="34" charset="0"/>
                <a:cs typeface="Calibri" pitchFamily="34" charset="0"/>
              </a:rPr>
              <a:t>Community of faculty and students interested in quantitative analysis of educational policy and educational inequality; repository for large-scale datasets; regular speaker series and workshops</a:t>
            </a:r>
            <a:endParaRPr lang="en-CA" sz="1600" dirty="0">
              <a:latin typeface="Calibri" pitchFamily="34" charset="0"/>
              <a:cs typeface="Calibri" pitchFamily="34" charset="0"/>
            </a:endParaRPr>
          </a:p>
        </p:txBody>
      </p:sp>
    </p:spTree>
    <p:extLst>
      <p:ext uri="{BB962C8B-B14F-4D97-AF65-F5344CB8AC3E}">
        <p14:creationId xmlns:p14="http://schemas.microsoft.com/office/powerpoint/2010/main" val="500177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7. Do I get “Research Methods [RM]” and/or elective credit toward my degree program for statistics courses?</a:t>
            </a:r>
            <a:endParaRPr lang="en-CA" sz="2800" dirty="0"/>
          </a:p>
        </p:txBody>
      </p:sp>
      <p:sp>
        <p:nvSpPr>
          <p:cNvPr id="3" name="Content Placeholder 2"/>
          <p:cNvSpPr>
            <a:spLocks noGrp="1"/>
          </p:cNvSpPr>
          <p:nvPr>
            <p:ph idx="1"/>
          </p:nvPr>
        </p:nvSpPr>
        <p:spPr/>
        <p:txBody>
          <a:bodyPr/>
          <a:lstStyle/>
          <a:p>
            <a:r>
              <a:rPr lang="en-US" sz="2200" b="1" dirty="0">
                <a:solidFill>
                  <a:srgbClr val="C00000"/>
                </a:solidFill>
              </a:rPr>
              <a:t>Yes</a:t>
            </a:r>
            <a:r>
              <a:rPr lang="en-US" sz="2200" dirty="0"/>
              <a:t> (usually).</a:t>
            </a:r>
          </a:p>
          <a:p>
            <a:pPr lvl="1"/>
            <a:r>
              <a:rPr lang="en-US" sz="1800" dirty="0"/>
              <a:t>See the </a:t>
            </a:r>
            <a:r>
              <a:rPr lang="en-US" sz="1800" dirty="0">
                <a:hlinkClick r:id="rId3"/>
              </a:rPr>
              <a:t>SGS Calendar</a:t>
            </a:r>
            <a:r>
              <a:rPr lang="en-US" sz="1800" dirty="0"/>
              <a:t> for official degree requirements, and consult your Faculty Advisor</a:t>
            </a:r>
          </a:p>
          <a:p>
            <a:r>
              <a:rPr lang="en-US" sz="2200" b="1" dirty="0">
                <a:solidFill>
                  <a:srgbClr val="C00000"/>
                </a:solidFill>
              </a:rPr>
              <a:t>Research methods [RM] credit:</a:t>
            </a:r>
          </a:p>
          <a:p>
            <a:pPr lvl="1"/>
            <a:r>
              <a:rPr lang="en-US" sz="1800" dirty="0"/>
              <a:t>Most research-stream degrees (PhD, EdD, MA) in LHAE require 1 or more courses in research methods, chosen in consultation with Faculty Advisor. MEd students may take research methods courses as electives.</a:t>
            </a:r>
          </a:p>
          <a:p>
            <a:pPr lvl="1"/>
            <a:r>
              <a:rPr lang="en-US" sz="1800" dirty="0"/>
              <a:t>Research methods courses are indicated by </a:t>
            </a:r>
            <a:r>
              <a:rPr lang="en-US" sz="1800" b="1" dirty="0"/>
              <a:t>[RM] </a:t>
            </a:r>
            <a:r>
              <a:rPr lang="en-US" sz="1800" dirty="0"/>
              <a:t>at the end of the course title in the </a:t>
            </a:r>
            <a:r>
              <a:rPr lang="en-US" sz="1800" dirty="0">
                <a:hlinkClick r:id="rId4"/>
              </a:rPr>
              <a:t>OISE Registrar’s Course Schedule website</a:t>
            </a:r>
            <a:r>
              <a:rPr lang="en-US" sz="1800" dirty="0"/>
              <a:t> and on </a:t>
            </a:r>
            <a:r>
              <a:rPr lang="en-US" sz="1800" dirty="0">
                <a:hlinkClick r:id="rId5"/>
              </a:rPr>
              <a:t>ACORN</a:t>
            </a:r>
            <a:r>
              <a:rPr lang="en-US" sz="1800" dirty="0"/>
              <a:t>. All stats courses have [RM] designation.</a:t>
            </a:r>
          </a:p>
          <a:p>
            <a:r>
              <a:rPr lang="en-US" sz="2200" b="1" dirty="0">
                <a:solidFill>
                  <a:srgbClr val="C00000"/>
                </a:solidFill>
              </a:rPr>
              <a:t>Elective credit:</a:t>
            </a:r>
          </a:p>
          <a:p>
            <a:pPr lvl="1"/>
            <a:r>
              <a:rPr lang="en-US" sz="1800" dirty="0"/>
              <a:t>Stats courses can also be counted as </a:t>
            </a:r>
            <a:r>
              <a:rPr lang="en-US" sz="1800" b="1" dirty="0"/>
              <a:t>open electives</a:t>
            </a:r>
            <a:r>
              <a:rPr lang="en-US" sz="1800" dirty="0"/>
              <a:t>, and may count as </a:t>
            </a:r>
            <a:r>
              <a:rPr lang="en-US" sz="1800" b="1" dirty="0"/>
              <a:t>program electives</a:t>
            </a:r>
            <a:r>
              <a:rPr lang="en-US" sz="1800" dirty="0"/>
              <a:t>, if offered in LHAE (consult </a:t>
            </a:r>
            <a:r>
              <a:rPr lang="en-US" sz="1800" dirty="0">
                <a:hlinkClick r:id="rId6"/>
              </a:rPr>
              <a:t>lhae.masters@utoronto.ca</a:t>
            </a:r>
            <a:r>
              <a:rPr lang="en-US" sz="1800" dirty="0"/>
              <a:t> or </a:t>
            </a:r>
            <a:r>
              <a:rPr lang="en-US" sz="1800" dirty="0">
                <a:hlinkClick r:id="rId7"/>
              </a:rPr>
              <a:t>lhae.doctoral@utoronto.ca</a:t>
            </a:r>
            <a:r>
              <a:rPr lang="en-US" sz="1800" dirty="0"/>
              <a:t> for more info)</a:t>
            </a:r>
          </a:p>
          <a:p>
            <a:endParaRPr lang="en-US" sz="2000" dirty="0"/>
          </a:p>
        </p:txBody>
      </p:sp>
    </p:spTree>
    <p:extLst>
      <p:ext uri="{BB962C8B-B14F-4D97-AF65-F5344CB8AC3E}">
        <p14:creationId xmlns:p14="http://schemas.microsoft.com/office/powerpoint/2010/main" val="306410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 Which software is used in statistics courses?</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1519623"/>
              </p:ext>
            </p:extLst>
          </p:nvPr>
        </p:nvGraphicFramePr>
        <p:xfrm>
          <a:off x="457200" y="1447800"/>
          <a:ext cx="8229600" cy="1112520"/>
        </p:xfrm>
        <a:graphic>
          <a:graphicData uri="http://schemas.openxmlformats.org/drawingml/2006/table">
            <a:tbl>
              <a:tblPr firstRow="1" bandRow="1">
                <a:tableStyleId>{93296810-A885-4BE3-A3E7-6D5BEEA58F35}</a:tableStyleId>
              </a:tblPr>
              <a:tblGrid>
                <a:gridCol w="5943600">
                  <a:extLst>
                    <a:ext uri="{9D8B030D-6E8A-4147-A177-3AD203B41FA5}">
                      <a16:colId xmlns:a16="http://schemas.microsoft.com/office/drawing/2014/main" val="2949739030"/>
                    </a:ext>
                  </a:extLst>
                </a:gridCol>
                <a:gridCol w="2286000">
                  <a:extLst>
                    <a:ext uri="{9D8B030D-6E8A-4147-A177-3AD203B41FA5}">
                      <a16:colId xmlns:a16="http://schemas.microsoft.com/office/drawing/2014/main" val="4024708167"/>
                    </a:ext>
                  </a:extLst>
                </a:gridCol>
              </a:tblGrid>
              <a:tr h="370840">
                <a:tc gridSpan="2">
                  <a:txBody>
                    <a:bodyPr/>
                    <a:lstStyle/>
                    <a:p>
                      <a:pPr algn="ctr"/>
                      <a:r>
                        <a:rPr lang="en-US" dirty="0"/>
                        <a:t>Introductory</a:t>
                      </a:r>
                      <a:endParaRPr lang="en-CA" dirty="0"/>
                    </a:p>
                  </a:txBody>
                  <a:tcPr/>
                </a:tc>
                <a:tc hMerge="1">
                  <a:txBody>
                    <a:bodyPr/>
                    <a:lstStyle/>
                    <a:p>
                      <a:endParaRPr lang="en-CA" dirty="0"/>
                    </a:p>
                  </a:txBody>
                  <a:tcPr/>
                </a:tc>
                <a:extLst>
                  <a:ext uri="{0D108BD9-81ED-4DB2-BD59-A6C34878D82A}">
                    <a16:rowId xmlns:a16="http://schemas.microsoft.com/office/drawing/2014/main" val="35127354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LHA5014 Intro to Statistics for Educational Research</a:t>
                      </a:r>
                    </a:p>
                  </a:txBody>
                  <a:tcPr/>
                </a:tc>
                <a:tc>
                  <a:txBody>
                    <a:bodyPr/>
                    <a:lstStyle/>
                    <a:p>
                      <a:r>
                        <a:rPr lang="en-CA" dirty="0"/>
                        <a:t>Excel</a:t>
                      </a:r>
                    </a:p>
                  </a:txBody>
                  <a:tcPr/>
                </a:tc>
                <a:extLst>
                  <a:ext uri="{0D108BD9-81ED-4DB2-BD59-A6C34878D82A}">
                    <a16:rowId xmlns:a16="http://schemas.microsoft.com/office/drawing/2014/main" val="373711947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JOI1287 </a:t>
                      </a:r>
                      <a:r>
                        <a:rPr lang="en-CA" dirty="0"/>
                        <a:t>Introduction to Applied Statistics</a:t>
                      </a:r>
                    </a:p>
                  </a:txBody>
                  <a:tcPr/>
                </a:tc>
                <a:tc>
                  <a:txBody>
                    <a:bodyPr/>
                    <a:lstStyle/>
                    <a:p>
                      <a:r>
                        <a:rPr lang="en-US" dirty="0"/>
                        <a:t>SPSS</a:t>
                      </a:r>
                      <a:endParaRPr lang="en-CA" dirty="0"/>
                    </a:p>
                  </a:txBody>
                  <a:tcPr/>
                </a:tc>
                <a:extLst>
                  <a:ext uri="{0D108BD9-81ED-4DB2-BD59-A6C34878D82A}">
                    <a16:rowId xmlns:a16="http://schemas.microsoft.com/office/drawing/2014/main" val="138285492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795398190"/>
              </p:ext>
            </p:extLst>
          </p:nvPr>
        </p:nvGraphicFramePr>
        <p:xfrm>
          <a:off x="457200" y="2593657"/>
          <a:ext cx="8229600" cy="1381760"/>
        </p:xfrm>
        <a:graphic>
          <a:graphicData uri="http://schemas.openxmlformats.org/drawingml/2006/table">
            <a:tbl>
              <a:tblPr firstRow="1" bandRow="1">
                <a:tableStyleId>{93296810-A885-4BE3-A3E7-6D5BEEA58F35}</a:tableStyleId>
              </a:tblPr>
              <a:tblGrid>
                <a:gridCol w="5943600">
                  <a:extLst>
                    <a:ext uri="{9D8B030D-6E8A-4147-A177-3AD203B41FA5}">
                      <a16:colId xmlns:a16="http://schemas.microsoft.com/office/drawing/2014/main" val="1287394278"/>
                    </a:ext>
                  </a:extLst>
                </a:gridCol>
                <a:gridCol w="2286000">
                  <a:extLst>
                    <a:ext uri="{9D8B030D-6E8A-4147-A177-3AD203B41FA5}">
                      <a16:colId xmlns:a16="http://schemas.microsoft.com/office/drawing/2014/main" val="4185354509"/>
                    </a:ext>
                  </a:extLst>
                </a:gridCol>
              </a:tblGrid>
              <a:tr h="370840">
                <a:tc gridSpan="2">
                  <a:txBody>
                    <a:bodyPr/>
                    <a:lstStyle/>
                    <a:p>
                      <a:pPr algn="ctr"/>
                      <a:r>
                        <a:rPr lang="en-US" dirty="0"/>
                        <a:t>Intermediate</a:t>
                      </a:r>
                      <a:endParaRPr lang="en-CA" dirty="0"/>
                    </a:p>
                  </a:txBody>
                  <a:tcPr/>
                </a:tc>
                <a:tc hMerge="1">
                  <a:txBody>
                    <a:bodyPr/>
                    <a:lstStyle/>
                    <a:p>
                      <a:endParaRPr lang="en-CA" dirty="0"/>
                    </a:p>
                  </a:txBody>
                  <a:tcPr/>
                </a:tc>
                <a:extLst>
                  <a:ext uri="{0D108BD9-81ED-4DB2-BD59-A6C34878D82A}">
                    <a16:rowId xmlns:a16="http://schemas.microsoft.com/office/drawing/2014/main" val="312257154"/>
                  </a:ext>
                </a:extLst>
              </a:tr>
              <a:tr h="370840">
                <a:tc>
                  <a:txBody>
                    <a:bodyPr/>
                    <a:lstStyle/>
                    <a:p>
                      <a:r>
                        <a:rPr lang="en-US" dirty="0"/>
                        <a:t>JOI3048 </a:t>
                      </a:r>
                      <a:r>
                        <a:rPr lang="en-CA" sz="1800" b="0" dirty="0"/>
                        <a:t>Intermediate Statistics in Educational Research: Multiple Regression Analysis </a:t>
                      </a:r>
                      <a:endParaRPr lang="en-CA" b="0" dirty="0"/>
                    </a:p>
                  </a:txBody>
                  <a:tcPr/>
                </a:tc>
                <a:tc>
                  <a:txBody>
                    <a:bodyPr/>
                    <a:lstStyle/>
                    <a:p>
                      <a:r>
                        <a:rPr lang="en-US" dirty="0"/>
                        <a:t>Stata (or SPSS)</a:t>
                      </a:r>
                      <a:endParaRPr lang="en-CA" dirty="0"/>
                    </a:p>
                  </a:txBody>
                  <a:tcPr/>
                </a:tc>
                <a:extLst>
                  <a:ext uri="{0D108BD9-81ED-4DB2-BD59-A6C34878D82A}">
                    <a16:rowId xmlns:a16="http://schemas.microsoft.com/office/drawing/2014/main" val="1833588361"/>
                  </a:ext>
                </a:extLst>
              </a:tr>
              <a:tr h="370840">
                <a:tc>
                  <a:txBody>
                    <a:bodyPr/>
                    <a:lstStyle/>
                    <a:p>
                      <a:r>
                        <a:rPr lang="en-US" dirty="0"/>
                        <a:t>JOI1288 Intermediate Statistics and Research Design</a:t>
                      </a:r>
                      <a:endParaRPr lang="en-CA" dirty="0"/>
                    </a:p>
                  </a:txBody>
                  <a:tcPr/>
                </a:tc>
                <a:tc>
                  <a:txBody>
                    <a:bodyPr/>
                    <a:lstStyle/>
                    <a:p>
                      <a:r>
                        <a:rPr lang="en-US" dirty="0"/>
                        <a:t>SPSS</a:t>
                      </a:r>
                      <a:endParaRPr lang="en-CA" dirty="0"/>
                    </a:p>
                  </a:txBody>
                  <a:tcPr/>
                </a:tc>
                <a:extLst>
                  <a:ext uri="{0D108BD9-81ED-4DB2-BD59-A6C34878D82A}">
                    <a16:rowId xmlns:a16="http://schemas.microsoft.com/office/drawing/2014/main" val="12776024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041574049"/>
              </p:ext>
            </p:extLst>
          </p:nvPr>
        </p:nvGraphicFramePr>
        <p:xfrm>
          <a:off x="457200" y="4041457"/>
          <a:ext cx="8229600" cy="1381760"/>
        </p:xfrm>
        <a:graphic>
          <a:graphicData uri="http://schemas.openxmlformats.org/drawingml/2006/table">
            <a:tbl>
              <a:tblPr firstRow="1" bandRow="1">
                <a:tableStyleId>{93296810-A885-4BE3-A3E7-6D5BEEA58F35}</a:tableStyleId>
              </a:tblPr>
              <a:tblGrid>
                <a:gridCol w="5943600">
                  <a:extLst>
                    <a:ext uri="{9D8B030D-6E8A-4147-A177-3AD203B41FA5}">
                      <a16:colId xmlns:a16="http://schemas.microsoft.com/office/drawing/2014/main" val="1287394278"/>
                    </a:ext>
                  </a:extLst>
                </a:gridCol>
                <a:gridCol w="2286000">
                  <a:extLst>
                    <a:ext uri="{9D8B030D-6E8A-4147-A177-3AD203B41FA5}">
                      <a16:colId xmlns:a16="http://schemas.microsoft.com/office/drawing/2014/main" val="4185354509"/>
                    </a:ext>
                  </a:extLst>
                </a:gridCol>
              </a:tblGrid>
              <a:tr h="370840">
                <a:tc gridSpan="2">
                  <a:txBody>
                    <a:bodyPr/>
                    <a:lstStyle/>
                    <a:p>
                      <a:pPr algn="ctr"/>
                      <a:r>
                        <a:rPr lang="en-US" dirty="0"/>
                        <a:t>Advanced</a:t>
                      </a:r>
                      <a:endParaRPr lang="en-CA" dirty="0"/>
                    </a:p>
                  </a:txBody>
                  <a:tcPr/>
                </a:tc>
                <a:tc hMerge="1">
                  <a:txBody>
                    <a:bodyPr/>
                    <a:lstStyle/>
                    <a:p>
                      <a:endParaRPr lang="en-CA" dirty="0"/>
                    </a:p>
                  </a:txBody>
                  <a:tcPr/>
                </a:tc>
                <a:extLst>
                  <a:ext uri="{0D108BD9-81ED-4DB2-BD59-A6C34878D82A}">
                    <a16:rowId xmlns:a16="http://schemas.microsoft.com/office/drawing/2014/main" val="312257154"/>
                  </a:ext>
                </a:extLst>
              </a:tr>
              <a:tr h="370840">
                <a:tc>
                  <a:txBody>
                    <a:bodyPr/>
                    <a:lstStyle/>
                    <a:p>
                      <a:r>
                        <a:rPr lang="en-US" dirty="0"/>
                        <a:t>LHA6003 </a:t>
                      </a:r>
                      <a:r>
                        <a:rPr lang="en-CA" sz="1800" b="0" dirty="0"/>
                        <a:t>Quantitative Research Practicum </a:t>
                      </a:r>
                      <a:endParaRPr lang="en-CA" b="0" dirty="0"/>
                    </a:p>
                  </a:txBody>
                  <a:tcPr/>
                </a:tc>
                <a:tc>
                  <a:txBody>
                    <a:bodyPr/>
                    <a:lstStyle/>
                    <a:p>
                      <a:r>
                        <a:rPr lang="en-US" dirty="0"/>
                        <a:t>Stata (or SPSS)</a:t>
                      </a:r>
                      <a:endParaRPr lang="en-CA" dirty="0"/>
                    </a:p>
                  </a:txBody>
                  <a:tcPr/>
                </a:tc>
                <a:extLst>
                  <a:ext uri="{0D108BD9-81ED-4DB2-BD59-A6C34878D82A}">
                    <a16:rowId xmlns:a16="http://schemas.microsoft.com/office/drawing/2014/main" val="183358836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JOI3049 </a:t>
                      </a:r>
                      <a:r>
                        <a:rPr lang="en-CA" sz="1800" b="0" dirty="0"/>
                        <a:t>Multilevel and Longitudinal Modelling</a:t>
                      </a:r>
                      <a:endParaRPr lang="en-CA"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HLM (&amp; Stata or SPSS)</a:t>
                      </a:r>
                      <a:endParaRPr lang="en-CA" dirty="0"/>
                    </a:p>
                  </a:txBody>
                  <a:tcPr/>
                </a:tc>
                <a:extLst>
                  <a:ext uri="{0D108BD9-81ED-4DB2-BD59-A6C34878D82A}">
                    <a16:rowId xmlns:a16="http://schemas.microsoft.com/office/drawing/2014/main" val="3238240998"/>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112811307"/>
              </p:ext>
            </p:extLst>
          </p:nvPr>
        </p:nvGraphicFramePr>
        <p:xfrm>
          <a:off x="457200" y="5466080"/>
          <a:ext cx="8229600" cy="1010920"/>
        </p:xfrm>
        <a:graphic>
          <a:graphicData uri="http://schemas.openxmlformats.org/drawingml/2006/table">
            <a:tbl>
              <a:tblPr firstRow="1" bandRow="1">
                <a:tableStyleId>{93296810-A885-4BE3-A3E7-6D5BEEA58F35}</a:tableStyleId>
              </a:tblPr>
              <a:tblGrid>
                <a:gridCol w="5943600">
                  <a:extLst>
                    <a:ext uri="{9D8B030D-6E8A-4147-A177-3AD203B41FA5}">
                      <a16:colId xmlns:a16="http://schemas.microsoft.com/office/drawing/2014/main" val="1287394278"/>
                    </a:ext>
                  </a:extLst>
                </a:gridCol>
                <a:gridCol w="2286000">
                  <a:extLst>
                    <a:ext uri="{9D8B030D-6E8A-4147-A177-3AD203B41FA5}">
                      <a16:colId xmlns:a16="http://schemas.microsoft.com/office/drawing/2014/main" val="4185354509"/>
                    </a:ext>
                  </a:extLst>
                </a:gridCol>
              </a:tblGrid>
              <a:tr h="370840">
                <a:tc gridSpan="2">
                  <a:txBody>
                    <a:bodyPr/>
                    <a:lstStyle/>
                    <a:p>
                      <a:pPr algn="ctr"/>
                      <a:r>
                        <a:rPr lang="en-US" dirty="0"/>
                        <a:t>Other Quantitative Methods Courses</a:t>
                      </a:r>
                      <a:endParaRPr lang="en-CA" dirty="0"/>
                    </a:p>
                  </a:txBody>
                  <a:tcPr/>
                </a:tc>
                <a:tc hMerge="1">
                  <a:txBody>
                    <a:bodyPr/>
                    <a:lstStyle/>
                    <a:p>
                      <a:endParaRPr lang="en-CA" dirty="0"/>
                    </a:p>
                  </a:txBody>
                  <a:tcPr/>
                </a:tc>
                <a:extLst>
                  <a:ext uri="{0D108BD9-81ED-4DB2-BD59-A6C34878D82A}">
                    <a16:rowId xmlns:a16="http://schemas.microsoft.com/office/drawing/2014/main" val="312257154"/>
                  </a:ext>
                </a:extLst>
              </a:tr>
              <a:tr h="370840">
                <a:tc>
                  <a:txBody>
                    <a:bodyPr/>
                    <a:lstStyle/>
                    <a:p>
                      <a:r>
                        <a:rPr lang="en-US" dirty="0"/>
                        <a:t>JOI3043 Survey Research in Educational Leadership and Policy</a:t>
                      </a:r>
                      <a:endParaRPr lang="en-CA" b="0" dirty="0"/>
                    </a:p>
                  </a:txBody>
                  <a:tcPr/>
                </a:tc>
                <a:tc>
                  <a:txBody>
                    <a:bodyPr/>
                    <a:lstStyle/>
                    <a:p>
                      <a:r>
                        <a:rPr lang="en-US" dirty="0"/>
                        <a:t>SPSS</a:t>
                      </a:r>
                      <a:endParaRPr lang="en-CA" dirty="0"/>
                    </a:p>
                  </a:txBody>
                  <a:tcPr/>
                </a:tc>
                <a:extLst>
                  <a:ext uri="{0D108BD9-81ED-4DB2-BD59-A6C34878D82A}">
                    <a16:rowId xmlns:a16="http://schemas.microsoft.com/office/drawing/2014/main" val="2728673692"/>
                  </a:ext>
                </a:extLst>
              </a:tr>
            </a:tbl>
          </a:graphicData>
        </a:graphic>
      </p:graphicFrame>
    </p:spTree>
    <p:extLst>
      <p:ext uri="{BB962C8B-B14F-4D97-AF65-F5344CB8AC3E}">
        <p14:creationId xmlns:p14="http://schemas.microsoft.com/office/powerpoint/2010/main" val="2682055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9. Where can I find up-to-date info on statistics course offerings?</a:t>
            </a:r>
            <a:endParaRPr lang="en-CA" sz="2800" dirty="0"/>
          </a:p>
        </p:txBody>
      </p:sp>
      <p:sp>
        <p:nvSpPr>
          <p:cNvPr id="3" name="Content Placeholder 2"/>
          <p:cNvSpPr>
            <a:spLocks noGrp="1"/>
          </p:cNvSpPr>
          <p:nvPr>
            <p:ph idx="1"/>
          </p:nvPr>
        </p:nvSpPr>
        <p:spPr>
          <a:xfrm>
            <a:off x="457200" y="1719262"/>
            <a:ext cx="8229600" cy="4681537"/>
          </a:xfrm>
        </p:spPr>
        <p:txBody>
          <a:bodyPr/>
          <a:lstStyle/>
          <a:p>
            <a:r>
              <a:rPr lang="en-US" sz="2400" dirty="0"/>
              <a:t>Visit our webpage!</a:t>
            </a:r>
          </a:p>
          <a:p>
            <a:pPr lvl="1"/>
            <a:r>
              <a:rPr lang="en-US" sz="2000" dirty="0"/>
              <a:t>Google “</a:t>
            </a:r>
            <a:r>
              <a:rPr lang="en-US" sz="2000" b="1" dirty="0" err="1"/>
              <a:t>oise</a:t>
            </a:r>
            <a:r>
              <a:rPr lang="en-US" sz="2000" dirty="0"/>
              <a:t> </a:t>
            </a:r>
            <a:r>
              <a:rPr lang="en-US" sz="2000" b="1" dirty="0" err="1"/>
              <a:t>lhae</a:t>
            </a:r>
            <a:r>
              <a:rPr lang="en-US" sz="2000" b="1" dirty="0"/>
              <a:t> quantitative courses</a:t>
            </a:r>
            <a:r>
              <a:rPr lang="en-US" sz="2000" dirty="0"/>
              <a:t>”</a:t>
            </a:r>
          </a:p>
          <a:p>
            <a:pPr lvl="1"/>
            <a:r>
              <a:rPr lang="en-US" sz="2000" dirty="0">
                <a:hlinkClick r:id="rId3"/>
              </a:rPr>
              <a:t>https://www.oise.utoronto.ca/lhae/quantitative-research-methods-courses</a:t>
            </a:r>
            <a:r>
              <a:rPr lang="en-US" sz="2000" dirty="0"/>
              <a:t> </a:t>
            </a:r>
          </a:p>
          <a:p>
            <a:r>
              <a:rPr lang="en-US" sz="2400" dirty="0"/>
              <a:t>OISE Registrar’s Office Graduate Course Schedules site </a:t>
            </a:r>
            <a:r>
              <a:rPr lang="en-US" sz="2400" dirty="0">
                <a:sym typeface="Wingdings" panose="05000000000000000000" pitchFamily="2" charset="2"/>
              </a:rPr>
              <a:t></a:t>
            </a:r>
            <a:r>
              <a:rPr lang="en-US" sz="2400" dirty="0"/>
              <a:t> use [RM] filter</a:t>
            </a:r>
          </a:p>
          <a:p>
            <a:pPr lvl="1"/>
            <a:r>
              <a:rPr lang="en-US" sz="2000" dirty="0"/>
              <a:t>Google </a:t>
            </a:r>
            <a:r>
              <a:rPr lang="en-US" sz="2000" b="1" dirty="0"/>
              <a:t>“</a:t>
            </a:r>
            <a:r>
              <a:rPr lang="en-US" sz="2000" b="1" dirty="0" err="1"/>
              <a:t>oise</a:t>
            </a:r>
            <a:r>
              <a:rPr lang="en-US" sz="2000" b="1" dirty="0"/>
              <a:t> </a:t>
            </a:r>
            <a:r>
              <a:rPr lang="en-US" sz="2000" b="1" dirty="0" err="1"/>
              <a:t>ro</a:t>
            </a:r>
            <a:r>
              <a:rPr lang="en-US" sz="2000" b="1" dirty="0"/>
              <a:t> course schedules”</a:t>
            </a:r>
          </a:p>
          <a:p>
            <a:pPr lvl="1"/>
            <a:r>
              <a:rPr lang="en-US" sz="2000" dirty="0">
                <a:hlinkClick r:id="rId4"/>
              </a:rPr>
              <a:t>https://www.oise.utoronto.ca/home/registrar-students/course-enrolment</a:t>
            </a:r>
          </a:p>
        </p:txBody>
      </p:sp>
    </p:spTree>
    <p:extLst>
      <p:ext uri="{BB962C8B-B14F-4D97-AF65-F5344CB8AC3E}">
        <p14:creationId xmlns:p14="http://schemas.microsoft.com/office/powerpoint/2010/main" val="2514336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1487269"/>
            <a:ext cx="7696200" cy="646331"/>
          </a:xfrm>
          <a:prstGeom prst="rect">
            <a:avLst/>
          </a:prstGeom>
          <a:noFill/>
        </p:spPr>
        <p:txBody>
          <a:bodyPr wrap="square" rtlCol="0">
            <a:spAutoFit/>
          </a:bodyPr>
          <a:lstStyle/>
          <a:p>
            <a:r>
              <a:rPr lang="en-US" dirty="0"/>
              <a:t>Google “</a:t>
            </a:r>
            <a:r>
              <a:rPr lang="en-US" b="1" dirty="0" err="1"/>
              <a:t>oise</a:t>
            </a:r>
            <a:r>
              <a:rPr lang="en-US" b="1" dirty="0"/>
              <a:t> </a:t>
            </a:r>
            <a:r>
              <a:rPr lang="en-US" b="1" dirty="0" err="1"/>
              <a:t>lhae</a:t>
            </a:r>
            <a:r>
              <a:rPr lang="en-US" b="1" dirty="0"/>
              <a:t> quantitative courses</a:t>
            </a:r>
            <a:r>
              <a:rPr lang="en-US" dirty="0"/>
              <a:t>”</a:t>
            </a:r>
          </a:p>
          <a:p>
            <a:r>
              <a:rPr lang="en-US" dirty="0">
                <a:hlinkClick r:id="rId3"/>
              </a:rPr>
              <a:t>https://www.oise.utoronto.ca/lhae/quantitative-research-methods-courses</a:t>
            </a:r>
            <a:r>
              <a:rPr lang="en-US" dirty="0"/>
              <a:t> </a:t>
            </a:r>
          </a:p>
        </p:txBody>
      </p:sp>
      <p:sp>
        <p:nvSpPr>
          <p:cNvPr id="6" name="Title 1">
            <a:extLst>
              <a:ext uri="{FF2B5EF4-FFF2-40B4-BE49-F238E27FC236}">
                <a16:creationId xmlns:a16="http://schemas.microsoft.com/office/drawing/2014/main" id="{17D9E805-DC22-D184-C4A4-51B311E692ED}"/>
              </a:ext>
            </a:extLst>
          </p:cNvPr>
          <p:cNvSpPr>
            <a:spLocks noGrp="1"/>
          </p:cNvSpPr>
          <p:nvPr>
            <p:ph type="title"/>
          </p:nvPr>
        </p:nvSpPr>
        <p:spPr>
          <a:xfrm>
            <a:off x="457200" y="122238"/>
            <a:ext cx="7543800" cy="1295400"/>
          </a:xfrm>
        </p:spPr>
        <p:txBody>
          <a:bodyPr/>
          <a:lstStyle/>
          <a:p>
            <a:r>
              <a:rPr lang="en-US" sz="2800" dirty="0"/>
              <a:t>9. Where can I find up-to-date info on statistics course offerings?</a:t>
            </a:r>
            <a:endParaRPr lang="en-CA" sz="2800" dirty="0"/>
          </a:p>
        </p:txBody>
      </p:sp>
      <p:pic>
        <p:nvPicPr>
          <p:cNvPr id="3" name="Picture 2">
            <a:extLst>
              <a:ext uri="{FF2B5EF4-FFF2-40B4-BE49-F238E27FC236}">
                <a16:creationId xmlns:a16="http://schemas.microsoft.com/office/drawing/2014/main" id="{E7128DA2-F78C-8B83-7B05-5173862A1B16}"/>
              </a:ext>
            </a:extLst>
          </p:cNvPr>
          <p:cNvPicPr>
            <a:picLocks noChangeAspect="1"/>
          </p:cNvPicPr>
          <p:nvPr/>
        </p:nvPicPr>
        <p:blipFill>
          <a:blip r:embed="rId4"/>
          <a:stretch>
            <a:fillRect/>
          </a:stretch>
        </p:blipFill>
        <p:spPr>
          <a:xfrm>
            <a:off x="457199" y="2198964"/>
            <a:ext cx="7393579" cy="4430436"/>
          </a:xfrm>
          <a:prstGeom prst="rect">
            <a:avLst/>
          </a:prstGeom>
        </p:spPr>
      </p:pic>
    </p:spTree>
    <p:extLst>
      <p:ext uri="{BB962C8B-B14F-4D97-AF65-F5344CB8AC3E}">
        <p14:creationId xmlns:p14="http://schemas.microsoft.com/office/powerpoint/2010/main" val="1581449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1487269"/>
            <a:ext cx="7696200" cy="646331"/>
          </a:xfrm>
          <a:prstGeom prst="rect">
            <a:avLst/>
          </a:prstGeom>
          <a:noFill/>
        </p:spPr>
        <p:txBody>
          <a:bodyPr wrap="square" rtlCol="0">
            <a:spAutoFit/>
          </a:bodyPr>
          <a:lstStyle/>
          <a:p>
            <a:r>
              <a:rPr lang="en-US" dirty="0"/>
              <a:t>Google </a:t>
            </a:r>
            <a:r>
              <a:rPr lang="en-US" b="1" dirty="0"/>
              <a:t>“</a:t>
            </a:r>
            <a:r>
              <a:rPr lang="en-US" b="1" dirty="0" err="1"/>
              <a:t>oise</a:t>
            </a:r>
            <a:r>
              <a:rPr lang="en-US" b="1" dirty="0"/>
              <a:t> </a:t>
            </a:r>
            <a:r>
              <a:rPr lang="en-US" b="1" dirty="0" err="1"/>
              <a:t>ro</a:t>
            </a:r>
            <a:r>
              <a:rPr lang="en-US" b="1" dirty="0"/>
              <a:t> course schedules”</a:t>
            </a:r>
            <a:endParaRPr lang="en-US" b="1" dirty="0">
              <a:hlinkClick r:id="rId3"/>
            </a:endParaRPr>
          </a:p>
          <a:p>
            <a:r>
              <a:rPr lang="en-US" dirty="0">
                <a:hlinkClick r:id="rId4"/>
              </a:rPr>
              <a:t>https://www.oise.utoronto.ca/home/registrar-students/course-enrolment</a:t>
            </a:r>
            <a:r>
              <a:rPr lang="en-US" dirty="0"/>
              <a:t> </a:t>
            </a:r>
          </a:p>
        </p:txBody>
      </p:sp>
      <p:pic>
        <p:nvPicPr>
          <p:cNvPr id="8" name="Picture 7">
            <a:extLst>
              <a:ext uri="{FF2B5EF4-FFF2-40B4-BE49-F238E27FC236}">
                <a16:creationId xmlns:a16="http://schemas.microsoft.com/office/drawing/2014/main" id="{A8447F2F-A2F0-B070-1031-B5A4CEDA0D92}"/>
              </a:ext>
            </a:extLst>
          </p:cNvPr>
          <p:cNvPicPr>
            <a:picLocks noChangeAspect="1"/>
          </p:cNvPicPr>
          <p:nvPr/>
        </p:nvPicPr>
        <p:blipFill>
          <a:blip r:embed="rId5"/>
          <a:stretch>
            <a:fillRect/>
          </a:stretch>
        </p:blipFill>
        <p:spPr>
          <a:xfrm>
            <a:off x="1143000" y="2133600"/>
            <a:ext cx="6041299" cy="4073041"/>
          </a:xfrm>
          <a:prstGeom prst="rect">
            <a:avLst/>
          </a:prstGeom>
        </p:spPr>
      </p:pic>
      <p:sp>
        <p:nvSpPr>
          <p:cNvPr id="9" name="Title 1">
            <a:extLst>
              <a:ext uri="{FF2B5EF4-FFF2-40B4-BE49-F238E27FC236}">
                <a16:creationId xmlns:a16="http://schemas.microsoft.com/office/drawing/2014/main" id="{2E6EF0BA-34DB-1A2B-3A17-3235F289BE19}"/>
              </a:ext>
            </a:extLst>
          </p:cNvPr>
          <p:cNvSpPr>
            <a:spLocks noGrp="1"/>
          </p:cNvSpPr>
          <p:nvPr>
            <p:ph type="title"/>
          </p:nvPr>
        </p:nvSpPr>
        <p:spPr>
          <a:xfrm>
            <a:off x="457200" y="122238"/>
            <a:ext cx="7543800" cy="1295400"/>
          </a:xfrm>
        </p:spPr>
        <p:txBody>
          <a:bodyPr/>
          <a:lstStyle/>
          <a:p>
            <a:r>
              <a:rPr lang="en-US" sz="2800" dirty="0"/>
              <a:t>9. Where can I find up-to-date info on statistics course offerings?</a:t>
            </a:r>
            <a:endParaRPr lang="en-CA" sz="2800" dirty="0"/>
          </a:p>
        </p:txBody>
      </p:sp>
    </p:spTree>
    <p:extLst>
      <p:ext uri="{BB962C8B-B14F-4D97-AF65-F5344CB8AC3E}">
        <p14:creationId xmlns:p14="http://schemas.microsoft.com/office/powerpoint/2010/main" val="3430473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0560F8-2DC6-6276-7507-84AC9D964BA3}"/>
              </a:ext>
            </a:extLst>
          </p:cNvPr>
          <p:cNvPicPr>
            <a:picLocks noChangeAspect="1"/>
          </p:cNvPicPr>
          <p:nvPr/>
        </p:nvPicPr>
        <p:blipFill>
          <a:blip r:embed="rId2"/>
          <a:stretch>
            <a:fillRect/>
          </a:stretch>
        </p:blipFill>
        <p:spPr>
          <a:xfrm>
            <a:off x="914400" y="2801514"/>
            <a:ext cx="6324600" cy="2837286"/>
          </a:xfrm>
          <a:prstGeom prst="rect">
            <a:avLst/>
          </a:prstGeom>
        </p:spPr>
      </p:pic>
      <p:sp>
        <p:nvSpPr>
          <p:cNvPr id="3" name="Rectangle 2">
            <a:extLst>
              <a:ext uri="{FF2B5EF4-FFF2-40B4-BE49-F238E27FC236}">
                <a16:creationId xmlns:a16="http://schemas.microsoft.com/office/drawing/2014/main" id="{318D2C24-376D-F562-4DA0-36CC138DE2DA}"/>
              </a:ext>
            </a:extLst>
          </p:cNvPr>
          <p:cNvSpPr/>
          <p:nvPr/>
        </p:nvSpPr>
        <p:spPr>
          <a:xfrm flipV="1">
            <a:off x="4343400" y="4935114"/>
            <a:ext cx="2743200" cy="457200"/>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400" dirty="0">
              <a:solidFill>
                <a:schemeClr val="tx1"/>
              </a:solidFill>
              <a:latin typeface="Calibri" pitchFamily="34" charset="0"/>
              <a:cs typeface="Calibri" pitchFamily="34" charset="0"/>
            </a:endParaRPr>
          </a:p>
        </p:txBody>
      </p:sp>
      <p:sp>
        <p:nvSpPr>
          <p:cNvPr id="5" name="TextBox 4">
            <a:extLst>
              <a:ext uri="{FF2B5EF4-FFF2-40B4-BE49-F238E27FC236}">
                <a16:creationId xmlns:a16="http://schemas.microsoft.com/office/drawing/2014/main" id="{958F46AD-1737-CF03-1D6E-E11AE6DD5E82}"/>
              </a:ext>
            </a:extLst>
          </p:cNvPr>
          <p:cNvSpPr txBox="1"/>
          <p:nvPr/>
        </p:nvSpPr>
        <p:spPr>
          <a:xfrm>
            <a:off x="228600" y="1487269"/>
            <a:ext cx="7696200" cy="646331"/>
          </a:xfrm>
          <a:prstGeom prst="rect">
            <a:avLst/>
          </a:prstGeom>
          <a:noFill/>
        </p:spPr>
        <p:txBody>
          <a:bodyPr wrap="square" rtlCol="0">
            <a:spAutoFit/>
          </a:bodyPr>
          <a:lstStyle/>
          <a:p>
            <a:r>
              <a:rPr lang="en-US" dirty="0"/>
              <a:t>Google </a:t>
            </a:r>
            <a:r>
              <a:rPr lang="en-US" b="1" dirty="0"/>
              <a:t>“</a:t>
            </a:r>
            <a:r>
              <a:rPr lang="en-US" b="1" dirty="0" err="1"/>
              <a:t>oise</a:t>
            </a:r>
            <a:r>
              <a:rPr lang="en-US" b="1" dirty="0"/>
              <a:t> </a:t>
            </a:r>
            <a:r>
              <a:rPr lang="en-US" b="1" dirty="0" err="1"/>
              <a:t>ro</a:t>
            </a:r>
            <a:r>
              <a:rPr lang="en-US" b="1" dirty="0"/>
              <a:t> course schedules”</a:t>
            </a:r>
            <a:endParaRPr lang="en-US" b="1" dirty="0">
              <a:hlinkClick r:id="rId3"/>
            </a:endParaRPr>
          </a:p>
          <a:p>
            <a:r>
              <a:rPr lang="en-US" dirty="0">
                <a:hlinkClick r:id="rId4"/>
              </a:rPr>
              <a:t>https://www.oise.utoronto.ca/home/registrar-students/course-enrolment</a:t>
            </a:r>
            <a:r>
              <a:rPr lang="en-US" dirty="0"/>
              <a:t> </a:t>
            </a:r>
          </a:p>
        </p:txBody>
      </p:sp>
      <p:sp>
        <p:nvSpPr>
          <p:cNvPr id="10" name="Title 1">
            <a:extLst>
              <a:ext uri="{FF2B5EF4-FFF2-40B4-BE49-F238E27FC236}">
                <a16:creationId xmlns:a16="http://schemas.microsoft.com/office/drawing/2014/main" id="{D2BEC807-5787-5249-7A72-A5D584391E7D}"/>
              </a:ext>
            </a:extLst>
          </p:cNvPr>
          <p:cNvSpPr txBox="1">
            <a:spLocks/>
          </p:cNvSpPr>
          <p:nvPr/>
        </p:nvSpPr>
        <p:spPr>
          <a:xfrm>
            <a:off x="457200" y="122238"/>
            <a:ext cx="7543800" cy="1295400"/>
          </a:xfrm>
          <a:prstGeom prst="rect">
            <a:avLst/>
          </a:prstGeom>
        </p:spPr>
        <p:txBody>
          <a:bodyPr anchor="b" anchorCtr="0"/>
          <a:lstStyle>
            <a:lvl1pPr algn="l" rtl="0" eaLnBrk="1" fontAlgn="base" hangingPunct="1">
              <a:spcBef>
                <a:spcPct val="0"/>
              </a:spcBef>
              <a:spcAft>
                <a:spcPct val="0"/>
              </a:spcAft>
              <a:defRPr sz="3900" b="1">
                <a:solidFill>
                  <a:schemeClr val="tx2"/>
                </a:solidFill>
                <a:latin typeface="Calibri" pitchFamily="34" charset="0"/>
                <a:ea typeface="+mj-ea"/>
                <a:cs typeface="Calibri" pitchFamily="34" charset="0"/>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2800" kern="0" dirty="0"/>
              <a:t>9. Where can I find up-to-date info on statistics course offerings?</a:t>
            </a:r>
            <a:endParaRPr lang="en-CA" sz="2800" kern="0" dirty="0"/>
          </a:p>
        </p:txBody>
      </p:sp>
    </p:spTree>
    <p:extLst>
      <p:ext uri="{BB962C8B-B14F-4D97-AF65-F5344CB8AC3E}">
        <p14:creationId xmlns:p14="http://schemas.microsoft.com/office/powerpoint/2010/main" val="150271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57567A-8D1F-7755-3117-489CF6B0AEAC}"/>
              </a:ext>
            </a:extLst>
          </p:cNvPr>
          <p:cNvPicPr>
            <a:picLocks noChangeAspect="1"/>
          </p:cNvPicPr>
          <p:nvPr/>
        </p:nvPicPr>
        <p:blipFill>
          <a:blip r:embed="rId2"/>
          <a:stretch>
            <a:fillRect/>
          </a:stretch>
        </p:blipFill>
        <p:spPr>
          <a:xfrm>
            <a:off x="914400" y="2155385"/>
            <a:ext cx="6400800" cy="4550215"/>
          </a:xfrm>
          <a:prstGeom prst="rect">
            <a:avLst/>
          </a:prstGeom>
        </p:spPr>
      </p:pic>
      <p:sp>
        <p:nvSpPr>
          <p:cNvPr id="5" name="Rectangle 4">
            <a:extLst>
              <a:ext uri="{FF2B5EF4-FFF2-40B4-BE49-F238E27FC236}">
                <a16:creationId xmlns:a16="http://schemas.microsoft.com/office/drawing/2014/main" id="{B51A135B-3CBF-CC56-00EC-4ADEC7CCF3B0}"/>
              </a:ext>
            </a:extLst>
          </p:cNvPr>
          <p:cNvSpPr/>
          <p:nvPr/>
        </p:nvSpPr>
        <p:spPr>
          <a:xfrm flipV="1">
            <a:off x="2743199" y="2307785"/>
            <a:ext cx="2819401" cy="381000"/>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400" dirty="0">
              <a:solidFill>
                <a:schemeClr val="tx1"/>
              </a:solidFill>
              <a:latin typeface="Calibri" pitchFamily="34" charset="0"/>
              <a:cs typeface="Calibri" pitchFamily="34" charset="0"/>
            </a:endParaRPr>
          </a:p>
        </p:txBody>
      </p:sp>
      <p:sp>
        <p:nvSpPr>
          <p:cNvPr id="6" name="Rectangle 5">
            <a:extLst>
              <a:ext uri="{FF2B5EF4-FFF2-40B4-BE49-F238E27FC236}">
                <a16:creationId xmlns:a16="http://schemas.microsoft.com/office/drawing/2014/main" id="{EF5F7009-2E9B-08BB-FC63-8514EC99D2FB}"/>
              </a:ext>
            </a:extLst>
          </p:cNvPr>
          <p:cNvSpPr/>
          <p:nvPr/>
        </p:nvSpPr>
        <p:spPr>
          <a:xfrm flipV="1">
            <a:off x="2411557" y="3298384"/>
            <a:ext cx="1398443" cy="1143000"/>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400" dirty="0">
              <a:solidFill>
                <a:schemeClr val="tx1"/>
              </a:solidFill>
              <a:latin typeface="Calibri" pitchFamily="34" charset="0"/>
              <a:cs typeface="Calibri" pitchFamily="34" charset="0"/>
            </a:endParaRPr>
          </a:p>
        </p:txBody>
      </p:sp>
      <p:sp>
        <p:nvSpPr>
          <p:cNvPr id="7" name="TextBox 6">
            <a:extLst>
              <a:ext uri="{FF2B5EF4-FFF2-40B4-BE49-F238E27FC236}">
                <a16:creationId xmlns:a16="http://schemas.microsoft.com/office/drawing/2014/main" id="{048E2887-FC09-A2E4-2D85-4F673E702A9C}"/>
              </a:ext>
            </a:extLst>
          </p:cNvPr>
          <p:cNvSpPr txBox="1"/>
          <p:nvPr/>
        </p:nvSpPr>
        <p:spPr>
          <a:xfrm>
            <a:off x="228600" y="1487269"/>
            <a:ext cx="7696200" cy="646331"/>
          </a:xfrm>
          <a:prstGeom prst="rect">
            <a:avLst/>
          </a:prstGeom>
          <a:noFill/>
        </p:spPr>
        <p:txBody>
          <a:bodyPr wrap="square" rtlCol="0">
            <a:spAutoFit/>
          </a:bodyPr>
          <a:lstStyle/>
          <a:p>
            <a:r>
              <a:rPr lang="en-US" dirty="0"/>
              <a:t>Google </a:t>
            </a:r>
            <a:r>
              <a:rPr lang="en-US" b="1" dirty="0"/>
              <a:t>“</a:t>
            </a:r>
            <a:r>
              <a:rPr lang="en-US" b="1" dirty="0" err="1"/>
              <a:t>oise</a:t>
            </a:r>
            <a:r>
              <a:rPr lang="en-US" b="1" dirty="0"/>
              <a:t> </a:t>
            </a:r>
            <a:r>
              <a:rPr lang="en-US" b="1" dirty="0" err="1"/>
              <a:t>ro</a:t>
            </a:r>
            <a:r>
              <a:rPr lang="en-US" b="1" dirty="0"/>
              <a:t> course schedules”</a:t>
            </a:r>
            <a:endParaRPr lang="en-US" b="1" dirty="0">
              <a:hlinkClick r:id="rId3"/>
            </a:endParaRPr>
          </a:p>
          <a:p>
            <a:r>
              <a:rPr lang="en-US" dirty="0">
                <a:hlinkClick r:id="rId4"/>
              </a:rPr>
              <a:t>https://www.oise.utoronto.ca/home/registrar-students/course-enrolment</a:t>
            </a:r>
            <a:r>
              <a:rPr lang="en-US" dirty="0"/>
              <a:t> </a:t>
            </a:r>
          </a:p>
        </p:txBody>
      </p:sp>
      <p:sp>
        <p:nvSpPr>
          <p:cNvPr id="8" name="Title 1">
            <a:extLst>
              <a:ext uri="{FF2B5EF4-FFF2-40B4-BE49-F238E27FC236}">
                <a16:creationId xmlns:a16="http://schemas.microsoft.com/office/drawing/2014/main" id="{629DDBC9-F622-E5E7-F0C4-5FE1AEDE3FA2}"/>
              </a:ext>
            </a:extLst>
          </p:cNvPr>
          <p:cNvSpPr txBox="1">
            <a:spLocks/>
          </p:cNvSpPr>
          <p:nvPr/>
        </p:nvSpPr>
        <p:spPr>
          <a:xfrm>
            <a:off x="457200" y="122238"/>
            <a:ext cx="7543800" cy="1295400"/>
          </a:xfrm>
          <a:prstGeom prst="rect">
            <a:avLst/>
          </a:prstGeom>
        </p:spPr>
        <p:txBody>
          <a:bodyPr anchor="b" anchorCtr="0"/>
          <a:lstStyle>
            <a:lvl1pPr algn="l" rtl="0" eaLnBrk="1" fontAlgn="base" hangingPunct="1">
              <a:spcBef>
                <a:spcPct val="0"/>
              </a:spcBef>
              <a:spcAft>
                <a:spcPct val="0"/>
              </a:spcAft>
              <a:defRPr sz="3900" b="1">
                <a:solidFill>
                  <a:schemeClr val="tx2"/>
                </a:solidFill>
                <a:latin typeface="Calibri" pitchFamily="34" charset="0"/>
                <a:ea typeface="+mj-ea"/>
                <a:cs typeface="Calibri" pitchFamily="34" charset="0"/>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sz="2800" kern="0" dirty="0"/>
              <a:t>9. Where can I find up-to-date info on statistics course offerings?</a:t>
            </a:r>
            <a:endParaRPr lang="en-CA" sz="2800" kern="0" dirty="0"/>
          </a:p>
        </p:txBody>
      </p:sp>
    </p:spTree>
    <p:extLst>
      <p:ext uri="{BB962C8B-B14F-4D97-AF65-F5344CB8AC3E}">
        <p14:creationId xmlns:p14="http://schemas.microsoft.com/office/powerpoint/2010/main" val="318116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 y="1115218"/>
            <a:ext cx="9067800" cy="5667375"/>
          </a:xfrm>
        </p:spPr>
      </p:pic>
      <p:sp>
        <p:nvSpPr>
          <p:cNvPr id="5" name="Rectangle 4"/>
          <p:cNvSpPr/>
          <p:nvPr/>
        </p:nvSpPr>
        <p:spPr>
          <a:xfrm flipV="1">
            <a:off x="3581400" y="3936205"/>
            <a:ext cx="1219200" cy="407195"/>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400" dirty="0">
              <a:solidFill>
                <a:schemeClr val="tx1"/>
              </a:solidFill>
              <a:latin typeface="Calibri" pitchFamily="34" charset="0"/>
              <a:cs typeface="Calibri" pitchFamily="34" charset="0"/>
            </a:endParaRPr>
          </a:p>
        </p:txBody>
      </p:sp>
      <p:sp>
        <p:nvSpPr>
          <p:cNvPr id="6" name="Title 1"/>
          <p:cNvSpPr>
            <a:spLocks noGrp="1"/>
          </p:cNvSpPr>
          <p:nvPr>
            <p:ph type="title"/>
          </p:nvPr>
        </p:nvSpPr>
        <p:spPr>
          <a:xfrm>
            <a:off x="457200" y="304800"/>
            <a:ext cx="7543800" cy="1295400"/>
          </a:xfrm>
        </p:spPr>
        <p:txBody>
          <a:bodyPr/>
          <a:lstStyle/>
          <a:p>
            <a:r>
              <a:rPr lang="en-US" sz="2800" dirty="0"/>
              <a:t>10. How can I </a:t>
            </a:r>
            <a:r>
              <a:rPr lang="en-US" sz="2800" dirty="0" err="1"/>
              <a:t>enrol</a:t>
            </a:r>
            <a:r>
              <a:rPr lang="en-US" sz="2800" dirty="0"/>
              <a:t> in statistics courses?</a:t>
            </a:r>
            <a:br>
              <a:rPr lang="en-US" sz="2800" dirty="0"/>
            </a:br>
            <a:r>
              <a:rPr lang="en-US" sz="2800" dirty="0">
                <a:hlinkClick r:id="rId4"/>
              </a:rPr>
              <a:t>www.acorn.utoronto.ca</a:t>
            </a:r>
            <a:r>
              <a:rPr lang="en-US" sz="2800" dirty="0"/>
              <a:t> </a:t>
            </a:r>
            <a:br>
              <a:rPr lang="en-US" sz="2800" dirty="0"/>
            </a:br>
            <a:endParaRPr lang="en-CA" sz="2800" dirty="0"/>
          </a:p>
        </p:txBody>
      </p:sp>
    </p:spTree>
    <p:extLst>
      <p:ext uri="{BB962C8B-B14F-4D97-AF65-F5344CB8AC3E}">
        <p14:creationId xmlns:p14="http://schemas.microsoft.com/office/powerpoint/2010/main" val="2535450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067594"/>
            <a:ext cx="9144000" cy="5715000"/>
          </a:xfrm>
        </p:spPr>
      </p:pic>
      <p:sp>
        <p:nvSpPr>
          <p:cNvPr id="5" name="Rectangle 4"/>
          <p:cNvSpPr/>
          <p:nvPr/>
        </p:nvSpPr>
        <p:spPr>
          <a:xfrm flipV="1">
            <a:off x="1447800" y="2819399"/>
            <a:ext cx="1905000" cy="914400"/>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400" dirty="0">
              <a:solidFill>
                <a:schemeClr val="tx1"/>
              </a:solidFill>
              <a:latin typeface="Calibri" pitchFamily="34" charset="0"/>
              <a:cs typeface="Calibri" pitchFamily="34" charset="0"/>
            </a:endParaRPr>
          </a:p>
        </p:txBody>
      </p:sp>
      <p:sp>
        <p:nvSpPr>
          <p:cNvPr id="6" name="Title 1"/>
          <p:cNvSpPr>
            <a:spLocks noGrp="1"/>
          </p:cNvSpPr>
          <p:nvPr>
            <p:ph type="title"/>
          </p:nvPr>
        </p:nvSpPr>
        <p:spPr>
          <a:xfrm>
            <a:off x="457200" y="304800"/>
            <a:ext cx="7543800" cy="1295400"/>
          </a:xfrm>
        </p:spPr>
        <p:txBody>
          <a:bodyPr/>
          <a:lstStyle/>
          <a:p>
            <a:r>
              <a:rPr lang="en-US" sz="2800" dirty="0"/>
              <a:t>10. How can I </a:t>
            </a:r>
            <a:r>
              <a:rPr lang="en-US" sz="2800" dirty="0" err="1"/>
              <a:t>enrol</a:t>
            </a:r>
            <a:r>
              <a:rPr lang="en-US" sz="2800" dirty="0"/>
              <a:t> in statistics courses?</a:t>
            </a:r>
            <a:br>
              <a:rPr lang="en-US" sz="2800" dirty="0"/>
            </a:br>
            <a:r>
              <a:rPr lang="en-US" sz="2800" dirty="0">
                <a:hlinkClick r:id="rId4"/>
              </a:rPr>
              <a:t>www.acorn.utoronto.ca</a:t>
            </a:r>
            <a:r>
              <a:rPr lang="en-US" sz="2800" dirty="0"/>
              <a:t> </a:t>
            </a:r>
            <a:br>
              <a:rPr lang="en-US" sz="2800" dirty="0"/>
            </a:br>
            <a:endParaRPr lang="en-CA" sz="2800" dirty="0"/>
          </a:p>
        </p:txBody>
      </p:sp>
    </p:spTree>
    <p:extLst>
      <p:ext uri="{BB962C8B-B14F-4D97-AF65-F5344CB8AC3E}">
        <p14:creationId xmlns:p14="http://schemas.microsoft.com/office/powerpoint/2010/main" val="3455779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 y="1115218"/>
            <a:ext cx="8944609" cy="5590381"/>
          </a:xfrm>
        </p:spPr>
      </p:pic>
      <p:sp>
        <p:nvSpPr>
          <p:cNvPr id="5" name="Rectangle 4"/>
          <p:cNvSpPr/>
          <p:nvPr/>
        </p:nvSpPr>
        <p:spPr>
          <a:xfrm flipV="1">
            <a:off x="152400" y="2590800"/>
            <a:ext cx="990600" cy="228600"/>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400" dirty="0">
              <a:solidFill>
                <a:schemeClr val="tx1"/>
              </a:solidFill>
              <a:latin typeface="Calibri" pitchFamily="34" charset="0"/>
              <a:cs typeface="Calibri" pitchFamily="34" charset="0"/>
            </a:endParaRPr>
          </a:p>
        </p:txBody>
      </p:sp>
      <p:sp>
        <p:nvSpPr>
          <p:cNvPr id="6" name="Title 1"/>
          <p:cNvSpPr>
            <a:spLocks noGrp="1"/>
          </p:cNvSpPr>
          <p:nvPr>
            <p:ph type="title"/>
          </p:nvPr>
        </p:nvSpPr>
        <p:spPr>
          <a:xfrm>
            <a:off x="457200" y="304800"/>
            <a:ext cx="7543800" cy="1295400"/>
          </a:xfrm>
        </p:spPr>
        <p:txBody>
          <a:bodyPr/>
          <a:lstStyle/>
          <a:p>
            <a:r>
              <a:rPr lang="en-US" sz="2800" dirty="0"/>
              <a:t>10. How can I </a:t>
            </a:r>
            <a:r>
              <a:rPr lang="en-US" sz="2800" dirty="0" err="1"/>
              <a:t>enrol</a:t>
            </a:r>
            <a:r>
              <a:rPr lang="en-US" sz="2800" dirty="0"/>
              <a:t> in statistics courses?</a:t>
            </a:r>
            <a:br>
              <a:rPr lang="en-US" sz="2800" dirty="0"/>
            </a:br>
            <a:r>
              <a:rPr lang="en-US" sz="2800" dirty="0">
                <a:hlinkClick r:id="rId4"/>
              </a:rPr>
              <a:t>www.acorn.utoronto.ca</a:t>
            </a:r>
            <a:r>
              <a:rPr lang="en-US" sz="2800" dirty="0"/>
              <a:t> </a:t>
            </a:r>
            <a:br>
              <a:rPr lang="en-US" sz="2800" dirty="0"/>
            </a:br>
            <a:endParaRPr lang="en-CA" sz="2800" dirty="0"/>
          </a:p>
        </p:txBody>
      </p:sp>
    </p:spTree>
    <p:extLst>
      <p:ext uri="{BB962C8B-B14F-4D97-AF65-F5344CB8AC3E}">
        <p14:creationId xmlns:p14="http://schemas.microsoft.com/office/powerpoint/2010/main" val="1060736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a:t>
            </a:r>
            <a:endParaRPr lang="en-CA" dirty="0"/>
          </a:p>
        </p:txBody>
      </p:sp>
      <p:sp>
        <p:nvSpPr>
          <p:cNvPr id="4" name="Rectangle: Rounded Corners 3"/>
          <p:cNvSpPr/>
          <p:nvPr/>
        </p:nvSpPr>
        <p:spPr>
          <a:xfrm>
            <a:off x="4641850" y="2255838"/>
            <a:ext cx="1981200" cy="1524000"/>
          </a:xfrm>
          <a:prstGeom prst="roundRect">
            <a:avLst/>
          </a:prstGeom>
          <a:solidFill>
            <a:schemeClr val="accent6">
              <a:lumMod val="20000"/>
              <a:lumOff val="80000"/>
            </a:schemeClr>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900" dirty="0">
                <a:solidFill>
                  <a:schemeClr val="tx1"/>
                </a:solidFill>
                <a:latin typeface="Calibri" pitchFamily="34" charset="0"/>
                <a:cs typeface="Calibri" pitchFamily="34" charset="0"/>
              </a:rPr>
              <a:t>Leadership, Higher &amp; Adult Education (LHAE)</a:t>
            </a:r>
            <a:endParaRPr lang="en-CA" sz="1900" dirty="0">
              <a:solidFill>
                <a:schemeClr val="tx1"/>
              </a:solidFill>
              <a:latin typeface="Calibri" pitchFamily="34" charset="0"/>
              <a:cs typeface="Calibri" pitchFamily="34" charset="0"/>
            </a:endParaRPr>
          </a:p>
        </p:txBody>
      </p:sp>
      <p:sp>
        <p:nvSpPr>
          <p:cNvPr id="5" name="Rectangle: Rounded Corners 4"/>
          <p:cNvSpPr/>
          <p:nvPr/>
        </p:nvSpPr>
        <p:spPr>
          <a:xfrm>
            <a:off x="431800" y="2268538"/>
            <a:ext cx="1981200" cy="1524000"/>
          </a:xfrm>
          <a:prstGeom prst="roundRect">
            <a:avLst/>
          </a:prstGeom>
          <a:solidFill>
            <a:schemeClr val="accent6">
              <a:lumMod val="20000"/>
              <a:lumOff val="80000"/>
            </a:schemeClr>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900" dirty="0">
                <a:solidFill>
                  <a:schemeClr val="tx1"/>
                </a:solidFill>
                <a:latin typeface="Calibri" pitchFamily="34" charset="0"/>
                <a:cs typeface="Calibri" pitchFamily="34" charset="0"/>
              </a:rPr>
              <a:t>Applied Psychology &amp; Human Development (APHD)</a:t>
            </a:r>
            <a:endParaRPr lang="en-CA" sz="1900" dirty="0">
              <a:solidFill>
                <a:schemeClr val="tx1"/>
              </a:solidFill>
              <a:latin typeface="Calibri" pitchFamily="34" charset="0"/>
              <a:cs typeface="Calibri" pitchFamily="34" charset="0"/>
            </a:endParaRPr>
          </a:p>
        </p:txBody>
      </p:sp>
      <p:sp>
        <p:nvSpPr>
          <p:cNvPr id="6" name="Rectangle: Rounded Corners 5"/>
          <p:cNvSpPr/>
          <p:nvPr/>
        </p:nvSpPr>
        <p:spPr>
          <a:xfrm>
            <a:off x="2536825" y="2268538"/>
            <a:ext cx="1981200" cy="1524000"/>
          </a:xfrm>
          <a:prstGeom prst="roundRect">
            <a:avLst/>
          </a:prstGeom>
          <a:solidFill>
            <a:schemeClr val="accent6">
              <a:lumMod val="20000"/>
              <a:lumOff val="80000"/>
            </a:schemeClr>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900" dirty="0">
                <a:solidFill>
                  <a:schemeClr val="tx1"/>
                </a:solidFill>
                <a:latin typeface="Calibri" pitchFamily="34" charset="0"/>
                <a:cs typeface="Calibri" pitchFamily="34" charset="0"/>
              </a:rPr>
              <a:t>Curriculum, Teaching &amp; Learning (CTL)</a:t>
            </a:r>
            <a:endParaRPr lang="en-CA" sz="1900" dirty="0">
              <a:solidFill>
                <a:schemeClr val="tx1"/>
              </a:solidFill>
              <a:latin typeface="Calibri" pitchFamily="34" charset="0"/>
              <a:cs typeface="Calibri" pitchFamily="34" charset="0"/>
            </a:endParaRPr>
          </a:p>
        </p:txBody>
      </p:sp>
      <p:sp>
        <p:nvSpPr>
          <p:cNvPr id="7" name="Rectangle: Rounded Corners 6"/>
          <p:cNvSpPr/>
          <p:nvPr/>
        </p:nvSpPr>
        <p:spPr>
          <a:xfrm>
            <a:off x="6781800" y="2268538"/>
            <a:ext cx="1981200" cy="1536700"/>
          </a:xfrm>
          <a:prstGeom prst="roundRect">
            <a:avLst/>
          </a:prstGeom>
          <a:solidFill>
            <a:schemeClr val="accent6">
              <a:lumMod val="20000"/>
              <a:lumOff val="80000"/>
            </a:schemeClr>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900" dirty="0">
                <a:solidFill>
                  <a:schemeClr val="tx1"/>
                </a:solidFill>
                <a:latin typeface="Calibri" pitchFamily="34" charset="0"/>
                <a:cs typeface="Calibri" pitchFamily="34" charset="0"/>
              </a:rPr>
              <a:t>Social Justice Education (SJE)</a:t>
            </a:r>
            <a:endParaRPr lang="en-CA" sz="1900" dirty="0">
              <a:solidFill>
                <a:schemeClr val="tx1"/>
              </a:solidFill>
              <a:latin typeface="Calibri" pitchFamily="34" charset="0"/>
              <a:cs typeface="Calibri" pitchFamily="34" charset="0"/>
            </a:endParaRPr>
          </a:p>
        </p:txBody>
      </p:sp>
      <p:cxnSp>
        <p:nvCxnSpPr>
          <p:cNvPr id="9" name="Straight Arrow Connector 8"/>
          <p:cNvCxnSpPr>
            <a:cxnSpLocks/>
            <a:stCxn id="4" idx="2"/>
            <a:endCxn id="12" idx="0"/>
          </p:cNvCxnSpPr>
          <p:nvPr/>
        </p:nvCxnSpPr>
        <p:spPr>
          <a:xfrm flipH="1">
            <a:off x="3505200" y="3779838"/>
            <a:ext cx="2127250" cy="944562"/>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Rounded Corners 11"/>
          <p:cNvSpPr/>
          <p:nvPr/>
        </p:nvSpPr>
        <p:spPr>
          <a:xfrm>
            <a:off x="2514600" y="4724400"/>
            <a:ext cx="1981200" cy="1524000"/>
          </a:xfrm>
          <a:prstGeom prst="roundRect">
            <a:avLst/>
          </a:prstGeom>
          <a:solidFill>
            <a:schemeClr val="tx2">
              <a:lumMod val="20000"/>
              <a:lumOff val="8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900" dirty="0">
                <a:solidFill>
                  <a:schemeClr val="tx1"/>
                </a:solidFill>
                <a:latin typeface="Calibri" pitchFamily="34" charset="0"/>
                <a:cs typeface="Calibri" pitchFamily="34" charset="0"/>
              </a:rPr>
              <a:t>Adult Education &amp; Community Development (AECD)</a:t>
            </a:r>
            <a:endParaRPr lang="en-CA" sz="1900" dirty="0">
              <a:solidFill>
                <a:schemeClr val="tx1"/>
              </a:solidFill>
              <a:latin typeface="Calibri" pitchFamily="34" charset="0"/>
              <a:cs typeface="Calibri" pitchFamily="34" charset="0"/>
            </a:endParaRPr>
          </a:p>
        </p:txBody>
      </p:sp>
      <p:sp>
        <p:nvSpPr>
          <p:cNvPr id="13" name="Rectangle: Rounded Corners 12"/>
          <p:cNvSpPr/>
          <p:nvPr/>
        </p:nvSpPr>
        <p:spPr>
          <a:xfrm>
            <a:off x="4648200" y="4719638"/>
            <a:ext cx="1981200" cy="1524000"/>
          </a:xfrm>
          <a:prstGeom prst="roundRect">
            <a:avLst/>
          </a:prstGeom>
          <a:solidFill>
            <a:schemeClr val="tx2">
              <a:lumMod val="20000"/>
              <a:lumOff val="8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900" dirty="0">
                <a:solidFill>
                  <a:schemeClr val="tx1"/>
                </a:solidFill>
                <a:latin typeface="Calibri" pitchFamily="34" charset="0"/>
                <a:cs typeface="Calibri" pitchFamily="34" charset="0"/>
              </a:rPr>
              <a:t>Educational Leadership &amp; Policy (ELP)</a:t>
            </a:r>
            <a:endParaRPr lang="en-CA" sz="1900" dirty="0">
              <a:solidFill>
                <a:schemeClr val="tx1"/>
              </a:solidFill>
              <a:latin typeface="Calibri" pitchFamily="34" charset="0"/>
              <a:cs typeface="Calibri" pitchFamily="34" charset="0"/>
            </a:endParaRPr>
          </a:p>
        </p:txBody>
      </p:sp>
      <p:sp>
        <p:nvSpPr>
          <p:cNvPr id="14" name="Rectangle: Rounded Corners 13"/>
          <p:cNvSpPr/>
          <p:nvPr/>
        </p:nvSpPr>
        <p:spPr>
          <a:xfrm>
            <a:off x="6781800" y="4719638"/>
            <a:ext cx="1981200" cy="1524000"/>
          </a:xfrm>
          <a:prstGeom prst="roundRect">
            <a:avLst/>
          </a:prstGeom>
          <a:solidFill>
            <a:schemeClr val="tx2">
              <a:lumMod val="20000"/>
              <a:lumOff val="8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900" dirty="0">
                <a:solidFill>
                  <a:schemeClr val="tx1"/>
                </a:solidFill>
                <a:latin typeface="Calibri" pitchFamily="34" charset="0"/>
                <a:cs typeface="Calibri" pitchFamily="34" charset="0"/>
              </a:rPr>
              <a:t>Higher Education (HE)</a:t>
            </a:r>
            <a:endParaRPr lang="en-CA" sz="1900" dirty="0">
              <a:solidFill>
                <a:schemeClr val="tx1"/>
              </a:solidFill>
              <a:latin typeface="Calibri" pitchFamily="34" charset="0"/>
              <a:cs typeface="Calibri" pitchFamily="34" charset="0"/>
            </a:endParaRPr>
          </a:p>
        </p:txBody>
      </p:sp>
      <p:sp>
        <p:nvSpPr>
          <p:cNvPr id="15" name="TextBox 14"/>
          <p:cNvSpPr txBox="1"/>
          <p:nvPr/>
        </p:nvSpPr>
        <p:spPr>
          <a:xfrm>
            <a:off x="3222625" y="1563401"/>
            <a:ext cx="2720975" cy="584775"/>
          </a:xfrm>
          <a:prstGeom prst="rect">
            <a:avLst/>
          </a:prstGeom>
          <a:noFill/>
        </p:spPr>
        <p:txBody>
          <a:bodyPr wrap="square" rtlCol="0">
            <a:spAutoFit/>
          </a:bodyPr>
          <a:lstStyle/>
          <a:p>
            <a:pPr algn="ctr"/>
            <a:r>
              <a:rPr lang="en-US" sz="3200" dirty="0">
                <a:latin typeface="Calibri" pitchFamily="34" charset="0"/>
                <a:cs typeface="Calibri" pitchFamily="34" charset="0"/>
              </a:rPr>
              <a:t>Departments</a:t>
            </a:r>
            <a:endParaRPr lang="en-CA" sz="3200" dirty="0">
              <a:latin typeface="Calibri" pitchFamily="34" charset="0"/>
              <a:cs typeface="Calibri" pitchFamily="34" charset="0"/>
            </a:endParaRPr>
          </a:p>
        </p:txBody>
      </p:sp>
      <p:cxnSp>
        <p:nvCxnSpPr>
          <p:cNvPr id="17" name="Straight Arrow Connector 16"/>
          <p:cNvCxnSpPr>
            <a:cxnSpLocks/>
            <a:stCxn id="4" idx="2"/>
            <a:endCxn id="13" idx="0"/>
          </p:cNvCxnSpPr>
          <p:nvPr/>
        </p:nvCxnSpPr>
        <p:spPr>
          <a:xfrm>
            <a:off x="5632450" y="3779838"/>
            <a:ext cx="6350" cy="93980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a:stCxn id="4" idx="2"/>
            <a:endCxn id="14" idx="0"/>
          </p:cNvCxnSpPr>
          <p:nvPr/>
        </p:nvCxnSpPr>
        <p:spPr>
          <a:xfrm>
            <a:off x="5632450" y="3779838"/>
            <a:ext cx="2139950" cy="93980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267200" y="3987225"/>
            <a:ext cx="2590800" cy="584775"/>
          </a:xfrm>
          <a:prstGeom prst="rect">
            <a:avLst/>
          </a:prstGeom>
          <a:noFill/>
        </p:spPr>
        <p:txBody>
          <a:bodyPr wrap="square" rtlCol="0">
            <a:spAutoFit/>
          </a:bodyPr>
          <a:lstStyle/>
          <a:p>
            <a:pPr algn="ctr"/>
            <a:r>
              <a:rPr lang="en-US" sz="3200" dirty="0">
                <a:latin typeface="Calibri" pitchFamily="34" charset="0"/>
                <a:cs typeface="Calibri" pitchFamily="34" charset="0"/>
              </a:rPr>
              <a:t>Programs</a:t>
            </a:r>
            <a:endParaRPr lang="en-CA" sz="3200" dirty="0">
              <a:latin typeface="Calibri" pitchFamily="34" charset="0"/>
              <a:cs typeface="Calibri" pitchFamily="34" charset="0"/>
            </a:endParaRPr>
          </a:p>
        </p:txBody>
      </p:sp>
      <p:sp>
        <p:nvSpPr>
          <p:cNvPr id="26" name="Rectangle 25"/>
          <p:cNvSpPr/>
          <p:nvPr/>
        </p:nvSpPr>
        <p:spPr>
          <a:xfrm>
            <a:off x="4540250" y="2148176"/>
            <a:ext cx="2184400" cy="1657062"/>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400" dirty="0">
              <a:solidFill>
                <a:schemeClr val="tx1"/>
              </a:solidFill>
              <a:latin typeface="Calibri" pitchFamily="34" charset="0"/>
              <a:cs typeface="Calibri" pitchFamily="34" charset="0"/>
            </a:endParaRPr>
          </a:p>
        </p:txBody>
      </p:sp>
      <p:sp>
        <p:nvSpPr>
          <p:cNvPr id="16" name="TextBox 15"/>
          <p:cNvSpPr txBox="1"/>
          <p:nvPr/>
        </p:nvSpPr>
        <p:spPr>
          <a:xfrm>
            <a:off x="457200" y="4038600"/>
            <a:ext cx="1828800" cy="2308324"/>
          </a:xfrm>
          <a:prstGeom prst="rect">
            <a:avLst/>
          </a:prstGeom>
          <a:noFill/>
        </p:spPr>
        <p:txBody>
          <a:bodyPr wrap="square" rtlCol="0">
            <a:spAutoFit/>
          </a:bodyPr>
          <a:lstStyle/>
          <a:p>
            <a:r>
              <a:rPr lang="en-US" sz="3200" dirty="0">
                <a:latin typeface="Calibri" pitchFamily="34" charset="0"/>
                <a:cs typeface="Calibri" pitchFamily="34" charset="0"/>
              </a:rPr>
              <a:t>Degrees</a:t>
            </a:r>
          </a:p>
          <a:p>
            <a:pPr marL="457200" indent="-457200">
              <a:buFont typeface="Arial" panose="020B0604020202020204" pitchFamily="34" charset="0"/>
              <a:buChar char="•"/>
            </a:pPr>
            <a:endParaRPr lang="en-US" sz="1050" dirty="0">
              <a:latin typeface="Calibri" pitchFamily="34" charset="0"/>
              <a:cs typeface="Calibri" pitchFamily="34" charset="0"/>
            </a:endParaRPr>
          </a:p>
          <a:p>
            <a:pPr marL="457200" indent="-457200">
              <a:buFont typeface="Arial" panose="020B0604020202020204" pitchFamily="34" charset="0"/>
              <a:buChar char="•"/>
            </a:pPr>
            <a:r>
              <a:rPr lang="en-US" sz="2400" dirty="0">
                <a:latin typeface="Calibri" pitchFamily="34" charset="0"/>
                <a:cs typeface="Calibri" pitchFamily="34" charset="0"/>
              </a:rPr>
              <a:t>MEd</a:t>
            </a:r>
          </a:p>
          <a:p>
            <a:pPr marL="457200" indent="-457200">
              <a:buFont typeface="Arial" panose="020B0604020202020204" pitchFamily="34" charset="0"/>
              <a:buChar char="•"/>
            </a:pPr>
            <a:r>
              <a:rPr lang="en-US" sz="2400" dirty="0">
                <a:latin typeface="Calibri" pitchFamily="34" charset="0"/>
                <a:cs typeface="Calibri" pitchFamily="34" charset="0"/>
              </a:rPr>
              <a:t>MA</a:t>
            </a:r>
          </a:p>
          <a:p>
            <a:pPr marL="457200" indent="-457200">
              <a:buFont typeface="Arial" panose="020B0604020202020204" pitchFamily="34" charset="0"/>
              <a:buChar char="•"/>
            </a:pPr>
            <a:r>
              <a:rPr lang="en-US" sz="2400" dirty="0" err="1">
                <a:latin typeface="Calibri" pitchFamily="34" charset="0"/>
                <a:cs typeface="Calibri" pitchFamily="34" charset="0"/>
              </a:rPr>
              <a:t>EdD</a:t>
            </a:r>
            <a:endParaRPr lang="en-US" sz="2400" dirty="0">
              <a:latin typeface="Calibri" pitchFamily="34" charset="0"/>
              <a:cs typeface="Calibri" pitchFamily="34" charset="0"/>
            </a:endParaRPr>
          </a:p>
          <a:p>
            <a:pPr marL="457200" indent="-457200">
              <a:buFont typeface="Arial" panose="020B0604020202020204" pitchFamily="34" charset="0"/>
              <a:buChar char="•"/>
            </a:pPr>
            <a:r>
              <a:rPr lang="en-US" sz="2400" dirty="0">
                <a:latin typeface="Calibri" pitchFamily="34" charset="0"/>
                <a:cs typeface="Calibri" pitchFamily="34" charset="0"/>
              </a:rPr>
              <a:t>PhD</a:t>
            </a:r>
            <a:endParaRPr lang="en-CA" sz="2400" dirty="0">
              <a:latin typeface="Calibri" pitchFamily="34" charset="0"/>
              <a:cs typeface="Calibri" pitchFamily="34" charset="0"/>
            </a:endParaRPr>
          </a:p>
        </p:txBody>
      </p:sp>
    </p:spTree>
    <p:extLst>
      <p:ext uri="{BB962C8B-B14F-4D97-AF65-F5344CB8AC3E}">
        <p14:creationId xmlns:p14="http://schemas.microsoft.com/office/powerpoint/2010/main" val="2303501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 y="1115218"/>
            <a:ext cx="8944609" cy="5590381"/>
          </a:xfrm>
        </p:spPr>
      </p:pic>
      <p:sp>
        <p:nvSpPr>
          <p:cNvPr id="5" name="Rectangle 4"/>
          <p:cNvSpPr/>
          <p:nvPr/>
        </p:nvSpPr>
        <p:spPr>
          <a:xfrm flipV="1">
            <a:off x="4114800" y="3200400"/>
            <a:ext cx="929004" cy="381000"/>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400" dirty="0">
              <a:solidFill>
                <a:schemeClr val="tx1"/>
              </a:solidFill>
              <a:latin typeface="Calibri" pitchFamily="34" charset="0"/>
              <a:cs typeface="Calibri" pitchFamily="34" charset="0"/>
            </a:endParaRPr>
          </a:p>
        </p:txBody>
      </p:sp>
      <p:sp>
        <p:nvSpPr>
          <p:cNvPr id="6" name="Title 1"/>
          <p:cNvSpPr>
            <a:spLocks noGrp="1"/>
          </p:cNvSpPr>
          <p:nvPr>
            <p:ph type="title"/>
          </p:nvPr>
        </p:nvSpPr>
        <p:spPr>
          <a:xfrm>
            <a:off x="457200" y="304800"/>
            <a:ext cx="7543800" cy="1295400"/>
          </a:xfrm>
        </p:spPr>
        <p:txBody>
          <a:bodyPr/>
          <a:lstStyle/>
          <a:p>
            <a:r>
              <a:rPr lang="en-US" sz="2800" dirty="0"/>
              <a:t>10. How can I </a:t>
            </a:r>
            <a:r>
              <a:rPr lang="en-US" sz="2800" dirty="0" err="1"/>
              <a:t>enrol</a:t>
            </a:r>
            <a:r>
              <a:rPr lang="en-US" sz="2800" dirty="0"/>
              <a:t> in statistics courses?</a:t>
            </a:r>
            <a:br>
              <a:rPr lang="en-US" sz="2800" dirty="0"/>
            </a:br>
            <a:r>
              <a:rPr lang="en-US" sz="2800" dirty="0">
                <a:hlinkClick r:id="rId4"/>
              </a:rPr>
              <a:t>www.acorn.utoronto.ca</a:t>
            </a:r>
            <a:r>
              <a:rPr lang="en-US" sz="2800" dirty="0"/>
              <a:t> </a:t>
            </a:r>
            <a:br>
              <a:rPr lang="en-US" sz="2800" dirty="0"/>
            </a:br>
            <a:endParaRPr lang="en-CA" sz="2800" dirty="0"/>
          </a:p>
        </p:txBody>
      </p:sp>
    </p:spTree>
    <p:extLst>
      <p:ext uri="{BB962C8B-B14F-4D97-AF65-F5344CB8AC3E}">
        <p14:creationId xmlns:p14="http://schemas.microsoft.com/office/powerpoint/2010/main" val="2598046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 y="1115220"/>
            <a:ext cx="8991600" cy="5619750"/>
          </a:xfrm>
        </p:spPr>
      </p:pic>
      <p:sp>
        <p:nvSpPr>
          <p:cNvPr id="5" name="Rectangle 4"/>
          <p:cNvSpPr/>
          <p:nvPr/>
        </p:nvSpPr>
        <p:spPr>
          <a:xfrm flipV="1">
            <a:off x="2590800" y="2286000"/>
            <a:ext cx="1524000" cy="457200"/>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400" dirty="0">
              <a:solidFill>
                <a:schemeClr val="tx1"/>
              </a:solidFill>
              <a:latin typeface="Calibri" pitchFamily="34" charset="0"/>
              <a:cs typeface="Calibri" pitchFamily="34" charset="0"/>
            </a:endParaRPr>
          </a:p>
        </p:txBody>
      </p:sp>
      <p:sp>
        <p:nvSpPr>
          <p:cNvPr id="7" name="Title 1"/>
          <p:cNvSpPr>
            <a:spLocks noGrp="1"/>
          </p:cNvSpPr>
          <p:nvPr>
            <p:ph type="title"/>
          </p:nvPr>
        </p:nvSpPr>
        <p:spPr>
          <a:xfrm>
            <a:off x="457200" y="304800"/>
            <a:ext cx="7543800" cy="1295400"/>
          </a:xfrm>
        </p:spPr>
        <p:txBody>
          <a:bodyPr/>
          <a:lstStyle/>
          <a:p>
            <a:r>
              <a:rPr lang="en-US" sz="2800" dirty="0"/>
              <a:t>10. How can I </a:t>
            </a:r>
            <a:r>
              <a:rPr lang="en-US" sz="2800" dirty="0" err="1"/>
              <a:t>enrol</a:t>
            </a:r>
            <a:r>
              <a:rPr lang="en-US" sz="2800" dirty="0"/>
              <a:t> in statistics courses?</a:t>
            </a:r>
            <a:br>
              <a:rPr lang="en-US" sz="2800" dirty="0"/>
            </a:br>
            <a:r>
              <a:rPr lang="en-US" sz="2800" dirty="0">
                <a:hlinkClick r:id="rId4"/>
              </a:rPr>
              <a:t>www.acorn.utoronto.ca</a:t>
            </a:r>
            <a:r>
              <a:rPr lang="en-US" sz="2800" dirty="0"/>
              <a:t> </a:t>
            </a:r>
            <a:br>
              <a:rPr lang="en-US" sz="2800" dirty="0"/>
            </a:br>
            <a:endParaRPr lang="en-CA" sz="2800" dirty="0"/>
          </a:p>
        </p:txBody>
      </p:sp>
    </p:spTree>
    <p:extLst>
      <p:ext uri="{BB962C8B-B14F-4D97-AF65-F5344CB8AC3E}">
        <p14:creationId xmlns:p14="http://schemas.microsoft.com/office/powerpoint/2010/main" val="29139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 y="1115218"/>
            <a:ext cx="8991600" cy="5619750"/>
          </a:xfrm>
        </p:spPr>
      </p:pic>
      <p:sp>
        <p:nvSpPr>
          <p:cNvPr id="5" name="Rectangle 4"/>
          <p:cNvSpPr/>
          <p:nvPr/>
        </p:nvSpPr>
        <p:spPr>
          <a:xfrm flipV="1">
            <a:off x="3733800" y="3124200"/>
            <a:ext cx="5105400" cy="304800"/>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400" dirty="0">
              <a:solidFill>
                <a:schemeClr val="tx1"/>
              </a:solidFill>
              <a:latin typeface="Calibri" pitchFamily="34" charset="0"/>
              <a:cs typeface="Calibri" pitchFamily="34" charset="0"/>
            </a:endParaRPr>
          </a:p>
        </p:txBody>
      </p:sp>
      <p:sp>
        <p:nvSpPr>
          <p:cNvPr id="6" name="Title 1"/>
          <p:cNvSpPr>
            <a:spLocks noGrp="1"/>
          </p:cNvSpPr>
          <p:nvPr>
            <p:ph type="title"/>
          </p:nvPr>
        </p:nvSpPr>
        <p:spPr>
          <a:xfrm>
            <a:off x="457200" y="304800"/>
            <a:ext cx="7543800" cy="1295400"/>
          </a:xfrm>
        </p:spPr>
        <p:txBody>
          <a:bodyPr/>
          <a:lstStyle/>
          <a:p>
            <a:r>
              <a:rPr lang="en-US" sz="2800" dirty="0"/>
              <a:t>10. How can I </a:t>
            </a:r>
            <a:r>
              <a:rPr lang="en-US" sz="2800" dirty="0" err="1"/>
              <a:t>enrol</a:t>
            </a:r>
            <a:r>
              <a:rPr lang="en-US" sz="2800" dirty="0"/>
              <a:t> in statistics courses?</a:t>
            </a:r>
            <a:br>
              <a:rPr lang="en-US" sz="2800" dirty="0"/>
            </a:br>
            <a:r>
              <a:rPr lang="en-US" sz="2800" dirty="0">
                <a:hlinkClick r:id="rId4"/>
              </a:rPr>
              <a:t>www.acorn.utoronto.ca</a:t>
            </a:r>
            <a:r>
              <a:rPr lang="en-US" sz="2800" dirty="0"/>
              <a:t> </a:t>
            </a:r>
            <a:br>
              <a:rPr lang="en-US" sz="2800" dirty="0"/>
            </a:br>
            <a:endParaRPr lang="en-CA" sz="2800" dirty="0"/>
          </a:p>
        </p:txBody>
      </p:sp>
    </p:spTree>
    <p:extLst>
      <p:ext uri="{BB962C8B-B14F-4D97-AF65-F5344CB8AC3E}">
        <p14:creationId xmlns:p14="http://schemas.microsoft.com/office/powerpoint/2010/main" val="1089690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200400"/>
            <a:ext cx="7772400" cy="1362075"/>
          </a:xfrm>
        </p:spPr>
        <p:txBody>
          <a:bodyPr/>
          <a:lstStyle/>
          <a:p>
            <a:r>
              <a:rPr lang="en-US" cap="none" dirty="0"/>
              <a:t>11. Additional questions?</a:t>
            </a:r>
            <a:endParaRPr lang="en-CA" cap="none" dirty="0"/>
          </a:p>
        </p:txBody>
      </p:sp>
      <p:sp>
        <p:nvSpPr>
          <p:cNvPr id="4" name="Text Placeholder 3"/>
          <p:cNvSpPr>
            <a:spLocks noGrp="1"/>
          </p:cNvSpPr>
          <p:nvPr>
            <p:ph type="body" idx="1"/>
          </p:nvPr>
        </p:nvSpPr>
        <p:spPr/>
        <p:txBody>
          <a:bodyPr/>
          <a:lstStyle/>
          <a:p>
            <a:endParaRPr lang="en-CA"/>
          </a:p>
        </p:txBody>
      </p:sp>
    </p:spTree>
    <p:extLst>
      <p:ext uri="{BB962C8B-B14F-4D97-AF65-F5344CB8AC3E}">
        <p14:creationId xmlns:p14="http://schemas.microsoft.com/office/powerpoint/2010/main" val="2455911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endParaRPr lang="en-CA" dirty="0"/>
          </a:p>
        </p:txBody>
      </p:sp>
      <p:sp>
        <p:nvSpPr>
          <p:cNvPr id="3" name="Content Placeholder 2"/>
          <p:cNvSpPr>
            <a:spLocks noGrp="1"/>
          </p:cNvSpPr>
          <p:nvPr>
            <p:ph idx="1"/>
          </p:nvPr>
        </p:nvSpPr>
        <p:spPr>
          <a:xfrm>
            <a:off x="457200" y="1719262"/>
            <a:ext cx="8229600" cy="4833937"/>
          </a:xfrm>
        </p:spPr>
        <p:txBody>
          <a:bodyPr/>
          <a:lstStyle/>
          <a:p>
            <a:pPr marL="514350" indent="-514350">
              <a:buFont typeface="+mj-lt"/>
              <a:buAutoNum type="arabicPeriod"/>
            </a:pPr>
            <a:r>
              <a:rPr lang="en-US" sz="2000" dirty="0"/>
              <a:t>Introductions</a:t>
            </a:r>
          </a:p>
          <a:p>
            <a:pPr marL="514350" indent="-514350">
              <a:buFont typeface="+mj-lt"/>
              <a:buAutoNum type="arabicPeriod"/>
            </a:pPr>
            <a:r>
              <a:rPr lang="en-US" sz="2000" dirty="0"/>
              <a:t>Why learn statistical methods?</a:t>
            </a:r>
          </a:p>
          <a:p>
            <a:pPr marL="514350" indent="-514350">
              <a:buFont typeface="+mj-lt"/>
              <a:buAutoNum type="arabicPeriod"/>
            </a:pPr>
            <a:r>
              <a:rPr lang="en-US" sz="2000" dirty="0"/>
              <a:t>Where can I find statistics courses at OISE?</a:t>
            </a:r>
          </a:p>
          <a:p>
            <a:pPr marL="514350" indent="-514350">
              <a:buFont typeface="+mj-lt"/>
              <a:buAutoNum type="arabicPeriod"/>
            </a:pPr>
            <a:r>
              <a:rPr lang="en-US" sz="2000" dirty="0"/>
              <a:t>Which statistics courses are available?</a:t>
            </a:r>
          </a:p>
          <a:p>
            <a:pPr marL="514350" indent="-514350">
              <a:buFont typeface="+mj-lt"/>
              <a:buAutoNum type="arabicPeriod"/>
            </a:pPr>
            <a:r>
              <a:rPr lang="en-US" sz="2000" dirty="0"/>
              <a:t>How can I figure out which course(s) to take?</a:t>
            </a:r>
          </a:p>
          <a:p>
            <a:pPr marL="514350" indent="-514350">
              <a:buFont typeface="+mj-lt"/>
              <a:buAutoNum type="arabicPeriod"/>
            </a:pPr>
            <a:r>
              <a:rPr lang="en-US" sz="2000" dirty="0"/>
              <a:t>How can I plan my schedule of statistics courses?</a:t>
            </a:r>
          </a:p>
          <a:p>
            <a:pPr marL="514350" indent="-514350">
              <a:buFont typeface="+mj-lt"/>
              <a:buAutoNum type="arabicPeriod"/>
            </a:pPr>
            <a:r>
              <a:rPr lang="en-US" sz="2000" dirty="0"/>
              <a:t>Do I get “Research Methods [RM]” and/or elective credit toward my degree program for statistics courses?</a:t>
            </a:r>
          </a:p>
          <a:p>
            <a:pPr marL="514350" indent="-514350">
              <a:buFont typeface="+mj-lt"/>
              <a:buAutoNum type="arabicPeriod"/>
            </a:pPr>
            <a:r>
              <a:rPr lang="en-US" sz="2000" dirty="0"/>
              <a:t>Which software is used in statistics courses?</a:t>
            </a:r>
          </a:p>
          <a:p>
            <a:pPr marL="514350" indent="-514350">
              <a:buFont typeface="+mj-lt"/>
              <a:buAutoNum type="arabicPeriod"/>
            </a:pPr>
            <a:r>
              <a:rPr lang="en-US" sz="2000" dirty="0"/>
              <a:t>Where can I find up-to-date info on statistics course offerings?</a:t>
            </a:r>
          </a:p>
          <a:p>
            <a:pPr marL="514350" indent="-514350">
              <a:buFont typeface="+mj-lt"/>
              <a:buAutoNum type="arabicPeriod"/>
            </a:pPr>
            <a:r>
              <a:rPr lang="en-US" sz="2000" dirty="0"/>
              <a:t>How can I </a:t>
            </a:r>
            <a:r>
              <a:rPr lang="en-US" sz="2000" dirty="0" err="1"/>
              <a:t>enrol</a:t>
            </a:r>
            <a:r>
              <a:rPr lang="en-US" sz="2000" dirty="0"/>
              <a:t> in statistics courses?</a:t>
            </a:r>
          </a:p>
          <a:p>
            <a:pPr marL="514350" indent="-514350">
              <a:buFont typeface="+mj-lt"/>
              <a:buAutoNum type="arabicPeriod"/>
            </a:pPr>
            <a:r>
              <a:rPr lang="en-US" sz="2000" dirty="0"/>
              <a:t>Additional questions?</a:t>
            </a:r>
          </a:p>
          <a:p>
            <a:pPr marL="514350" indent="-514350">
              <a:buFont typeface="+mj-lt"/>
              <a:buAutoNum type="arabicPeriod"/>
            </a:pPr>
            <a:endParaRPr lang="en-CA" sz="2300" dirty="0"/>
          </a:p>
        </p:txBody>
      </p:sp>
    </p:spTree>
    <p:extLst>
      <p:ext uri="{BB962C8B-B14F-4D97-AF65-F5344CB8AC3E}">
        <p14:creationId xmlns:p14="http://schemas.microsoft.com/office/powerpoint/2010/main" val="1849286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Why learn statistical methods?</a:t>
            </a:r>
            <a:endParaRPr lang="en-CA" dirty="0"/>
          </a:p>
        </p:txBody>
      </p:sp>
      <p:sp>
        <p:nvSpPr>
          <p:cNvPr id="3" name="Content Placeholder 2"/>
          <p:cNvSpPr>
            <a:spLocks noGrp="1"/>
          </p:cNvSpPr>
          <p:nvPr>
            <p:ph idx="1"/>
          </p:nvPr>
        </p:nvSpPr>
        <p:spPr>
          <a:xfrm>
            <a:off x="457200" y="1719262"/>
            <a:ext cx="8229600" cy="4681537"/>
          </a:xfrm>
        </p:spPr>
        <p:txBody>
          <a:bodyPr/>
          <a:lstStyle/>
          <a:p>
            <a:r>
              <a:rPr lang="en-US" sz="2800" dirty="0"/>
              <a:t>Fun!</a:t>
            </a:r>
          </a:p>
          <a:p>
            <a:r>
              <a:rPr lang="en-US" sz="2800" dirty="0"/>
              <a:t>Powerful tools for research</a:t>
            </a:r>
          </a:p>
          <a:p>
            <a:r>
              <a:rPr lang="en-US" sz="2800" dirty="0"/>
              <a:t>Valuable skills for the job market</a:t>
            </a:r>
          </a:p>
          <a:p>
            <a:pPr lvl="1"/>
            <a:r>
              <a:rPr lang="en-CA" sz="2000" b="1" dirty="0"/>
              <a:t>Past non-university research placements</a:t>
            </a:r>
            <a:r>
              <a:rPr lang="en-CA" sz="2000" dirty="0"/>
              <a:t>: HEQCO, Ministry of Advanced Education and Skills Development, Statistics Canada, People for Education, Ministry of Community of Social Services, Ministry of Education, Education Quality and Accountability Office (EQAO), Council of Ministers of Education Canada; TDSB and other school board research offices; college institutional research offices; UNICEF</a:t>
            </a:r>
          </a:p>
          <a:p>
            <a:pPr lvl="1"/>
            <a:r>
              <a:rPr lang="en-CA" sz="2000" b="1" dirty="0"/>
              <a:t>Past university placements</a:t>
            </a:r>
            <a:r>
              <a:rPr lang="en-CA" sz="2000" dirty="0"/>
              <a:t>: University of Guelph, Nipissing, Laurier, Waterloo, Harvard, Lakehead U, U of Saskatchewan, Western U, York U, Laurentian U, U of Ottawa</a:t>
            </a:r>
          </a:p>
        </p:txBody>
      </p:sp>
    </p:spTree>
    <p:extLst>
      <p:ext uri="{BB962C8B-B14F-4D97-AF65-F5344CB8AC3E}">
        <p14:creationId xmlns:p14="http://schemas.microsoft.com/office/powerpoint/2010/main" val="2886675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3. Where can I find statistics courses at OISE?</a:t>
            </a:r>
            <a:endParaRPr lang="en-CA" sz="3600" dirty="0"/>
          </a:p>
        </p:txBody>
      </p:sp>
      <p:sp>
        <p:nvSpPr>
          <p:cNvPr id="4" name="Rectangle: Rounded Corners 3"/>
          <p:cNvSpPr/>
          <p:nvPr/>
        </p:nvSpPr>
        <p:spPr>
          <a:xfrm>
            <a:off x="4641850" y="1555462"/>
            <a:ext cx="1981200" cy="3702338"/>
          </a:xfrm>
          <a:prstGeom prst="roundRect">
            <a:avLst/>
          </a:prstGeom>
          <a:solidFill>
            <a:schemeClr val="accent6">
              <a:lumMod val="20000"/>
              <a:lumOff val="80000"/>
            </a:schemeClr>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t" anchorCtr="0"/>
          <a:lstStyle/>
          <a:p>
            <a:pPr algn="ctr"/>
            <a:r>
              <a:rPr lang="en-US" dirty="0">
                <a:solidFill>
                  <a:schemeClr val="tx1"/>
                </a:solidFill>
                <a:latin typeface="Calibri" pitchFamily="34" charset="0"/>
                <a:cs typeface="Calibri" pitchFamily="34" charset="0"/>
              </a:rPr>
              <a:t>Leadership, Higher &amp; Adult Education (</a:t>
            </a:r>
            <a:r>
              <a:rPr lang="en-US" b="1" dirty="0">
                <a:solidFill>
                  <a:schemeClr val="tx1"/>
                </a:solidFill>
                <a:latin typeface="Calibri" pitchFamily="34" charset="0"/>
                <a:cs typeface="Calibri" pitchFamily="34" charset="0"/>
              </a:rPr>
              <a:t>LHAE</a:t>
            </a:r>
            <a:r>
              <a:rPr lang="en-US" dirty="0">
                <a:solidFill>
                  <a:schemeClr val="tx1"/>
                </a:solidFill>
                <a:latin typeface="Calibri" pitchFamily="34" charset="0"/>
                <a:cs typeface="Calibri" pitchFamily="34" charset="0"/>
              </a:rPr>
              <a:t>)</a:t>
            </a:r>
          </a:p>
          <a:p>
            <a:pPr algn="ctr"/>
            <a:endParaRPr lang="en-US" dirty="0">
              <a:solidFill>
                <a:schemeClr val="tx1"/>
              </a:solidFill>
              <a:latin typeface="Calibri" pitchFamily="34" charset="0"/>
              <a:cs typeface="Calibri" pitchFamily="34" charset="0"/>
            </a:endParaRPr>
          </a:p>
          <a:p>
            <a:pPr algn="ctr"/>
            <a:endParaRPr lang="en-US" dirty="0">
              <a:solidFill>
                <a:schemeClr val="tx1"/>
              </a:solidFill>
              <a:latin typeface="Calibri" pitchFamily="34" charset="0"/>
              <a:cs typeface="Calibri" pitchFamily="34" charset="0"/>
            </a:endParaRPr>
          </a:p>
          <a:p>
            <a:r>
              <a:rPr lang="en-US" dirty="0">
                <a:solidFill>
                  <a:schemeClr val="tx1"/>
                </a:solidFill>
                <a:latin typeface="Calibri" pitchFamily="34" charset="0"/>
                <a:cs typeface="Calibri" pitchFamily="34" charset="0"/>
              </a:rPr>
              <a:t>LHA1828 (quant)</a:t>
            </a:r>
          </a:p>
          <a:p>
            <a:r>
              <a:rPr lang="en-US" dirty="0">
                <a:solidFill>
                  <a:schemeClr val="tx1"/>
                </a:solidFill>
                <a:latin typeface="Calibri" pitchFamily="34" charset="0"/>
                <a:cs typeface="Calibri" pitchFamily="34" charset="0"/>
              </a:rPr>
              <a:t>LHA5014 (stats)</a:t>
            </a:r>
          </a:p>
          <a:p>
            <a:r>
              <a:rPr lang="en-US" dirty="0">
                <a:solidFill>
                  <a:schemeClr val="tx1"/>
                </a:solidFill>
                <a:latin typeface="Calibri" pitchFamily="34" charset="0"/>
                <a:cs typeface="Calibri" pitchFamily="34" charset="0"/>
              </a:rPr>
              <a:t>LHA6003 (stats)</a:t>
            </a:r>
          </a:p>
          <a:p>
            <a:r>
              <a:rPr lang="en-US" dirty="0">
                <a:solidFill>
                  <a:schemeClr val="tx1"/>
                </a:solidFill>
                <a:latin typeface="Calibri" pitchFamily="34" charset="0"/>
                <a:cs typeface="Calibri" pitchFamily="34" charset="0"/>
              </a:rPr>
              <a:t>JOI3043 (quant)</a:t>
            </a:r>
          </a:p>
          <a:p>
            <a:r>
              <a:rPr lang="en-US" dirty="0">
                <a:solidFill>
                  <a:schemeClr val="tx1"/>
                </a:solidFill>
                <a:latin typeface="Calibri" pitchFamily="34" charset="0"/>
                <a:cs typeface="Calibri" pitchFamily="34" charset="0"/>
              </a:rPr>
              <a:t>JOI3048 (stats)</a:t>
            </a:r>
          </a:p>
          <a:p>
            <a:r>
              <a:rPr lang="en-US" dirty="0">
                <a:solidFill>
                  <a:schemeClr val="tx1"/>
                </a:solidFill>
                <a:latin typeface="Calibri" pitchFamily="34" charset="0"/>
                <a:cs typeface="Calibri" pitchFamily="34" charset="0"/>
              </a:rPr>
              <a:t>JOI3049 (stats)</a:t>
            </a:r>
          </a:p>
        </p:txBody>
      </p:sp>
      <p:sp>
        <p:nvSpPr>
          <p:cNvPr id="5" name="Rectangle: Rounded Corners 4"/>
          <p:cNvSpPr/>
          <p:nvPr/>
        </p:nvSpPr>
        <p:spPr>
          <a:xfrm>
            <a:off x="434643" y="1568162"/>
            <a:ext cx="1981200" cy="3689638"/>
          </a:xfrm>
          <a:prstGeom prst="roundRect">
            <a:avLst/>
          </a:prstGeom>
          <a:solidFill>
            <a:schemeClr val="accent6">
              <a:lumMod val="20000"/>
              <a:lumOff val="80000"/>
            </a:schemeClr>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t" anchorCtr="0"/>
          <a:lstStyle/>
          <a:p>
            <a:pPr algn="ctr"/>
            <a:r>
              <a:rPr lang="en-US" dirty="0">
                <a:solidFill>
                  <a:schemeClr val="tx1"/>
                </a:solidFill>
                <a:latin typeface="Calibri" pitchFamily="34" charset="0"/>
                <a:cs typeface="Calibri" pitchFamily="34" charset="0"/>
              </a:rPr>
              <a:t>Applied Psychology &amp; Human Development (</a:t>
            </a:r>
            <a:r>
              <a:rPr lang="en-US" b="1" dirty="0">
                <a:solidFill>
                  <a:schemeClr val="tx1"/>
                </a:solidFill>
                <a:latin typeface="Calibri" pitchFamily="34" charset="0"/>
                <a:cs typeface="Calibri" pitchFamily="34" charset="0"/>
              </a:rPr>
              <a:t>APHD</a:t>
            </a:r>
            <a:r>
              <a:rPr lang="en-US" dirty="0">
                <a:solidFill>
                  <a:schemeClr val="tx1"/>
                </a:solidFill>
                <a:latin typeface="Calibri" pitchFamily="34" charset="0"/>
                <a:cs typeface="Calibri" pitchFamily="34" charset="0"/>
              </a:rPr>
              <a:t>)</a:t>
            </a:r>
          </a:p>
          <a:p>
            <a:pPr algn="ctr"/>
            <a:endParaRPr lang="en-US" b="1" dirty="0">
              <a:solidFill>
                <a:schemeClr val="tx1"/>
              </a:solidFill>
              <a:latin typeface="Calibri" pitchFamily="34" charset="0"/>
              <a:cs typeface="Calibri" pitchFamily="34" charset="0"/>
            </a:endParaRPr>
          </a:p>
          <a:p>
            <a:r>
              <a:rPr lang="en-US" dirty="0">
                <a:solidFill>
                  <a:schemeClr val="tx1"/>
                </a:solidFill>
                <a:latin typeface="Calibri" pitchFamily="34" charset="0"/>
                <a:cs typeface="Calibri" pitchFamily="34" charset="0"/>
              </a:rPr>
              <a:t>APD1292 (quant)</a:t>
            </a:r>
          </a:p>
          <a:p>
            <a:r>
              <a:rPr lang="en-US" dirty="0">
                <a:solidFill>
                  <a:schemeClr val="tx1"/>
                </a:solidFill>
                <a:latin typeface="Calibri" pitchFamily="34" charset="0"/>
                <a:cs typeface="Calibri" pitchFamily="34" charset="0"/>
              </a:rPr>
              <a:t>APD6001 (stats)</a:t>
            </a:r>
          </a:p>
          <a:p>
            <a:r>
              <a:rPr lang="en-US" dirty="0">
                <a:solidFill>
                  <a:schemeClr val="tx1"/>
                </a:solidFill>
                <a:latin typeface="Calibri" pitchFamily="34" charset="0"/>
                <a:cs typeface="Calibri" pitchFamily="34" charset="0"/>
              </a:rPr>
              <a:t>JOI1287 (stats)</a:t>
            </a:r>
          </a:p>
          <a:p>
            <a:r>
              <a:rPr lang="en-US" dirty="0">
                <a:solidFill>
                  <a:schemeClr val="tx1"/>
                </a:solidFill>
                <a:latin typeface="Calibri" pitchFamily="34" charset="0"/>
                <a:cs typeface="Calibri" pitchFamily="34" charset="0"/>
              </a:rPr>
              <a:t>JOI1288 (stats)</a:t>
            </a:r>
          </a:p>
          <a:p>
            <a:r>
              <a:rPr lang="en-US" dirty="0">
                <a:solidFill>
                  <a:schemeClr val="tx1"/>
                </a:solidFill>
                <a:latin typeface="Calibri" pitchFamily="34" charset="0"/>
                <a:cs typeface="Calibri" pitchFamily="34" charset="0"/>
              </a:rPr>
              <a:t>JOI3229 (stats)</a:t>
            </a:r>
          </a:p>
          <a:p>
            <a:r>
              <a:rPr lang="en-US" dirty="0">
                <a:solidFill>
                  <a:schemeClr val="tx1"/>
                </a:solidFill>
                <a:latin typeface="Calibri" pitchFamily="34" charset="0"/>
                <a:cs typeface="Calibri" pitchFamily="34" charset="0"/>
              </a:rPr>
              <a:t>JOI6001 (stats)</a:t>
            </a:r>
          </a:p>
        </p:txBody>
      </p:sp>
      <p:sp>
        <p:nvSpPr>
          <p:cNvPr id="6" name="Rectangle: Rounded Corners 5"/>
          <p:cNvSpPr/>
          <p:nvPr/>
        </p:nvSpPr>
        <p:spPr>
          <a:xfrm>
            <a:off x="2536825" y="1568162"/>
            <a:ext cx="1981200" cy="3689638"/>
          </a:xfrm>
          <a:prstGeom prst="roundRect">
            <a:avLst/>
          </a:prstGeom>
          <a:solidFill>
            <a:schemeClr val="accent6">
              <a:lumMod val="20000"/>
              <a:lumOff val="80000"/>
            </a:schemeClr>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t" anchorCtr="0"/>
          <a:lstStyle/>
          <a:p>
            <a:pPr algn="ctr"/>
            <a:r>
              <a:rPr lang="en-US" dirty="0">
                <a:solidFill>
                  <a:schemeClr val="tx1"/>
                </a:solidFill>
                <a:latin typeface="Calibri" pitchFamily="34" charset="0"/>
                <a:cs typeface="Calibri" pitchFamily="34" charset="0"/>
              </a:rPr>
              <a:t>Curriculum, Teaching &amp; Learning (</a:t>
            </a:r>
            <a:r>
              <a:rPr lang="en-US" b="1" dirty="0">
                <a:solidFill>
                  <a:schemeClr val="tx1"/>
                </a:solidFill>
                <a:latin typeface="Calibri" pitchFamily="34" charset="0"/>
                <a:cs typeface="Calibri" pitchFamily="34" charset="0"/>
              </a:rPr>
              <a:t>CTL</a:t>
            </a:r>
            <a:r>
              <a:rPr lang="en-US" dirty="0">
                <a:solidFill>
                  <a:schemeClr val="tx1"/>
                </a:solidFill>
                <a:latin typeface="Calibri" pitchFamily="34" charset="0"/>
                <a:cs typeface="Calibri" pitchFamily="34" charset="0"/>
              </a:rPr>
              <a:t>)</a:t>
            </a:r>
          </a:p>
          <a:p>
            <a:pPr algn="ctr"/>
            <a:endParaRPr lang="en-US" b="1" dirty="0">
              <a:solidFill>
                <a:srgbClr val="C00000"/>
              </a:solidFill>
              <a:latin typeface="Calibri" pitchFamily="34" charset="0"/>
              <a:cs typeface="Calibri" pitchFamily="34" charset="0"/>
            </a:endParaRPr>
          </a:p>
        </p:txBody>
      </p:sp>
      <p:sp>
        <p:nvSpPr>
          <p:cNvPr id="7" name="Rectangle: Rounded Corners 6"/>
          <p:cNvSpPr/>
          <p:nvPr/>
        </p:nvSpPr>
        <p:spPr>
          <a:xfrm>
            <a:off x="6781800" y="1568162"/>
            <a:ext cx="1981200" cy="3702338"/>
          </a:xfrm>
          <a:prstGeom prst="roundRect">
            <a:avLst/>
          </a:prstGeom>
          <a:solidFill>
            <a:schemeClr val="accent6">
              <a:lumMod val="20000"/>
              <a:lumOff val="80000"/>
            </a:schemeClr>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t" anchorCtr="0"/>
          <a:lstStyle/>
          <a:p>
            <a:pPr algn="ctr"/>
            <a:r>
              <a:rPr lang="en-US" dirty="0">
                <a:solidFill>
                  <a:schemeClr val="tx1"/>
                </a:solidFill>
                <a:latin typeface="Calibri" pitchFamily="34" charset="0"/>
                <a:cs typeface="Calibri" pitchFamily="34" charset="0"/>
              </a:rPr>
              <a:t>Social Justice Education (</a:t>
            </a:r>
            <a:r>
              <a:rPr lang="en-US" b="1" dirty="0">
                <a:solidFill>
                  <a:schemeClr val="tx1"/>
                </a:solidFill>
                <a:latin typeface="Calibri" pitchFamily="34" charset="0"/>
                <a:cs typeface="Calibri" pitchFamily="34" charset="0"/>
              </a:rPr>
              <a:t>SJE</a:t>
            </a:r>
            <a:r>
              <a:rPr lang="en-US" dirty="0">
                <a:solidFill>
                  <a:schemeClr val="tx1"/>
                </a:solidFill>
                <a:latin typeface="Calibri" pitchFamily="34" charset="0"/>
                <a:cs typeface="Calibri" pitchFamily="34" charset="0"/>
              </a:rPr>
              <a:t>)</a:t>
            </a:r>
          </a:p>
          <a:p>
            <a:pPr algn="ctr"/>
            <a:endParaRPr lang="en-US" dirty="0">
              <a:solidFill>
                <a:schemeClr val="tx1"/>
              </a:solidFill>
              <a:latin typeface="Calibri" pitchFamily="34" charset="0"/>
              <a:cs typeface="Calibri" pitchFamily="34" charset="0"/>
            </a:endParaRPr>
          </a:p>
        </p:txBody>
      </p:sp>
      <p:sp>
        <p:nvSpPr>
          <p:cNvPr id="3" name="Rectangle 2">
            <a:extLst>
              <a:ext uri="{FF2B5EF4-FFF2-40B4-BE49-F238E27FC236}">
                <a16:creationId xmlns:a16="http://schemas.microsoft.com/office/drawing/2014/main" id="{BE9C5A70-4ED3-CDEE-D64E-9A92506D1C96}"/>
              </a:ext>
            </a:extLst>
          </p:cNvPr>
          <p:cNvSpPr/>
          <p:nvPr/>
        </p:nvSpPr>
        <p:spPr>
          <a:xfrm>
            <a:off x="4724400" y="3276600"/>
            <a:ext cx="533400" cy="914400"/>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400" dirty="0">
              <a:solidFill>
                <a:schemeClr val="tx1"/>
              </a:solidFill>
              <a:latin typeface="Calibri" pitchFamily="34" charset="0"/>
              <a:cs typeface="Calibri" pitchFamily="34" charset="0"/>
            </a:endParaRPr>
          </a:p>
        </p:txBody>
      </p:sp>
      <p:sp>
        <p:nvSpPr>
          <p:cNvPr id="8" name="Rectangle 7">
            <a:extLst>
              <a:ext uri="{FF2B5EF4-FFF2-40B4-BE49-F238E27FC236}">
                <a16:creationId xmlns:a16="http://schemas.microsoft.com/office/drawing/2014/main" id="{BDA09C1E-94A4-F95F-EBF0-390F4225C95C}"/>
              </a:ext>
            </a:extLst>
          </p:cNvPr>
          <p:cNvSpPr/>
          <p:nvPr/>
        </p:nvSpPr>
        <p:spPr>
          <a:xfrm>
            <a:off x="533400" y="3276600"/>
            <a:ext cx="533400" cy="685800"/>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400" dirty="0">
              <a:solidFill>
                <a:schemeClr val="tx1"/>
              </a:solidFill>
              <a:latin typeface="Calibri" pitchFamily="34" charset="0"/>
              <a:cs typeface="Calibri" pitchFamily="34" charset="0"/>
            </a:endParaRPr>
          </a:p>
        </p:txBody>
      </p:sp>
      <p:sp>
        <p:nvSpPr>
          <p:cNvPr id="10" name="Rectangle 9">
            <a:extLst>
              <a:ext uri="{FF2B5EF4-FFF2-40B4-BE49-F238E27FC236}">
                <a16:creationId xmlns:a16="http://schemas.microsoft.com/office/drawing/2014/main" id="{13FB338D-2B9C-D4CE-4C3D-9B604C67D05D}"/>
              </a:ext>
            </a:extLst>
          </p:cNvPr>
          <p:cNvSpPr/>
          <p:nvPr/>
        </p:nvSpPr>
        <p:spPr>
          <a:xfrm>
            <a:off x="534537" y="3886200"/>
            <a:ext cx="456063" cy="1143000"/>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400" dirty="0">
              <a:solidFill>
                <a:schemeClr val="tx1"/>
              </a:solidFill>
              <a:latin typeface="Calibri" pitchFamily="34" charset="0"/>
              <a:cs typeface="Calibri" pitchFamily="34" charset="0"/>
            </a:endParaRPr>
          </a:p>
        </p:txBody>
      </p:sp>
      <p:sp>
        <p:nvSpPr>
          <p:cNvPr id="11" name="Rectangle 10">
            <a:extLst>
              <a:ext uri="{FF2B5EF4-FFF2-40B4-BE49-F238E27FC236}">
                <a16:creationId xmlns:a16="http://schemas.microsoft.com/office/drawing/2014/main" id="{5B257131-95CF-EEE0-1CA8-2BF68C99EF85}"/>
              </a:ext>
            </a:extLst>
          </p:cNvPr>
          <p:cNvSpPr/>
          <p:nvPr/>
        </p:nvSpPr>
        <p:spPr>
          <a:xfrm>
            <a:off x="4724401" y="4138324"/>
            <a:ext cx="457200" cy="890876"/>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400" dirty="0">
              <a:solidFill>
                <a:schemeClr val="tx1"/>
              </a:solidFill>
              <a:latin typeface="Calibri" pitchFamily="34" charset="0"/>
              <a:cs typeface="Calibri" pitchFamily="34" charset="0"/>
            </a:endParaRPr>
          </a:p>
        </p:txBody>
      </p:sp>
      <p:sp>
        <p:nvSpPr>
          <p:cNvPr id="15" name="Content Placeholder 2">
            <a:extLst>
              <a:ext uri="{FF2B5EF4-FFF2-40B4-BE49-F238E27FC236}">
                <a16:creationId xmlns:a16="http://schemas.microsoft.com/office/drawing/2014/main" id="{2F09222D-CB48-DC0E-9357-225A3D3FBDC6}"/>
              </a:ext>
            </a:extLst>
          </p:cNvPr>
          <p:cNvSpPr>
            <a:spLocks noGrp="1"/>
          </p:cNvSpPr>
          <p:nvPr>
            <p:ph idx="1"/>
          </p:nvPr>
        </p:nvSpPr>
        <p:spPr>
          <a:xfrm>
            <a:off x="457200" y="5390336"/>
            <a:ext cx="8229600" cy="1219200"/>
          </a:xfrm>
        </p:spPr>
        <p:txBody>
          <a:bodyPr/>
          <a:lstStyle/>
          <a:p>
            <a:r>
              <a:rPr lang="en-CA" sz="1800" b="1" dirty="0"/>
              <a:t>APD</a:t>
            </a:r>
            <a:r>
              <a:rPr lang="en-CA" sz="1800" dirty="0"/>
              <a:t> – open only to APHD students</a:t>
            </a:r>
          </a:p>
          <a:p>
            <a:r>
              <a:rPr lang="en-CA" sz="1800" b="1" dirty="0"/>
              <a:t>LHA</a:t>
            </a:r>
            <a:r>
              <a:rPr lang="en-CA" sz="1800" dirty="0"/>
              <a:t> – open only to LHAE students</a:t>
            </a:r>
          </a:p>
          <a:p>
            <a:r>
              <a:rPr lang="en-CA" sz="1800" b="1" dirty="0"/>
              <a:t>JOI</a:t>
            </a:r>
            <a:r>
              <a:rPr lang="en-CA" sz="1800" dirty="0"/>
              <a:t> (joint OISE) – open to (or some spots reserved for) all OISE students – but still housed in a home department </a:t>
            </a:r>
          </a:p>
        </p:txBody>
      </p:sp>
    </p:spTree>
    <p:extLst>
      <p:ext uri="{BB962C8B-B14F-4D97-AF65-F5344CB8AC3E}">
        <p14:creationId xmlns:p14="http://schemas.microsoft.com/office/powerpoint/2010/main" val="354045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8" grpId="0" animBg="1"/>
      <p:bldP spid="8" grpId="1"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90F99336-C753-9AEB-DFC9-02702D2394FD}"/>
              </a:ext>
            </a:extLst>
          </p:cNvPr>
          <p:cNvGraphicFramePr>
            <a:graphicFrameLocks noGrp="1"/>
          </p:cNvGraphicFramePr>
          <p:nvPr>
            <p:ph idx="1"/>
            <p:extLst>
              <p:ext uri="{D42A27DB-BD31-4B8C-83A1-F6EECF244321}">
                <p14:modId xmlns:p14="http://schemas.microsoft.com/office/powerpoint/2010/main" val="3216477140"/>
              </p:ext>
            </p:extLst>
          </p:nvPr>
        </p:nvGraphicFramePr>
        <p:xfrm>
          <a:off x="304800" y="1656080"/>
          <a:ext cx="8534400" cy="4973320"/>
        </p:xfrm>
        <a:graphic>
          <a:graphicData uri="http://schemas.openxmlformats.org/drawingml/2006/table">
            <a:tbl>
              <a:tblPr firstRow="1" bandRow="1">
                <a:tableStyleId>{21E4AEA4-8DFA-4A89-87EB-49C32662AFE0}</a:tableStyleId>
              </a:tblPr>
              <a:tblGrid>
                <a:gridCol w="4267200">
                  <a:extLst>
                    <a:ext uri="{9D8B030D-6E8A-4147-A177-3AD203B41FA5}">
                      <a16:colId xmlns:a16="http://schemas.microsoft.com/office/drawing/2014/main" val="4264961083"/>
                    </a:ext>
                  </a:extLst>
                </a:gridCol>
                <a:gridCol w="4267200">
                  <a:extLst>
                    <a:ext uri="{9D8B030D-6E8A-4147-A177-3AD203B41FA5}">
                      <a16:colId xmlns:a16="http://schemas.microsoft.com/office/drawing/2014/main" val="115426021"/>
                    </a:ext>
                  </a:extLst>
                </a:gridCol>
              </a:tblGrid>
              <a:tr h="370840">
                <a:tc>
                  <a:txBody>
                    <a:bodyPr/>
                    <a:lstStyle/>
                    <a:p>
                      <a:pPr algn="ctr"/>
                      <a:r>
                        <a:rPr lang="en-CA" dirty="0"/>
                        <a:t>LHAE Department</a:t>
                      </a:r>
                    </a:p>
                  </a:txBody>
                  <a:tcPr/>
                </a:tc>
                <a:tc>
                  <a:txBody>
                    <a:bodyPr/>
                    <a:lstStyle/>
                    <a:p>
                      <a:pPr algn="ctr"/>
                      <a:r>
                        <a:rPr lang="en-CA" dirty="0"/>
                        <a:t>APHD Department</a:t>
                      </a:r>
                    </a:p>
                  </a:txBody>
                  <a:tcPr/>
                </a:tc>
                <a:extLst>
                  <a:ext uri="{0D108BD9-81ED-4DB2-BD59-A6C34878D82A}">
                    <a16:rowId xmlns:a16="http://schemas.microsoft.com/office/drawing/2014/main" val="521613295"/>
                  </a:ext>
                </a:extLst>
              </a:tr>
              <a:tr h="370840">
                <a:tc gridSpan="2">
                  <a:txBody>
                    <a:bodyPr/>
                    <a:lstStyle/>
                    <a:p>
                      <a:pPr algn="ctr"/>
                      <a:r>
                        <a:rPr lang="en-CA" b="1" dirty="0">
                          <a:solidFill>
                            <a:srgbClr val="C00000"/>
                          </a:solidFill>
                        </a:rPr>
                        <a:t>Introductory </a:t>
                      </a:r>
                    </a:p>
                    <a:p>
                      <a:pPr algn="ctr"/>
                      <a:r>
                        <a:rPr lang="en-CA" sz="1400" dirty="0"/>
                        <a:t>(NO pre-requisites or experience with stats needed)</a:t>
                      </a:r>
                      <a:endParaRPr lang="en-CA" sz="1400" b="1" dirty="0">
                        <a:solidFill>
                          <a:srgbClr val="C00000"/>
                        </a:solidFill>
                      </a:endParaRPr>
                    </a:p>
                  </a:txBody>
                  <a:tcPr/>
                </a:tc>
                <a:tc hMerge="1">
                  <a:txBody>
                    <a:bodyPr/>
                    <a:lstStyle/>
                    <a:p>
                      <a:endParaRPr lang="en-CA" dirty="0"/>
                    </a:p>
                  </a:txBody>
                  <a:tcPr/>
                </a:tc>
                <a:extLst>
                  <a:ext uri="{0D108BD9-81ED-4DB2-BD59-A6C34878D82A}">
                    <a16:rowId xmlns:a16="http://schemas.microsoft.com/office/drawing/2014/main" val="3211589218"/>
                  </a:ext>
                </a:extLst>
              </a:tr>
              <a:tr h="370840">
                <a:tc>
                  <a:txBody>
                    <a:bodyPr/>
                    <a:lstStyle/>
                    <a:p>
                      <a:r>
                        <a:rPr lang="en-CA" sz="1600" b="1" dirty="0"/>
                        <a:t>LHA5014: Introduction to Statistics for Educational Research </a:t>
                      </a:r>
                      <a:r>
                        <a:rPr lang="en-CA" sz="1600" dirty="0"/>
                        <a:t>[RM] </a:t>
                      </a:r>
                      <a:r>
                        <a:rPr lang="en-CA" sz="1400" dirty="0"/>
                        <a:t>– </a:t>
                      </a:r>
                      <a:r>
                        <a:rPr lang="en-CA" sz="1400" dirty="0">
                          <a:solidFill>
                            <a:srgbClr val="C00000"/>
                          </a:solidFill>
                        </a:rPr>
                        <a:t>Fall 2023 </a:t>
                      </a:r>
                      <a:r>
                        <a:rPr lang="en-CA" sz="1400" dirty="0"/>
                        <a:t>– Thursdays, in person (A.K. Chmielewski)</a:t>
                      </a:r>
                    </a:p>
                  </a:txBody>
                  <a:tcPr/>
                </a:tc>
                <a:tc>
                  <a:txBody>
                    <a:bodyPr/>
                    <a:lstStyle/>
                    <a:p>
                      <a:r>
                        <a:rPr lang="en-US" sz="1600" b="1" dirty="0"/>
                        <a:t>JOI1287: Introduction to Applied Statistics </a:t>
                      </a:r>
                      <a:r>
                        <a:rPr lang="en-US" sz="1600" dirty="0"/>
                        <a:t>[RM] </a:t>
                      </a:r>
                      <a:r>
                        <a:rPr lang="en-US" sz="1400" dirty="0"/>
                        <a:t>– </a:t>
                      </a:r>
                      <a:r>
                        <a:rPr lang="en-US" sz="1400" dirty="0">
                          <a:solidFill>
                            <a:srgbClr val="C00000"/>
                          </a:solidFill>
                        </a:rPr>
                        <a:t>Fall 2023 &amp; Winter 2024</a:t>
                      </a:r>
                      <a:r>
                        <a:rPr lang="en-US" sz="1400" dirty="0"/>
                        <a:t> – online or in person (L. </a:t>
                      </a:r>
                      <a:r>
                        <a:rPr lang="en-US" sz="1400" dirty="0" err="1"/>
                        <a:t>Fiksenbaum</a:t>
                      </a:r>
                      <a:r>
                        <a:rPr lang="en-US" sz="1400" dirty="0"/>
                        <a:t> or M. </a:t>
                      </a:r>
                      <a:r>
                        <a:rPr lang="en-US" sz="1400" dirty="0" err="1"/>
                        <a:t>Azimi</a:t>
                      </a:r>
                      <a:r>
                        <a:rPr lang="en-US" sz="1400" dirty="0"/>
                        <a:t>)</a:t>
                      </a:r>
                    </a:p>
                  </a:txBody>
                  <a:tcPr/>
                </a:tc>
                <a:extLst>
                  <a:ext uri="{0D108BD9-81ED-4DB2-BD59-A6C34878D82A}">
                    <a16:rowId xmlns:a16="http://schemas.microsoft.com/office/drawing/2014/main" val="931602680"/>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b="1" dirty="0">
                          <a:solidFill>
                            <a:srgbClr val="C00000"/>
                          </a:solidFill>
                        </a:rPr>
                        <a:t>Intermediate</a:t>
                      </a:r>
                      <a:r>
                        <a:rPr lang="en-CA" b="0" dirty="0">
                          <a:solidFill>
                            <a:srgbClr val="C00000"/>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dirty="0"/>
                        <a:t>(pre-requisite: LHA5014, JOI1287 or equivalent)</a:t>
                      </a:r>
                    </a:p>
                  </a:txBody>
                  <a:tcPr/>
                </a:tc>
                <a:tc hMerge="1">
                  <a:txBody>
                    <a:bodyPr/>
                    <a:lstStyle/>
                    <a:p>
                      <a:endParaRPr lang="en-CA" dirty="0"/>
                    </a:p>
                  </a:txBody>
                  <a:tcPr/>
                </a:tc>
                <a:extLst>
                  <a:ext uri="{0D108BD9-81ED-4DB2-BD59-A6C34878D82A}">
                    <a16:rowId xmlns:a16="http://schemas.microsoft.com/office/drawing/2014/main" val="3404519613"/>
                  </a:ext>
                </a:extLst>
              </a:tr>
              <a:tr h="370840">
                <a:tc>
                  <a:txBody>
                    <a:bodyPr/>
                    <a:lstStyle/>
                    <a:p>
                      <a:r>
                        <a:rPr lang="en-US" sz="1600" b="1" dirty="0"/>
                        <a:t>JOI3048: Intermediate Statistics in Educational Research: Multiple Regression Analysis </a:t>
                      </a:r>
                      <a:r>
                        <a:rPr lang="en-US" sz="1600" dirty="0"/>
                        <a:t>[RM] </a:t>
                      </a:r>
                      <a:r>
                        <a:rPr lang="en-US" sz="1400" dirty="0"/>
                        <a:t>– </a:t>
                      </a:r>
                      <a:r>
                        <a:rPr lang="en-US" sz="1400" dirty="0">
                          <a:solidFill>
                            <a:srgbClr val="C00000"/>
                          </a:solidFill>
                        </a:rPr>
                        <a:t>Winter 2024 </a:t>
                      </a:r>
                      <a:r>
                        <a:rPr lang="en-US" sz="1400" dirty="0"/>
                        <a:t>– Thursdays, in person (A.K. Chmielewski)</a:t>
                      </a:r>
                    </a:p>
                  </a:txBody>
                  <a:tcPr/>
                </a:tc>
                <a:tc>
                  <a:txBody>
                    <a:bodyPr/>
                    <a:lstStyle/>
                    <a:p>
                      <a:r>
                        <a:rPr lang="en-CA" sz="1600" b="1" dirty="0"/>
                        <a:t>JOI1288: Intermediate Statistics and Research Design </a:t>
                      </a:r>
                      <a:r>
                        <a:rPr lang="en-CA" sz="1600" dirty="0"/>
                        <a:t>[RM] </a:t>
                      </a:r>
                      <a:r>
                        <a:rPr lang="en-CA" sz="1400" dirty="0"/>
                        <a:t>– </a:t>
                      </a:r>
                      <a:r>
                        <a:rPr lang="en-CA" sz="1400" dirty="0">
                          <a:solidFill>
                            <a:srgbClr val="C00000"/>
                          </a:solidFill>
                        </a:rPr>
                        <a:t>Winter 2024 </a:t>
                      </a:r>
                      <a:r>
                        <a:rPr lang="en-CA" sz="1400" dirty="0"/>
                        <a:t>– Tuesdays, online (F. Ji)</a:t>
                      </a:r>
                    </a:p>
                  </a:txBody>
                  <a:tcPr/>
                </a:tc>
                <a:extLst>
                  <a:ext uri="{0D108BD9-81ED-4DB2-BD59-A6C34878D82A}">
                    <a16:rowId xmlns:a16="http://schemas.microsoft.com/office/drawing/2014/main" val="2288891094"/>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b="1" dirty="0">
                          <a:solidFill>
                            <a:srgbClr val="C00000"/>
                          </a:solidFill>
                        </a:rPr>
                        <a:t>Advanced</a:t>
                      </a:r>
                      <a:r>
                        <a:rPr lang="en-CA" dirty="0"/>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dirty="0"/>
                        <a:t>(pre-requisite: JOI3048, JOI1288 or equivalent)</a:t>
                      </a:r>
                    </a:p>
                  </a:txBody>
                  <a:tcPr/>
                </a:tc>
                <a:tc hMerge="1">
                  <a:txBody>
                    <a:bodyPr/>
                    <a:lstStyle/>
                    <a:p>
                      <a:endParaRPr lang="en-CA" dirty="0"/>
                    </a:p>
                  </a:txBody>
                  <a:tcPr/>
                </a:tc>
                <a:extLst>
                  <a:ext uri="{0D108BD9-81ED-4DB2-BD59-A6C34878D82A}">
                    <a16:rowId xmlns:a16="http://schemas.microsoft.com/office/drawing/2014/main" val="132251116"/>
                  </a:ext>
                </a:extLst>
              </a:tr>
              <a:tr h="370840">
                <a:tc>
                  <a:txBody>
                    <a:bodyPr/>
                    <a:lstStyle/>
                    <a:p>
                      <a:r>
                        <a:rPr lang="en-CA" sz="1600" b="1" dirty="0"/>
                        <a:t>LHA6003: Quantitative Research Practicum </a:t>
                      </a:r>
                      <a:r>
                        <a:rPr lang="en-CA" sz="1600" dirty="0"/>
                        <a:t>[RM] </a:t>
                      </a:r>
                      <a:r>
                        <a:rPr lang="en-CA" sz="1400" dirty="0"/>
                        <a:t>– </a:t>
                      </a:r>
                      <a:r>
                        <a:rPr lang="en-CA" sz="1400" dirty="0">
                          <a:solidFill>
                            <a:srgbClr val="C00000"/>
                          </a:solidFill>
                        </a:rPr>
                        <a:t>Fall 2023 </a:t>
                      </a:r>
                      <a:r>
                        <a:rPr lang="en-CA" sz="1400" dirty="0"/>
                        <a:t>– Thursdays, in person (S. Davies)</a:t>
                      </a:r>
                    </a:p>
                  </a:txBody>
                  <a:tcPr/>
                </a:tc>
                <a:tc>
                  <a:txBody>
                    <a:bodyPr/>
                    <a:lstStyle/>
                    <a:p>
                      <a:r>
                        <a:rPr lang="en-CA" sz="1600" b="1" dirty="0"/>
                        <a:t>APD6001: Multivariate Statistical and Psychometric Applications in Education and Psychology </a:t>
                      </a:r>
                      <a:r>
                        <a:rPr lang="en-CA" sz="1400" dirty="0"/>
                        <a:t>– </a:t>
                      </a:r>
                      <a:r>
                        <a:rPr lang="en-CA" sz="1400" dirty="0">
                          <a:solidFill>
                            <a:srgbClr val="C00000"/>
                          </a:solidFill>
                        </a:rPr>
                        <a:t>Fall 2023 </a:t>
                      </a:r>
                      <a:r>
                        <a:rPr lang="en-CA" sz="1400" dirty="0"/>
                        <a:t>– Mondays, in person (O. Falenchuk)</a:t>
                      </a:r>
                    </a:p>
                  </a:txBody>
                  <a:tcPr/>
                </a:tc>
                <a:extLst>
                  <a:ext uri="{0D108BD9-81ED-4DB2-BD59-A6C34878D82A}">
                    <a16:rowId xmlns:a16="http://schemas.microsoft.com/office/drawing/2014/main" val="3094571621"/>
                  </a:ext>
                </a:extLst>
              </a:tr>
            </a:tbl>
          </a:graphicData>
        </a:graphic>
      </p:graphicFrame>
      <p:sp>
        <p:nvSpPr>
          <p:cNvPr id="5" name="Title 1">
            <a:extLst>
              <a:ext uri="{FF2B5EF4-FFF2-40B4-BE49-F238E27FC236}">
                <a16:creationId xmlns:a16="http://schemas.microsoft.com/office/drawing/2014/main" id="{C45A3504-C00C-FDF0-6CF3-3A383A9EC811}"/>
              </a:ext>
            </a:extLst>
          </p:cNvPr>
          <p:cNvSpPr>
            <a:spLocks noGrp="1"/>
          </p:cNvSpPr>
          <p:nvPr>
            <p:ph type="title"/>
          </p:nvPr>
        </p:nvSpPr>
        <p:spPr>
          <a:xfrm>
            <a:off x="457200" y="122238"/>
            <a:ext cx="7543800" cy="1295400"/>
          </a:xfrm>
        </p:spPr>
        <p:txBody>
          <a:bodyPr/>
          <a:lstStyle/>
          <a:p>
            <a:r>
              <a:rPr lang="en-US" dirty="0"/>
              <a:t>4. Which statistics courses are available this year?</a:t>
            </a:r>
            <a:endParaRPr lang="en-CA" dirty="0"/>
          </a:p>
        </p:txBody>
      </p:sp>
    </p:spTree>
    <p:extLst>
      <p:ext uri="{BB962C8B-B14F-4D97-AF65-F5344CB8AC3E}">
        <p14:creationId xmlns:p14="http://schemas.microsoft.com/office/powerpoint/2010/main" val="440448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dirty="0"/>
              <a:t>LHA5014: Introduction to Statistics for Educational Research </a:t>
            </a:r>
          </a:p>
        </p:txBody>
      </p:sp>
      <p:sp>
        <p:nvSpPr>
          <p:cNvPr id="3" name="Content Placeholder 2"/>
          <p:cNvSpPr>
            <a:spLocks noGrp="1"/>
          </p:cNvSpPr>
          <p:nvPr>
            <p:ph idx="1"/>
          </p:nvPr>
        </p:nvSpPr>
        <p:spPr>
          <a:xfrm>
            <a:off x="457200" y="1719263"/>
            <a:ext cx="4800600" cy="3614737"/>
          </a:xfrm>
        </p:spPr>
        <p:txBody>
          <a:bodyPr/>
          <a:lstStyle/>
          <a:p>
            <a:r>
              <a:rPr lang="en-US" sz="2000" dirty="0">
                <a:solidFill>
                  <a:srgbClr val="C00000"/>
                </a:solidFill>
              </a:rPr>
              <a:t>Fall 2023, Thursdays, 5:15-8:15pm, in person</a:t>
            </a:r>
          </a:p>
          <a:p>
            <a:r>
              <a:rPr lang="en-US" sz="2000" dirty="0">
                <a:solidFill>
                  <a:srgbClr val="C00000"/>
                </a:solidFill>
              </a:rPr>
              <a:t>Prof. Anna Katyn Chmielewski</a:t>
            </a:r>
          </a:p>
          <a:p>
            <a:r>
              <a:rPr lang="en-US" sz="2000" b="1" u="sng" dirty="0"/>
              <a:t>NO</a:t>
            </a:r>
            <a:r>
              <a:rPr lang="en-US" sz="2000" dirty="0"/>
              <a:t> prior experience with stats needed </a:t>
            </a:r>
          </a:p>
          <a:p>
            <a:r>
              <a:rPr lang="en-US" sz="1800" dirty="0"/>
              <a:t>Univariate and bivariate descriptive stats</a:t>
            </a:r>
          </a:p>
          <a:p>
            <a:r>
              <a:rPr lang="en-US" sz="1800" dirty="0"/>
              <a:t>Sampling, experimental design, statistical inference</a:t>
            </a:r>
          </a:p>
          <a:p>
            <a:r>
              <a:rPr lang="en-US" sz="1800" dirty="0"/>
              <a:t>Chi-square, t-test, ANOVA, regression</a:t>
            </a:r>
          </a:p>
          <a:p>
            <a:r>
              <a:rPr lang="en-US" sz="1800" dirty="0"/>
              <a:t>Intro to Excel software</a:t>
            </a:r>
            <a:endParaRPr lang="en-CA" sz="1800" dirty="0"/>
          </a:p>
          <a:p>
            <a:r>
              <a:rPr lang="en-US" sz="1800" dirty="0"/>
              <a:t>S</a:t>
            </a:r>
            <a:r>
              <a:rPr lang="en-CA" sz="1800" dirty="0" err="1"/>
              <a:t>tudents</a:t>
            </a:r>
            <a:r>
              <a:rPr lang="en-CA" sz="1800" dirty="0"/>
              <a:t> will be able to analyze real data and interpret results</a:t>
            </a:r>
            <a:endParaRPr lang="en-US" sz="1800" dirty="0"/>
          </a:p>
        </p:txBody>
      </p:sp>
      <p:pic>
        <p:nvPicPr>
          <p:cNvPr id="4" name="Picture 3"/>
          <p:cNvPicPr>
            <a:picLocks noChangeAspect="1"/>
          </p:cNvPicPr>
          <p:nvPr/>
        </p:nvPicPr>
        <p:blipFill>
          <a:blip r:embed="rId3"/>
          <a:stretch>
            <a:fillRect/>
          </a:stretch>
        </p:blipFill>
        <p:spPr>
          <a:xfrm>
            <a:off x="5175199" y="1981200"/>
            <a:ext cx="3956101" cy="2895600"/>
          </a:xfrm>
          <a:prstGeom prst="rect">
            <a:avLst/>
          </a:prstGeom>
        </p:spPr>
      </p:pic>
      <p:sp>
        <p:nvSpPr>
          <p:cNvPr id="6" name="Content Placeholder 2"/>
          <p:cNvSpPr txBox="1">
            <a:spLocks/>
          </p:cNvSpPr>
          <p:nvPr/>
        </p:nvSpPr>
        <p:spPr bwMode="auto">
          <a:xfrm>
            <a:off x="457201" y="5355432"/>
            <a:ext cx="8610600" cy="127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Calibri" pitchFamily="34" charset="0"/>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Calibri" pitchFamily="34" charset="0"/>
                <a:cs typeface="Calibri" pitchFamily="34" charset="0"/>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Calibri" pitchFamily="34" charset="0"/>
                <a:cs typeface="Calibri" pitchFamily="34" charset="0"/>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Calibri" pitchFamily="34" charset="0"/>
                <a:cs typeface="Calibri" pitchFamily="34" charset="0"/>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Calibri" pitchFamily="34" charset="0"/>
                <a:cs typeface="Calibri" pitchFamily="34" charset="0"/>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r>
              <a:rPr lang="en-CA" sz="2000" b="1" i="1" u="sng" dirty="0">
                <a:solidFill>
                  <a:srgbClr val="0070C0"/>
                </a:solidFill>
              </a:rPr>
              <a:t>Examples:</a:t>
            </a:r>
            <a:r>
              <a:rPr lang="en-CA" sz="2000" b="1" i="1" dirty="0">
                <a:solidFill>
                  <a:srgbClr val="0070C0"/>
                </a:solidFill>
              </a:rPr>
              <a:t> </a:t>
            </a:r>
            <a:r>
              <a:rPr lang="en-CA" sz="2000" i="1" dirty="0">
                <a:solidFill>
                  <a:srgbClr val="0070C0"/>
                </a:solidFill>
              </a:rPr>
              <a:t>What is the average math score in the school, and how much do scores vary across students? </a:t>
            </a:r>
          </a:p>
          <a:p>
            <a:r>
              <a:rPr lang="en-CA" sz="2000" i="1" dirty="0">
                <a:solidFill>
                  <a:srgbClr val="0070C0"/>
                </a:solidFill>
              </a:rPr>
              <a:t>Is the math score of Classroom 1 significantly higher than Classroom 2? </a:t>
            </a:r>
          </a:p>
          <a:p>
            <a:r>
              <a:rPr lang="en-CA" sz="2000" i="1" dirty="0">
                <a:solidFill>
                  <a:srgbClr val="0070C0"/>
                </a:solidFill>
              </a:rPr>
              <a:t>Are the math scores of girls significantly different from boys?</a:t>
            </a:r>
            <a:endParaRPr lang="en-CA" sz="2000" i="1" kern="0" dirty="0">
              <a:solidFill>
                <a:srgbClr val="0070C0"/>
              </a:solidFill>
            </a:endParaRPr>
          </a:p>
        </p:txBody>
      </p:sp>
    </p:spTree>
    <p:extLst>
      <p:ext uri="{BB962C8B-B14F-4D97-AF65-F5344CB8AC3E}">
        <p14:creationId xmlns:p14="http://schemas.microsoft.com/office/powerpoint/2010/main" val="3081127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dirty="0"/>
              <a:t>JOI3048: Intermediate Statistics in Educational Research: Multiple Regression Analysis</a:t>
            </a:r>
          </a:p>
        </p:txBody>
      </p:sp>
      <p:sp>
        <p:nvSpPr>
          <p:cNvPr id="3" name="Content Placeholder 2"/>
          <p:cNvSpPr>
            <a:spLocks noGrp="1"/>
          </p:cNvSpPr>
          <p:nvPr>
            <p:ph idx="1"/>
          </p:nvPr>
        </p:nvSpPr>
        <p:spPr>
          <a:xfrm>
            <a:off x="457200" y="1719263"/>
            <a:ext cx="4724400" cy="3462337"/>
          </a:xfrm>
        </p:spPr>
        <p:txBody>
          <a:bodyPr/>
          <a:lstStyle/>
          <a:p>
            <a:r>
              <a:rPr lang="en-US" sz="2000" dirty="0">
                <a:solidFill>
                  <a:srgbClr val="C00000"/>
                </a:solidFill>
              </a:rPr>
              <a:t>Winter 2024, Thursdays, 5:15-8:15pm, in person</a:t>
            </a:r>
          </a:p>
          <a:p>
            <a:r>
              <a:rPr lang="en-US" sz="2000" dirty="0">
                <a:solidFill>
                  <a:srgbClr val="C00000"/>
                </a:solidFill>
              </a:rPr>
              <a:t>Prof. Anna </a:t>
            </a:r>
            <a:r>
              <a:rPr lang="en-US" sz="2000" dirty="0" err="1">
                <a:solidFill>
                  <a:srgbClr val="C00000"/>
                </a:solidFill>
              </a:rPr>
              <a:t>Katyn</a:t>
            </a:r>
            <a:r>
              <a:rPr lang="en-US" sz="2000" dirty="0">
                <a:solidFill>
                  <a:srgbClr val="C00000"/>
                </a:solidFill>
              </a:rPr>
              <a:t> </a:t>
            </a:r>
            <a:r>
              <a:rPr lang="en-US" sz="2000" dirty="0" err="1">
                <a:solidFill>
                  <a:srgbClr val="C00000"/>
                </a:solidFill>
              </a:rPr>
              <a:t>Chmielewski</a:t>
            </a:r>
            <a:endParaRPr lang="en-US" sz="2000" dirty="0">
              <a:solidFill>
                <a:srgbClr val="C00000"/>
              </a:solidFill>
            </a:endParaRPr>
          </a:p>
          <a:p>
            <a:r>
              <a:rPr lang="en-US" sz="1800" dirty="0"/>
              <a:t>Bivariate and multivariate linear regression models</a:t>
            </a:r>
          </a:p>
          <a:p>
            <a:r>
              <a:rPr lang="en-US" sz="1800" dirty="0"/>
              <a:t>Curvilinear regression functions; dummy &amp; categorical variables; interactions</a:t>
            </a:r>
          </a:p>
          <a:p>
            <a:r>
              <a:rPr lang="en-US" sz="1800" dirty="0"/>
              <a:t>Intro to Stata software (may use SPSS)</a:t>
            </a:r>
          </a:p>
          <a:p>
            <a:r>
              <a:rPr lang="en-US" sz="1800" dirty="0"/>
              <a:t>Students will be able to run, interpret and write about regression models in their own research</a:t>
            </a:r>
          </a:p>
          <a:p>
            <a:endParaRPr lang="en-US" sz="2000" dirty="0"/>
          </a:p>
          <a:p>
            <a:endParaRPr lang="en-CA" sz="2000" dirty="0"/>
          </a:p>
        </p:txBody>
      </p:sp>
      <p:pic>
        <p:nvPicPr>
          <p:cNvPr id="5" name="Picture 4"/>
          <p:cNvPicPr>
            <a:picLocks noChangeAspect="1"/>
          </p:cNvPicPr>
          <p:nvPr/>
        </p:nvPicPr>
        <p:blipFill>
          <a:blip r:embed="rId2"/>
          <a:stretch>
            <a:fillRect/>
          </a:stretch>
        </p:blipFill>
        <p:spPr>
          <a:xfrm>
            <a:off x="5181600" y="1981200"/>
            <a:ext cx="3962400" cy="2900137"/>
          </a:xfrm>
          <a:prstGeom prst="rect">
            <a:avLst/>
          </a:prstGeom>
        </p:spPr>
      </p:pic>
      <p:sp>
        <p:nvSpPr>
          <p:cNvPr id="6" name="Content Placeholder 2"/>
          <p:cNvSpPr txBox="1">
            <a:spLocks/>
          </p:cNvSpPr>
          <p:nvPr/>
        </p:nvSpPr>
        <p:spPr bwMode="auto">
          <a:xfrm>
            <a:off x="457201" y="5105400"/>
            <a:ext cx="8610600" cy="127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Calibri" pitchFamily="34" charset="0"/>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Calibri" pitchFamily="34" charset="0"/>
                <a:cs typeface="Calibri" pitchFamily="34" charset="0"/>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Calibri" pitchFamily="34" charset="0"/>
                <a:cs typeface="Calibri" pitchFamily="34" charset="0"/>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Calibri" pitchFamily="34" charset="0"/>
                <a:cs typeface="Calibri" pitchFamily="34" charset="0"/>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Calibri" pitchFamily="34" charset="0"/>
                <a:cs typeface="Calibri" pitchFamily="34" charset="0"/>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r>
              <a:rPr lang="en-CA" sz="2000" b="1" i="1" u="sng" dirty="0">
                <a:solidFill>
                  <a:srgbClr val="0070C0"/>
                </a:solidFill>
              </a:rPr>
              <a:t>Examples:</a:t>
            </a:r>
            <a:r>
              <a:rPr lang="en-CA" sz="2000" i="1" dirty="0">
                <a:solidFill>
                  <a:srgbClr val="0070C0"/>
                </a:solidFill>
              </a:rPr>
              <a:t> Do students of higher socio-economic status have higher math scores? </a:t>
            </a:r>
          </a:p>
          <a:p>
            <a:r>
              <a:rPr lang="en-CA" sz="2000" i="1" dirty="0">
                <a:solidFill>
                  <a:srgbClr val="0070C0"/>
                </a:solidFill>
              </a:rPr>
              <a:t>Does this relationship persist after we hold educational resources constant? </a:t>
            </a:r>
          </a:p>
          <a:p>
            <a:r>
              <a:rPr lang="en-CA" sz="2000" i="1" dirty="0">
                <a:solidFill>
                  <a:srgbClr val="0070C0"/>
                </a:solidFill>
              </a:rPr>
              <a:t>Does the relationship between socio-economic status and math scores differ between Ontario and Quebec?</a:t>
            </a:r>
            <a:endParaRPr lang="en-CA" sz="2000" i="1" kern="0" dirty="0">
              <a:solidFill>
                <a:srgbClr val="0070C0"/>
              </a:solidFill>
            </a:endParaRPr>
          </a:p>
        </p:txBody>
      </p:sp>
    </p:spTree>
    <p:extLst>
      <p:ext uri="{BB962C8B-B14F-4D97-AF65-F5344CB8AC3E}">
        <p14:creationId xmlns:p14="http://schemas.microsoft.com/office/powerpoint/2010/main" val="1865299752"/>
      </p:ext>
    </p:extLst>
  </p:cSld>
  <p:clrMapOvr>
    <a:masterClrMapping/>
  </p:clrMapOvr>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NetworkCalibri">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lgn="ctr">
          <a:defRPr sz="2400" dirty="0" smtClean="0">
            <a:solidFill>
              <a:schemeClr val="tx1"/>
            </a:solidFill>
            <a:latin typeface="Calibri" pitchFamily="34" charset="0"/>
            <a:cs typeface="Calibri" pitchFamily="34" charset="0"/>
          </a:defRPr>
        </a:defPPr>
      </a:lstStyle>
      <a:style>
        <a:lnRef idx="2">
          <a:schemeClr val="accent1"/>
        </a:lnRef>
        <a:fillRef idx="1">
          <a:schemeClr val="lt1"/>
        </a:fillRef>
        <a:effectRef idx="0">
          <a:schemeClr val="accent1"/>
        </a:effectRef>
        <a:fontRef idx="minor">
          <a:schemeClr val="dk1"/>
        </a:fontRef>
      </a:style>
    </a:spDef>
    <a:txDef>
      <a:spPr>
        <a:noFill/>
      </a:spPr>
      <a:bodyPr wrap="square" rtlCol="0">
        <a:spAutoFit/>
      </a:bodyPr>
      <a:lstStyle>
        <a:defPPr>
          <a:defRPr dirty="0">
            <a:latin typeface="Calibri" pitchFamily="34" charset="0"/>
            <a:cs typeface="Calibri" pitchFamily="34" charset="0"/>
          </a:defRPr>
        </a:defPPr>
      </a:lstStyle>
    </a:tx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9958</TotalTime>
  <Words>2326</Words>
  <Application>Microsoft Office PowerPoint</Application>
  <PresentationFormat>On-screen Show (4:3)</PresentationFormat>
  <Paragraphs>273</Paragraphs>
  <Slides>33</Slides>
  <Notes>27</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33</vt:i4>
      </vt:variant>
    </vt:vector>
  </HeadingPairs>
  <TitlesOfParts>
    <vt:vector size="42" baseType="lpstr">
      <vt:lpstr>Arial</vt:lpstr>
      <vt:lpstr>Calibri</vt:lpstr>
      <vt:lpstr>Wingdings</vt:lpstr>
      <vt:lpstr>Network</vt:lpstr>
      <vt:lpstr>Default Design</vt:lpstr>
      <vt:lpstr>1_Network</vt:lpstr>
      <vt:lpstr>1_Default Design</vt:lpstr>
      <vt:lpstr>NetworkCalibri</vt:lpstr>
      <vt:lpstr>2_Default Design</vt:lpstr>
      <vt:lpstr>Information Session on Statistical Methods Offerings in LHAE and OISE</vt:lpstr>
      <vt:lpstr>Introductions</vt:lpstr>
      <vt:lpstr>Introductions</vt:lpstr>
      <vt:lpstr>Overview</vt:lpstr>
      <vt:lpstr>2. Why learn statistical methods?</vt:lpstr>
      <vt:lpstr>3. Where can I find statistics courses at OISE?</vt:lpstr>
      <vt:lpstr>4. Which statistics courses are available this year?</vt:lpstr>
      <vt:lpstr>LHA5014: Introduction to Statistics for Educational Research </vt:lpstr>
      <vt:lpstr>JOI3048: Intermediate Statistics in Educational Research: Multiple Regression Analysis</vt:lpstr>
      <vt:lpstr>Should I take LHA5014 or JOI1287 (intro)? Should I take JOI3048 or JOI1288 (intermed)?</vt:lpstr>
      <vt:lpstr>LHA6003: Quantitative Research Practicum</vt:lpstr>
      <vt:lpstr>JOI6003: Quantitative Research Practicum (cont.)</vt:lpstr>
      <vt:lpstr>JOI6003: Quantitative Research Practicum (cont.)</vt:lpstr>
      <vt:lpstr>APD6001: Multivariate Statistical and Psychometric Applications in Education and Psychology </vt:lpstr>
      <vt:lpstr>APD5044: Machine Learning Applications in Psychology and Education</vt:lpstr>
      <vt:lpstr>Other advanced courses offered in past/future years</vt:lpstr>
      <vt:lpstr>5. How can I figure out which courses to take?</vt:lpstr>
      <vt:lpstr>5. How can I figure out which courses to take? (cont.)</vt:lpstr>
      <vt:lpstr>6. How can I plan my schedule of statistics courses?</vt:lpstr>
      <vt:lpstr>7. Do I get “Research Methods [RM]” and/or elective credit toward my degree program for statistics courses?</vt:lpstr>
      <vt:lpstr>8. Which software is used in statistics courses?</vt:lpstr>
      <vt:lpstr>9. Where can I find up-to-date info on statistics course offerings?</vt:lpstr>
      <vt:lpstr>9. Where can I find up-to-date info on statistics course offerings?</vt:lpstr>
      <vt:lpstr>9. Where can I find up-to-date info on statistics course offerings?</vt:lpstr>
      <vt:lpstr>PowerPoint Presentation</vt:lpstr>
      <vt:lpstr>PowerPoint Presentation</vt:lpstr>
      <vt:lpstr>10. How can I enrol in statistics courses? www.acorn.utoronto.ca  </vt:lpstr>
      <vt:lpstr>10. How can I enrol in statistics courses? www.acorn.utoronto.ca  </vt:lpstr>
      <vt:lpstr>10. How can I enrol in statistics courses? www.acorn.utoronto.ca  </vt:lpstr>
      <vt:lpstr>10. How can I enrol in statistics courses? www.acorn.utoronto.ca  </vt:lpstr>
      <vt:lpstr>10. How can I enrol in statistics courses? www.acorn.utoronto.ca  </vt:lpstr>
      <vt:lpstr>10. How can I enrol in statistics courses? www.acorn.utoronto.ca  </vt:lpstr>
      <vt:lpstr>11. Additional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Educational Quality and Equality: Complementary, Contradictory, or Unrelated?</dc:title>
  <dc:creator>Katyn Chmielewski</dc:creator>
  <cp:lastModifiedBy>Anna Katyn Chmielewski</cp:lastModifiedBy>
  <cp:revision>1468</cp:revision>
  <dcterms:created xsi:type="dcterms:W3CDTF">2012-03-08T23:40:04Z</dcterms:created>
  <dcterms:modified xsi:type="dcterms:W3CDTF">2023-09-07T20:33:06Z</dcterms:modified>
</cp:coreProperties>
</file>