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1" r:id="rId1"/>
  </p:sldMasterIdLst>
  <p:notesMasterIdLst>
    <p:notesMasterId r:id="rId17"/>
  </p:notesMasterIdLst>
  <p:handoutMasterIdLst>
    <p:handoutMasterId r:id="rId18"/>
  </p:handoutMasterIdLst>
  <p:sldIdLst>
    <p:sldId id="277" r:id="rId2"/>
    <p:sldId id="271" r:id="rId3"/>
    <p:sldId id="278" r:id="rId4"/>
    <p:sldId id="272" r:id="rId5"/>
    <p:sldId id="273" r:id="rId6"/>
    <p:sldId id="275" r:id="rId7"/>
    <p:sldId id="274" r:id="rId8"/>
    <p:sldId id="259" r:id="rId9"/>
    <p:sldId id="269" r:id="rId10"/>
    <p:sldId id="280" r:id="rId11"/>
    <p:sldId id="267" r:id="rId12"/>
    <p:sldId id="268" r:id="rId13"/>
    <p:sldId id="264" r:id="rId14"/>
    <p:sldId id="279" r:id="rId15"/>
    <p:sldId id="270" r:id="rId16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677" autoAdjust="0"/>
  </p:normalViewPr>
  <p:slideViewPr>
    <p:cSldViewPr snapToGrid="0" snapToObjects="1">
      <p:cViewPr varScale="1">
        <p:scale>
          <a:sx n="76" d="100"/>
          <a:sy n="76" d="100"/>
        </p:scale>
        <p:origin x="-17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5235C-F762-47C2-8FF0-6D835117C8F2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9238E-81D1-49F8-9921-54EB2AAF93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15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7D67F-40E1-2342-BB66-B55C433F5D44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0075"/>
            <a:ext cx="5597525" cy="4176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185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86958-94B1-D742-986D-B4B3BEB78C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6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DC0E-C1B2-4616-83FC-DC1F2CFF3E8D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86958-94B1-D742-986D-B4B3BEB78C7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98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86958-94B1-D742-986D-B4B3BEB78C7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8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Siblings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want you to think about how the presence of siblings changes the experience for young children – how might siblings help or hinder children’s development of social understanding</a:t>
            </a: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degree of familiarity among siblings and thus the opportunity for social understanding development within this relationship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siblings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enhanced social understanding (Children with an older sibling show higher mean scores on false belief tasks than do children without an older sibling,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Ruffman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al, 1998)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Another means for social interaction; varying perspectives and orientations towards objects and events 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of 4 years of age have been found to engage in more mental state talk with their siblings than with their parents (Brown,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Donelan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-McCall, &amp; Dunn, 1996). 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Jenkins 2003: 4-year old children with older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sibligns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exposed to more talk about cognitions from their siblings than children without older siblings. 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Observed interactions between siblings-parent, sibling-sibling; </a:t>
            </a: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Mothers did not talk differently to 4-year-old children with and without an older sibling when they were talking directly to the 4-year-old child, but because the 4-year-old-child lived with a sibling that was either 2 or 6 years old, the difference in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manteral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talk that the 4-year-old child heard, addressed o their sibling  was marked. </a:t>
            </a:r>
          </a:p>
          <a:p>
            <a:pPr lvl="3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Dunn (1994) argued that certain types of family-based social interaction are important for SU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opment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because of the opportunities they provide for learning about others’ differing orientations to reality.</a:t>
            </a: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Experience of arguing with siblings may actually be beneficial for social cognition as it forces children to consider other people’s perspectives --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learn that others may have opinions, feelings, and intentions that differ from their own, and with which they may choose to agree or disagree.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results are consistent with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Slomkowski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Dunn’s (1992) findings that children’s use of arguments with siblings is related to their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sociocognitive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performance. This study also provides new support for the relationship between arguments that occur during sibling conflicts and children’s false-belief understanding.\</a:t>
            </a:r>
          </a:p>
          <a:p>
            <a:r>
              <a:rPr lang="en-C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Peers: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important social input, as this process promotes an understanding of the causes and consequences of actions, and the desires, intentions, and emotions of others.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Peer interactions provide a context for children to engage in pretend play, and children often use mental state talk in their peer play (e.g.,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Matheson, 1992;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Lillard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1993;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Youngblade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Dunn, 1995).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Earlier friendship interactions influence children’s belief and emotion understanding (e.g., Faulkner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Miell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1993; Maguire &amp; Dunn, 1997); ; </a:t>
            </a:r>
          </a:p>
          <a:p>
            <a:pPr lvl="2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levels of play complexity at age six (including concessions and reassurances reflecting an appreciation of the other’s interests) were more adept at understanding mixed emotions seven months later.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Teachers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Exercise – get into groups and think of an exercise you could do with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schoolage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children that might help with their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sociocognitive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development—something you could do once a week for 15 minutes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Emotion coaching (caregivers) -- discussing children’s emotions after they have occurred, to directly coach children on ways to cope with emotions and help to clarify emotion causes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Gottman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Katz, &amp;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Hooven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1996;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Ramsden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Hubbard, 2002). </a:t>
            </a:r>
          </a:p>
          <a:p>
            <a:pPr lv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Laible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(2009;2011): Negative event conversations -- discuss the causes of emotions with children, have in-depth discussions about emotion with children, and were also more likely to confirm their emotional experiences.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Maternal elaboration during the discussion of negative events, in particular, was linked both with children’s emotional understanding and coherent representations of relationships. – scaffolding emotional understanding of events.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Show video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86958-94B1-D742-986D-B4B3BEB78C7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EBF8-74F0-E444-A1DE-A40A31E43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28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7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0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7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9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9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7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2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6EBF8-74F0-E444-A1DE-A40A31E433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5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4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pPr/>
              <a:t>12-07-05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4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rnrPEpMcxq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v/GoR_zb5A65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hinking about think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59427" y="2596914"/>
            <a:ext cx="4885747" cy="426108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8519"/>
            <a:ext cx="7772400" cy="1470025"/>
          </a:xfrm>
        </p:spPr>
        <p:txBody>
          <a:bodyPr>
            <a:normAutofit/>
          </a:bodyPr>
          <a:lstStyle/>
          <a:p>
            <a:r>
              <a:rPr lang="en-CA" b="1" dirty="0" smtClean="0"/>
              <a:t>Social cognition is contagious… and you catch it from everybody</a:t>
            </a:r>
            <a:endParaRPr lang="en-CA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9209" y="1738544"/>
            <a:ext cx="8285584" cy="1752600"/>
          </a:xfrm>
        </p:spPr>
        <p:txBody>
          <a:bodyPr>
            <a:normAutofit/>
          </a:bodyPr>
          <a:lstStyle/>
          <a:p>
            <a:r>
              <a:rPr lang="en-CA" dirty="0" smtClean="0">
                <a:solidFill>
                  <a:srgbClr val="002060"/>
                </a:solidFill>
              </a:rPr>
              <a:t>Mark Wade &amp; Heather Prime</a:t>
            </a:r>
          </a:p>
          <a:p>
            <a:r>
              <a:rPr lang="en-CA" dirty="0" smtClean="0">
                <a:solidFill>
                  <a:srgbClr val="002060"/>
                </a:solidFill>
              </a:rPr>
              <a:t>OISE/UT; Atkinson Center</a:t>
            </a:r>
            <a:endParaRPr lang="en-CA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164702"/>
          <a:ext cx="6095999" cy="4556760"/>
        </p:xfrm>
        <a:graphic>
          <a:graphicData uri="http://schemas.openxmlformats.org/drawingml/2006/table">
            <a:tbl>
              <a:tblPr/>
              <a:tblGrid>
                <a:gridCol w="3090370"/>
                <a:gridCol w="3005629"/>
              </a:tblGrid>
              <a:tr h="270814">
                <a:tc>
                  <a:txBody>
                    <a:bodyPr/>
                    <a:lstStyle/>
                    <a:p>
                      <a:pPr marL="228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Give your impression of how this person would interact with his/her partner on a day-to-day basis, based on what you have seen: </a:t>
                      </a:r>
                      <a:endParaRPr lang="en-CA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(Not at all true)	 	</a:t>
                      </a:r>
                      <a:r>
                        <a:rPr lang="en-US" sz="1000" b="1" dirty="0" smtClean="0">
                          <a:latin typeface="Calibri"/>
                          <a:ea typeface="Calibri"/>
                          <a:cs typeface="Times New Roman"/>
                        </a:rPr>
                        <a:t>		 (Very </a:t>
                      </a: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True)</a:t>
                      </a:r>
                      <a:endParaRPr lang="en-CA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This person gives positive nonverbal directions (e.g. pointing, modeling)</a:t>
                      </a:r>
                      <a:endParaRPr lang="en-CA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 dirty="0">
                          <a:latin typeface="Calibri"/>
                          <a:ea typeface="Calibri"/>
                          <a:cs typeface="Times New Roman"/>
                        </a:rPr>
                        <a:t>This person gives negative nonverbal directions. (e.g. grabbing, pulling) </a:t>
                      </a:r>
                      <a:endParaRPr lang="en-CA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This person reminds his/her partner about the ‘big picture’ (e.g. goals / rules of the task).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This person is responsive to his/her partner’s request for help, even those that are subtle and/or nonverbal. 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This person provides age-appropriate verbal labels and/or explanations for what is happening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This person is attuned to his/her partner (e.g. imitation, shared affect)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222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When this person’s partner does something that he/she does not agree with, he/she is likely to give negative feedback (criticism, irritation). 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This person makes enthusiastic comments on his/her partner's achievements during play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This person performs behaviours or makes statements in order to encourage his/her child to perform actions by themselves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8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latin typeface="Calibri"/>
                          <a:ea typeface="Calibri"/>
                          <a:cs typeface="Times New Roman"/>
                        </a:rPr>
                        <a:t>This person assists their child in problem-solving in situations that are above their ability </a:t>
                      </a:r>
                      <a:endParaRPr lang="en-CA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alibri"/>
                          <a:ea typeface="Calibri"/>
                          <a:cs typeface="Times New Roman"/>
                        </a:rPr>
                        <a:t>1		2		3		4		5</a:t>
                      </a:r>
                      <a:endParaRPr lang="en-CA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69" marR="481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-319025"/>
            <a:ext cx="9390806" cy="4062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457056" tIns="457056" rIns="457056" bIns="45705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Atkinson Centre Workshop: Group Activity 1 – Interactive Style of Parents and Caregivers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Video #1 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Thin Slice Dyad-interaction Coding (Parent-Child)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To answer each of the questions below, think about how it applies to the target person interacting with this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4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sp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ecific interaction partner. 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Code based on gut reaction; don’t over think any of the items; code quickly. 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Use all available information to form a reaction including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nonverbals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and appearance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Try to use the entire 5-point scale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Do not leave items blank; give each item your best guess</a:t>
            </a:r>
            <a:endParaRPr kumimoji="0" lang="en-CA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en-C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en-C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endParaRPr kumimoji="0" lang="en-CA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9397" y="-109951"/>
            <a:ext cx="9159877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Caregiver influences on social cognition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9196" y="847589"/>
            <a:ext cx="8632919" cy="5578512"/>
          </a:xfrm>
        </p:spPr>
        <p:txBody>
          <a:bodyPr>
            <a:noAutofit/>
          </a:bodyPr>
          <a:lstStyle/>
          <a:p>
            <a:pPr lvl="0"/>
            <a:r>
              <a:rPr lang="en-US" sz="2800" dirty="0" smtClean="0"/>
              <a:t>What </a:t>
            </a:r>
            <a:r>
              <a:rPr lang="en-US" sz="2800" dirty="0"/>
              <a:t>caregivers </a:t>
            </a:r>
            <a:r>
              <a:rPr lang="en-US" sz="2800" i="1" dirty="0" smtClean="0"/>
              <a:t>do (offering perspectives)</a:t>
            </a:r>
            <a:endParaRPr lang="en-US" sz="2800" i="1" dirty="0"/>
          </a:p>
          <a:p>
            <a:pPr lvl="1"/>
            <a:r>
              <a:rPr lang="en-US" dirty="0" smtClean="0"/>
              <a:t>Sensitivity</a:t>
            </a:r>
          </a:p>
          <a:p>
            <a:pPr lvl="2"/>
            <a:r>
              <a:rPr lang="en-US" dirty="0" smtClean="0"/>
              <a:t>Promoting autonomy</a:t>
            </a:r>
          </a:p>
          <a:p>
            <a:pPr lvl="2"/>
            <a:r>
              <a:rPr lang="en-US" dirty="0" smtClean="0"/>
              <a:t>Facilitation</a:t>
            </a:r>
          </a:p>
          <a:p>
            <a:pPr lvl="2"/>
            <a:r>
              <a:rPr lang="en-US" dirty="0" smtClean="0"/>
              <a:t>Open-ended questions / Explanations</a:t>
            </a:r>
            <a:endParaRPr lang="en-US" sz="1600" dirty="0" smtClean="0"/>
          </a:p>
          <a:p>
            <a:pPr lvl="1"/>
            <a:r>
              <a:rPr lang="en-US" dirty="0" err="1" smtClean="0"/>
              <a:t>Warmth</a:t>
            </a:r>
            <a:r>
              <a:rPr lang="en-US" dirty="0" err="1" smtClean="0">
                <a:sym typeface="Wingdings" pitchFamily="2" charset="2"/>
              </a:rPr>
              <a:t>MutualityInternalization</a:t>
            </a:r>
            <a:r>
              <a:rPr lang="en-US" dirty="0" smtClean="0">
                <a:sym typeface="Wingdings" pitchFamily="2" charset="2"/>
              </a:rPr>
              <a:t> of perspectives</a:t>
            </a:r>
            <a:endParaRPr lang="en-US" sz="2000" dirty="0" smtClean="0"/>
          </a:p>
          <a:p>
            <a:pPr lvl="0"/>
            <a:r>
              <a:rPr lang="en-US" sz="2800" dirty="0" smtClean="0"/>
              <a:t>What caregivers </a:t>
            </a:r>
            <a:r>
              <a:rPr lang="en-US" sz="2800" i="1" dirty="0" smtClean="0"/>
              <a:t>say (linking mental states to </a:t>
            </a:r>
            <a:r>
              <a:rPr lang="en-US" sz="2800" i="1" dirty="0" err="1" smtClean="0"/>
              <a:t>behaviour</a:t>
            </a:r>
            <a:r>
              <a:rPr lang="en-US" sz="2800" i="1" dirty="0" smtClean="0"/>
              <a:t>)</a:t>
            </a:r>
          </a:p>
          <a:p>
            <a:pPr lvl="1"/>
            <a:r>
              <a:rPr lang="en-US" dirty="0" smtClean="0"/>
              <a:t>Mental state language – helping children understand </a:t>
            </a:r>
            <a:r>
              <a:rPr lang="en-US" dirty="0" err="1" smtClean="0"/>
              <a:t>behaviour</a:t>
            </a:r>
            <a:r>
              <a:rPr lang="en-US" dirty="0" smtClean="0"/>
              <a:t> in terms of mental states</a:t>
            </a:r>
          </a:p>
          <a:p>
            <a:pPr lvl="2"/>
            <a:r>
              <a:rPr lang="en-US" dirty="0" smtClean="0"/>
              <a:t>Cognitive: Think, know, believe</a:t>
            </a:r>
          </a:p>
          <a:p>
            <a:pPr lvl="2"/>
            <a:r>
              <a:rPr lang="en-US" dirty="0" smtClean="0"/>
              <a:t>Desire: want, hope, wish, care</a:t>
            </a:r>
          </a:p>
          <a:p>
            <a:pPr lvl="2"/>
            <a:r>
              <a:rPr lang="en-US" dirty="0" smtClean="0"/>
              <a:t>Feeling: sad, hurt, angry, happy, excited, dislike, etc.</a:t>
            </a:r>
          </a:p>
        </p:txBody>
      </p:sp>
    </p:spTree>
    <p:extLst>
      <p:ext uri="{BB962C8B-B14F-4D97-AF65-F5344CB8AC3E}">
        <p14:creationId xmlns:p14="http://schemas.microsoft.com/office/powerpoint/2010/main" val="333787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8"/>
            <a:ext cx="8229600" cy="1143000"/>
          </a:xfrm>
        </p:spPr>
        <p:txBody>
          <a:bodyPr/>
          <a:lstStyle/>
          <a:p>
            <a:r>
              <a:rPr lang="en-US" b="1" dirty="0" smtClean="0"/>
              <a:t>Parent-child Interaction (2)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31028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 smtClean="0">
                <a:hlinkClick r:id="rId2"/>
              </a:rPr>
              <a:t>http://www.youtube.com/watch?v=rnrPEpMcxqs</a:t>
            </a:r>
            <a:endParaRPr lang="en-CA" sz="2800" dirty="0" smtClean="0"/>
          </a:p>
          <a:p>
            <a:endParaRPr lang="en-CA" sz="2800" dirty="0" smtClean="0"/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Use the same coding scheme from the last interaction for this interaction given what was learned in the previous section.</a:t>
            </a:r>
          </a:p>
          <a:p>
            <a:pPr>
              <a:buFont typeface="Arial" pitchFamily="34" charset="0"/>
              <a:buChar char="•"/>
            </a:pPr>
            <a:endParaRPr lang="en-CA" sz="2800" dirty="0" smtClean="0"/>
          </a:p>
          <a:p>
            <a:pPr>
              <a:buFont typeface="Arial" pitchFamily="34" charset="0"/>
              <a:buChar char="•"/>
            </a:pPr>
            <a:r>
              <a:rPr lang="en-CA" sz="2800" dirty="0" smtClean="0"/>
              <a:t> What are some of the key differences in the way caregivers interact? How might this facilitate social cognition?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913326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9416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Additional social influences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021" y="1212412"/>
            <a:ext cx="8229600" cy="5654914"/>
          </a:xfrm>
        </p:spPr>
        <p:txBody>
          <a:bodyPr>
            <a:noAutofit/>
          </a:bodyPr>
          <a:lstStyle/>
          <a:p>
            <a:r>
              <a:rPr lang="en-US" sz="2800" dirty="0" smtClean="0"/>
              <a:t>Siblings</a:t>
            </a:r>
          </a:p>
          <a:p>
            <a:pPr lvl="1"/>
            <a:r>
              <a:rPr lang="en-US" sz="2400" dirty="0" smtClean="0"/>
              <a:t>More siblings related </a:t>
            </a:r>
            <a:r>
              <a:rPr lang="en-US" sz="2400" dirty="0"/>
              <a:t>to </a:t>
            </a:r>
            <a:r>
              <a:rPr lang="en-US" sz="2400" dirty="0" smtClean="0"/>
              <a:t>enhanced social cognition </a:t>
            </a:r>
          </a:p>
          <a:p>
            <a:pPr lvl="2"/>
            <a:r>
              <a:rPr lang="en-US" sz="2000" dirty="0" smtClean="0"/>
              <a:t>Exposure to multiple perspectives</a:t>
            </a:r>
          </a:p>
          <a:p>
            <a:pPr lvl="2"/>
            <a:r>
              <a:rPr lang="en-US" sz="2000" dirty="0" smtClean="0"/>
              <a:t>Exposure to mental state language from/to  siblings</a:t>
            </a:r>
          </a:p>
          <a:p>
            <a:r>
              <a:rPr lang="en-US" sz="2800" dirty="0" smtClean="0"/>
              <a:t>Peers</a:t>
            </a:r>
          </a:p>
          <a:p>
            <a:pPr lvl="1"/>
            <a:r>
              <a:rPr lang="en-US" sz="2400" dirty="0" smtClean="0"/>
              <a:t>Peers provide exposure to a diverse group of children</a:t>
            </a:r>
          </a:p>
          <a:p>
            <a:pPr lvl="1"/>
            <a:r>
              <a:rPr lang="en-US" sz="2400" dirty="0" smtClean="0"/>
              <a:t>Heightened opportunity for conflict, exclusion, cooperation, play</a:t>
            </a:r>
          </a:p>
        </p:txBody>
      </p:sp>
    </p:spTree>
    <p:extLst>
      <p:ext uri="{BB962C8B-B14F-4D97-AF65-F5344CB8AC3E}">
        <p14:creationId xmlns:p14="http://schemas.microsoft.com/office/powerpoint/2010/main" val="1432203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203"/>
            <a:ext cx="8229600" cy="115699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Teacher/Classroom </a:t>
            </a:r>
            <a:br>
              <a:rPr lang="en-US" b="1" dirty="0" smtClean="0"/>
            </a:b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3800" dirty="0" smtClean="0"/>
              <a:t>Teacher can be another mutually-responsive partner</a:t>
            </a:r>
          </a:p>
          <a:p>
            <a:pPr lvl="1">
              <a:buFont typeface="Arial" pitchFamily="34" charset="0"/>
              <a:buChar char="•"/>
            </a:pPr>
            <a:r>
              <a:rPr lang="en-US" sz="3800" dirty="0" smtClean="0"/>
              <a:t>Possibility for formalized lessons to facilitate the development of social cognition within this classroom</a:t>
            </a:r>
          </a:p>
          <a:p>
            <a:pPr lvl="1">
              <a:buFont typeface="Arial" pitchFamily="34" charset="0"/>
              <a:buChar char="•"/>
            </a:pPr>
            <a:r>
              <a:rPr lang="en-US" sz="3800" dirty="0" smtClean="0"/>
              <a:t>Exercise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Classroom video: group problem-solving exercise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1002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>
                <a:hlinkClick r:id="rId2"/>
              </a:rPr>
              <a:t>http://www.youtube.com/v</a:t>
            </a:r>
            <a:r>
              <a:rPr lang="en-CA" sz="3200" smtClean="0">
                <a:hlinkClick r:id="rId2"/>
              </a:rPr>
              <a:t>/</a:t>
            </a:r>
            <a:r>
              <a:rPr lang="en-CA" sz="3200" smtClean="0">
                <a:hlinkClick r:id="rId2"/>
              </a:rPr>
              <a:t>GoR_zb5A65E</a:t>
            </a:r>
            <a:r>
              <a:rPr lang="en-CA" sz="3200" smtClean="0"/>
              <a:t> </a:t>
            </a:r>
            <a:endParaRPr lang="en-CA" sz="3200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0130" y="2571799"/>
            <a:ext cx="910387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Atkinson Centre Workshop: Group Activity 2 – Interactive Style of Parents and Caregivers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Task: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 small groups, develop a potential lesson plan or skill-building session that could be easily implemented in the classroom which focuses 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developing children’s early social cognition. To assist you, recall that the keys to facilitating social cognition are: (1) providing alternative perspectives and orientations towards objects or events in the environment which can then be internalized; and (2) helping children understand the relationship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between behaviour and internal mental states.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Target Behaviour or Ability: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key behaviour or ability that you are aiming to improve? Why?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Target Audience: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With whom can/should this technique be used (whole class, small groups, individual students; younger or older children; socially disadvantaged or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advantaged children, etc.).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basis of the skill-building/lesson plan? 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(i.e. what is the general process through which the target behaviour/skill/ability can be expected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to have a positive effect?)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process of implementation? 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(i.e. outline the steps that you, as the educator(s), would follow to meet your learning goals?)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would you evaluate the effectiveness of this program?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366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1143000"/>
          </a:xfrm>
        </p:spPr>
        <p:txBody>
          <a:bodyPr/>
          <a:lstStyle/>
          <a:p>
            <a:r>
              <a:rPr lang="en-CA" b="1" dirty="0" smtClean="0"/>
              <a:t>What is </a:t>
            </a:r>
            <a:r>
              <a:rPr lang="en-CA" b="1" i="1" dirty="0" smtClean="0"/>
              <a:t>Social Cognition</a:t>
            </a:r>
            <a:r>
              <a:rPr lang="en-CA" b="1" dirty="0" smtClean="0"/>
              <a:t>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363272" cy="4896544"/>
          </a:xfrm>
        </p:spPr>
        <p:txBody>
          <a:bodyPr>
            <a:noAutofit/>
          </a:bodyPr>
          <a:lstStyle/>
          <a:p>
            <a:r>
              <a:rPr lang="en-CA" sz="4000" dirty="0" smtClean="0"/>
              <a:t>It is the ability to understand why people act the way they do.</a:t>
            </a:r>
          </a:p>
          <a:p>
            <a:r>
              <a:rPr lang="en-CA" sz="4000" dirty="0" smtClean="0"/>
              <a:t>Includes an awareness that others’ behaviour is driven by internal states: beliefs, desires, intentions, emotions.</a:t>
            </a:r>
          </a:p>
          <a:p>
            <a:r>
              <a:rPr lang="en-CA" sz="4000" dirty="0" smtClean="0"/>
              <a:t>The cognitive processes that support children’s engagement in social activities.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7316"/>
            <a:ext cx="8229600" cy="1143000"/>
          </a:xfrm>
        </p:spPr>
        <p:txBody>
          <a:bodyPr/>
          <a:lstStyle/>
          <a:p>
            <a:r>
              <a:rPr lang="en-CA" b="1" dirty="0" smtClean="0"/>
              <a:t>Social Cognition Includes…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169367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n-CA" sz="3600" dirty="0" smtClean="0"/>
              <a:t>A child has an awareness that other people can have subjective experiences that are different from their own (emotions, desires, intentions, etc.).</a:t>
            </a:r>
          </a:p>
        </p:txBody>
      </p:sp>
      <p:pic>
        <p:nvPicPr>
          <p:cNvPr id="4" name="Picture 3" descr="empath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863" y="4031699"/>
            <a:ext cx="3588167" cy="23877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4031699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dirty="0" smtClean="0"/>
              <a:t>2) An awareness that they themselves are      </a:t>
            </a:r>
          </a:p>
          <a:p>
            <a:r>
              <a:rPr lang="en-CA" sz="3600" dirty="0" smtClean="0"/>
              <a:t>    an objective entity, capable of being the   </a:t>
            </a:r>
          </a:p>
          <a:p>
            <a:r>
              <a:rPr lang="en-CA" sz="3600" dirty="0" smtClean="0"/>
              <a:t>    target of others  behaviour or mental </a:t>
            </a:r>
          </a:p>
          <a:p>
            <a:r>
              <a:rPr lang="en-CA" sz="3600" dirty="0" smtClean="0"/>
              <a:t>    states.</a:t>
            </a:r>
          </a:p>
          <a:p>
            <a:endParaRPr lang="en-CA" sz="3600" dirty="0"/>
          </a:p>
        </p:txBody>
      </p:sp>
      <p:pic>
        <p:nvPicPr>
          <p:cNvPr id="6" name="Picture 5" descr="getting yelled a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863" y="1417637"/>
            <a:ext cx="3615612" cy="2169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4624"/>
            <a:ext cx="8568952" cy="854968"/>
          </a:xfrm>
        </p:spPr>
        <p:txBody>
          <a:bodyPr>
            <a:normAutofit/>
          </a:bodyPr>
          <a:lstStyle/>
          <a:p>
            <a:r>
              <a:rPr lang="en-CA" sz="4000" b="1" dirty="0" smtClean="0"/>
              <a:t>Continuity in Social Cognition</a:t>
            </a:r>
            <a:endParaRPr lang="en-CA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136904" cy="4968552"/>
          </a:xfrm>
        </p:spPr>
        <p:txBody>
          <a:bodyPr>
            <a:noAutofit/>
          </a:bodyPr>
          <a:lstStyle/>
          <a:p>
            <a:r>
              <a:rPr lang="en-CA" sz="2400" b="1" dirty="0" smtClean="0"/>
              <a:t>3 months</a:t>
            </a:r>
            <a:r>
              <a:rPr lang="en-CA" sz="2400" dirty="0" smtClean="0"/>
              <a:t>: can coordinate vocalizations and facial expressions with others.</a:t>
            </a:r>
          </a:p>
          <a:p>
            <a:r>
              <a:rPr lang="en-CA" sz="2400" b="1" dirty="0" smtClean="0"/>
              <a:t>6 months</a:t>
            </a:r>
            <a:r>
              <a:rPr lang="en-CA" sz="2400" dirty="0" smtClean="0"/>
              <a:t>: understand that action is object-directed.</a:t>
            </a:r>
          </a:p>
          <a:p>
            <a:r>
              <a:rPr lang="en-CA" sz="2400" b="1" dirty="0" smtClean="0"/>
              <a:t>9 months</a:t>
            </a:r>
            <a:r>
              <a:rPr lang="en-CA" sz="2400" dirty="0" smtClean="0"/>
              <a:t>: can follow the gaze of others, and direct others’ gaze.</a:t>
            </a:r>
          </a:p>
          <a:p>
            <a:r>
              <a:rPr lang="en-CA" sz="2400" b="1" dirty="0" smtClean="0"/>
              <a:t>12 months</a:t>
            </a:r>
            <a:r>
              <a:rPr lang="en-CA" sz="2400" dirty="0" smtClean="0"/>
              <a:t>: children can distinguish between accidental and intentional actions.</a:t>
            </a:r>
          </a:p>
          <a:p>
            <a:r>
              <a:rPr lang="en-CA" sz="2400" b="1" dirty="0" smtClean="0"/>
              <a:t>15 months</a:t>
            </a:r>
            <a:r>
              <a:rPr lang="en-CA" sz="2400" dirty="0" smtClean="0"/>
              <a:t>: children can use fewer cues to determine goal-directed action (e.g. gaze alone, without pointing).</a:t>
            </a:r>
          </a:p>
          <a:p>
            <a:r>
              <a:rPr lang="en-CA" sz="2400" b="1" dirty="0" smtClean="0"/>
              <a:t>18 months</a:t>
            </a:r>
            <a:r>
              <a:rPr lang="en-CA" sz="2400" dirty="0" smtClean="0"/>
              <a:t>: display empathic and cooperative behaviours; joint attention occurs with regularity; pretend play occurs</a:t>
            </a:r>
          </a:p>
          <a:p>
            <a:r>
              <a:rPr lang="en-CA" sz="2400" b="1" dirty="0" smtClean="0"/>
              <a:t>2 years</a:t>
            </a:r>
          </a:p>
          <a:p>
            <a:r>
              <a:rPr lang="en-CA" sz="2400" b="1" dirty="0" smtClean="0"/>
              <a:t>3 Years</a:t>
            </a:r>
          </a:p>
          <a:p>
            <a:r>
              <a:rPr lang="en-CA" sz="2400" b="1" dirty="0" smtClean="0"/>
              <a:t>4 Years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8316416" y="764704"/>
            <a:ext cx="0" cy="583264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16200000">
            <a:off x="7283333" y="3332021"/>
            <a:ext cx="26642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dirty="0" smtClean="0">
                <a:solidFill>
                  <a:srgbClr val="FF0000"/>
                </a:solidFill>
              </a:rPr>
              <a:t>Development</a:t>
            </a:r>
            <a:endParaRPr lang="en-CA" sz="3000" dirty="0">
              <a:solidFill>
                <a:srgbClr val="FF0000"/>
              </a:solidFill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1547664" y="5373216"/>
            <a:ext cx="360040" cy="1296144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1907704" y="5301208"/>
            <a:ext cx="57606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CA" sz="2400" dirty="0" smtClean="0"/>
              <a:t> Understand others’ emotions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CA" sz="2400" dirty="0" smtClean="0"/>
              <a:t> Understand others’ desires</a:t>
            </a:r>
          </a:p>
          <a:p>
            <a:pPr>
              <a:spcBef>
                <a:spcPts val="600"/>
              </a:spcBef>
              <a:buFont typeface="Arial" pitchFamily="34" charset="0"/>
              <a:buChar char="•"/>
            </a:pPr>
            <a:r>
              <a:rPr lang="en-CA" sz="2400" dirty="0" smtClean="0"/>
              <a:t> Understand others’ thoughts, beliefs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Why is Social Cognition Important?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en-CA" dirty="0" smtClean="0"/>
              <a:t>Children with poor social cognition show problems in many areas:</a:t>
            </a:r>
          </a:p>
          <a:p>
            <a:pPr lvl="1"/>
            <a:r>
              <a:rPr lang="en-CA" dirty="0" smtClean="0"/>
              <a:t>More conflict and communication problems </a:t>
            </a:r>
            <a:r>
              <a:rPr lang="en-CA" sz="1600" dirty="0" smtClean="0"/>
              <a:t>(</a:t>
            </a:r>
            <a:r>
              <a:rPr lang="en-US" sz="1600" dirty="0" smtClean="0"/>
              <a:t>Dunn &amp; Cutting, 1999)</a:t>
            </a:r>
            <a:endParaRPr lang="en-CA" sz="1600" dirty="0" smtClean="0"/>
          </a:p>
          <a:p>
            <a:pPr lvl="1"/>
            <a:r>
              <a:rPr lang="en-CA" dirty="0" smtClean="0"/>
              <a:t>Lower acceptance among peers </a:t>
            </a:r>
            <a:r>
              <a:rPr lang="en-CA" sz="1600" dirty="0" smtClean="0"/>
              <a:t>(</a:t>
            </a:r>
            <a:r>
              <a:rPr lang="en-US" sz="1600" dirty="0" err="1" smtClean="0"/>
              <a:t>Slaughteret</a:t>
            </a:r>
            <a:r>
              <a:rPr lang="en-US" sz="1600" dirty="0" smtClean="0"/>
              <a:t> al., 2002)</a:t>
            </a:r>
            <a:endParaRPr lang="en-CA" sz="1600" dirty="0" smtClean="0"/>
          </a:p>
          <a:p>
            <a:pPr lvl="1"/>
            <a:r>
              <a:rPr lang="en-CA" dirty="0" smtClean="0"/>
              <a:t>Lower social skills</a:t>
            </a:r>
            <a:r>
              <a:rPr lang="en-CA" sz="1600" dirty="0" smtClean="0"/>
              <a:t> (</a:t>
            </a:r>
            <a:r>
              <a:rPr lang="en-CA" sz="1600" dirty="0" err="1" smtClean="0"/>
              <a:t>Astington</a:t>
            </a:r>
            <a:r>
              <a:rPr lang="en-CA" sz="1600" dirty="0" smtClean="0"/>
              <a:t>, 2003)</a:t>
            </a:r>
            <a:endParaRPr lang="en-CA" dirty="0" smtClean="0"/>
          </a:p>
          <a:p>
            <a:pPr lvl="1"/>
            <a:r>
              <a:rPr lang="en-CA" dirty="0" smtClean="0"/>
              <a:t>More behaviour problems </a:t>
            </a:r>
            <a:r>
              <a:rPr lang="en-US" sz="1600" dirty="0" smtClean="0"/>
              <a:t>(Hughes &amp; Ensor, 2006)</a:t>
            </a:r>
            <a:endParaRPr lang="en-CA" sz="1600" dirty="0" smtClean="0"/>
          </a:p>
          <a:p>
            <a:pPr lvl="1"/>
            <a:r>
              <a:rPr lang="en-CA" dirty="0" smtClean="0"/>
              <a:t>Less sophisticated academic skills (e.g. language) </a:t>
            </a:r>
            <a:r>
              <a:rPr lang="en-CA" sz="1600" dirty="0" smtClean="0"/>
              <a:t>(</a:t>
            </a:r>
            <a:r>
              <a:rPr lang="en-US" sz="1600" dirty="0" err="1" smtClean="0"/>
              <a:t>Astington</a:t>
            </a:r>
            <a:r>
              <a:rPr lang="en-US" sz="1600" dirty="0" smtClean="0"/>
              <a:t> &amp; Pelletier, 2005)</a:t>
            </a:r>
            <a:endParaRPr lang="en-CA" sz="1600" dirty="0" smtClean="0"/>
          </a:p>
          <a:p>
            <a:r>
              <a:rPr lang="en-CA" dirty="0" smtClean="0"/>
              <a:t>Poor theory of mind is considered a core deficit in children with autism </a:t>
            </a:r>
            <a:r>
              <a:rPr lang="en-CA" sz="1600" dirty="0" smtClean="0"/>
              <a:t>(Baron-Cohen et al., 1985)</a:t>
            </a:r>
            <a:r>
              <a:rPr lang="en-CA" dirty="0" smtClean="0"/>
              <a:t>.</a:t>
            </a:r>
            <a:endParaRPr lang="en-CA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aracingulate cortex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1388939"/>
            <a:ext cx="5472608" cy="52084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95736" y="4365104"/>
            <a:ext cx="100811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2339752" y="620688"/>
            <a:ext cx="1008112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457200" y="-27384"/>
            <a:ext cx="8229600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Brain Structures in Social Cognition</a:t>
            </a:r>
            <a:endParaRPr kumimoji="0" lang="en-CA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38"/>
          <p:cNvGrpSpPr/>
          <p:nvPr/>
        </p:nvGrpSpPr>
        <p:grpSpPr>
          <a:xfrm>
            <a:off x="0" y="692696"/>
            <a:ext cx="9144000" cy="5408151"/>
            <a:chOff x="0" y="482482"/>
            <a:chExt cx="9144000" cy="5408151"/>
          </a:xfrm>
        </p:grpSpPr>
        <p:grpSp>
          <p:nvGrpSpPr>
            <p:cNvPr id="3" name="Group 45"/>
            <p:cNvGrpSpPr/>
            <p:nvPr/>
          </p:nvGrpSpPr>
          <p:grpSpPr>
            <a:xfrm>
              <a:off x="0" y="482482"/>
              <a:ext cx="4932040" cy="5408151"/>
              <a:chOff x="0" y="700247"/>
              <a:chExt cx="4932040" cy="5408151"/>
            </a:xfrm>
          </p:grpSpPr>
          <p:grpSp>
            <p:nvGrpSpPr>
              <p:cNvPr id="7" name="Group 44"/>
              <p:cNvGrpSpPr/>
              <p:nvPr/>
            </p:nvGrpSpPr>
            <p:grpSpPr>
              <a:xfrm>
                <a:off x="0" y="700247"/>
                <a:ext cx="4932040" cy="5408151"/>
                <a:chOff x="0" y="700247"/>
                <a:chExt cx="4932040" cy="5408151"/>
              </a:xfrm>
            </p:grpSpPr>
            <p:sp>
              <p:nvSpPr>
                <p:cNvPr id="24" name="Freeform 23"/>
                <p:cNvSpPr/>
                <p:nvPr/>
              </p:nvSpPr>
              <p:spPr>
                <a:xfrm>
                  <a:off x="2483768" y="1628800"/>
                  <a:ext cx="1642050" cy="2508172"/>
                </a:xfrm>
                <a:custGeom>
                  <a:avLst/>
                  <a:gdLst>
                    <a:gd name="connsiteX0" fmla="*/ 1205948 w 1642050"/>
                    <a:gd name="connsiteY0" fmla="*/ 16763 h 2508172"/>
                    <a:gd name="connsiteX1" fmla="*/ 1126435 w 1642050"/>
                    <a:gd name="connsiteY1" fmla="*/ 56519 h 2508172"/>
                    <a:gd name="connsiteX2" fmla="*/ 1086678 w 1642050"/>
                    <a:gd name="connsiteY2" fmla="*/ 69772 h 2508172"/>
                    <a:gd name="connsiteX3" fmla="*/ 1007165 w 1642050"/>
                    <a:gd name="connsiteY3" fmla="*/ 109528 h 2508172"/>
                    <a:gd name="connsiteX4" fmla="*/ 980661 w 1642050"/>
                    <a:gd name="connsiteY4" fmla="*/ 136033 h 2508172"/>
                    <a:gd name="connsiteX5" fmla="*/ 954157 w 1642050"/>
                    <a:gd name="connsiteY5" fmla="*/ 175789 h 2508172"/>
                    <a:gd name="connsiteX6" fmla="*/ 781878 w 1642050"/>
                    <a:gd name="connsiteY6" fmla="*/ 215546 h 2508172"/>
                    <a:gd name="connsiteX7" fmla="*/ 742122 w 1642050"/>
                    <a:gd name="connsiteY7" fmla="*/ 242050 h 2508172"/>
                    <a:gd name="connsiteX8" fmla="*/ 689113 w 1642050"/>
                    <a:gd name="connsiteY8" fmla="*/ 308311 h 2508172"/>
                    <a:gd name="connsiteX9" fmla="*/ 649357 w 1642050"/>
                    <a:gd name="connsiteY9" fmla="*/ 321563 h 2508172"/>
                    <a:gd name="connsiteX10" fmla="*/ 636105 w 1642050"/>
                    <a:gd name="connsiteY10" fmla="*/ 361319 h 2508172"/>
                    <a:gd name="connsiteX11" fmla="*/ 609600 w 1642050"/>
                    <a:gd name="connsiteY11" fmla="*/ 387824 h 2508172"/>
                    <a:gd name="connsiteX12" fmla="*/ 530087 w 1642050"/>
                    <a:gd name="connsiteY12" fmla="*/ 427580 h 2508172"/>
                    <a:gd name="connsiteX13" fmla="*/ 516835 w 1642050"/>
                    <a:gd name="connsiteY13" fmla="*/ 467337 h 2508172"/>
                    <a:gd name="connsiteX14" fmla="*/ 477078 w 1642050"/>
                    <a:gd name="connsiteY14" fmla="*/ 560102 h 2508172"/>
                    <a:gd name="connsiteX15" fmla="*/ 384313 w 1642050"/>
                    <a:gd name="connsiteY15" fmla="*/ 573354 h 2508172"/>
                    <a:gd name="connsiteX16" fmla="*/ 357809 w 1642050"/>
                    <a:gd name="connsiteY16" fmla="*/ 599859 h 2508172"/>
                    <a:gd name="connsiteX17" fmla="*/ 318052 w 1642050"/>
                    <a:gd name="connsiteY17" fmla="*/ 626363 h 2508172"/>
                    <a:gd name="connsiteX18" fmla="*/ 291548 w 1642050"/>
                    <a:gd name="connsiteY18" fmla="*/ 666119 h 2508172"/>
                    <a:gd name="connsiteX19" fmla="*/ 238539 w 1642050"/>
                    <a:gd name="connsiteY19" fmla="*/ 719128 h 2508172"/>
                    <a:gd name="connsiteX20" fmla="*/ 212035 w 1642050"/>
                    <a:gd name="connsiteY20" fmla="*/ 745633 h 2508172"/>
                    <a:gd name="connsiteX21" fmla="*/ 198783 w 1642050"/>
                    <a:gd name="connsiteY21" fmla="*/ 785389 h 2508172"/>
                    <a:gd name="connsiteX22" fmla="*/ 145774 w 1642050"/>
                    <a:gd name="connsiteY22" fmla="*/ 838398 h 2508172"/>
                    <a:gd name="connsiteX23" fmla="*/ 106018 w 1642050"/>
                    <a:gd name="connsiteY23" fmla="*/ 957667 h 2508172"/>
                    <a:gd name="connsiteX24" fmla="*/ 92765 w 1642050"/>
                    <a:gd name="connsiteY24" fmla="*/ 997424 h 2508172"/>
                    <a:gd name="connsiteX25" fmla="*/ 106018 w 1642050"/>
                    <a:gd name="connsiteY25" fmla="*/ 1156450 h 2508172"/>
                    <a:gd name="connsiteX26" fmla="*/ 132522 w 1642050"/>
                    <a:gd name="connsiteY26" fmla="*/ 1235963 h 2508172"/>
                    <a:gd name="connsiteX27" fmla="*/ 119270 w 1642050"/>
                    <a:gd name="connsiteY27" fmla="*/ 1275719 h 2508172"/>
                    <a:gd name="connsiteX28" fmla="*/ 79513 w 1642050"/>
                    <a:gd name="connsiteY28" fmla="*/ 1288972 h 2508172"/>
                    <a:gd name="connsiteX29" fmla="*/ 39757 w 1642050"/>
                    <a:gd name="connsiteY29" fmla="*/ 1315476 h 2508172"/>
                    <a:gd name="connsiteX30" fmla="*/ 13252 w 1642050"/>
                    <a:gd name="connsiteY30" fmla="*/ 1394989 h 2508172"/>
                    <a:gd name="connsiteX31" fmla="*/ 0 w 1642050"/>
                    <a:gd name="connsiteY31" fmla="*/ 1434746 h 2508172"/>
                    <a:gd name="connsiteX32" fmla="*/ 13252 w 1642050"/>
                    <a:gd name="connsiteY32" fmla="*/ 1527511 h 2508172"/>
                    <a:gd name="connsiteX33" fmla="*/ 39757 w 1642050"/>
                    <a:gd name="connsiteY33" fmla="*/ 1607024 h 2508172"/>
                    <a:gd name="connsiteX34" fmla="*/ 79513 w 1642050"/>
                    <a:gd name="connsiteY34" fmla="*/ 1819059 h 2508172"/>
                    <a:gd name="connsiteX35" fmla="*/ 92765 w 1642050"/>
                    <a:gd name="connsiteY35" fmla="*/ 1858815 h 2508172"/>
                    <a:gd name="connsiteX36" fmla="*/ 119270 w 1642050"/>
                    <a:gd name="connsiteY36" fmla="*/ 1885319 h 2508172"/>
                    <a:gd name="connsiteX37" fmla="*/ 132522 w 1642050"/>
                    <a:gd name="connsiteY37" fmla="*/ 1925076 h 2508172"/>
                    <a:gd name="connsiteX38" fmla="*/ 172278 w 1642050"/>
                    <a:gd name="connsiteY38" fmla="*/ 1951580 h 2508172"/>
                    <a:gd name="connsiteX39" fmla="*/ 198783 w 1642050"/>
                    <a:gd name="connsiteY39" fmla="*/ 1978085 h 2508172"/>
                    <a:gd name="connsiteX40" fmla="*/ 251791 w 1642050"/>
                    <a:gd name="connsiteY40" fmla="*/ 2031093 h 2508172"/>
                    <a:gd name="connsiteX41" fmla="*/ 304800 w 1642050"/>
                    <a:gd name="connsiteY41" fmla="*/ 2084102 h 2508172"/>
                    <a:gd name="connsiteX42" fmla="*/ 357809 w 1642050"/>
                    <a:gd name="connsiteY42" fmla="*/ 2137111 h 2508172"/>
                    <a:gd name="connsiteX43" fmla="*/ 384313 w 1642050"/>
                    <a:gd name="connsiteY43" fmla="*/ 2176867 h 2508172"/>
                    <a:gd name="connsiteX44" fmla="*/ 450574 w 1642050"/>
                    <a:gd name="connsiteY44" fmla="*/ 2229876 h 2508172"/>
                    <a:gd name="connsiteX45" fmla="*/ 463826 w 1642050"/>
                    <a:gd name="connsiteY45" fmla="*/ 2269633 h 2508172"/>
                    <a:gd name="connsiteX46" fmla="*/ 530087 w 1642050"/>
                    <a:gd name="connsiteY46" fmla="*/ 2322641 h 2508172"/>
                    <a:gd name="connsiteX47" fmla="*/ 556591 w 1642050"/>
                    <a:gd name="connsiteY47" fmla="*/ 2349146 h 2508172"/>
                    <a:gd name="connsiteX48" fmla="*/ 636105 w 1642050"/>
                    <a:gd name="connsiteY48" fmla="*/ 2375650 h 2508172"/>
                    <a:gd name="connsiteX49" fmla="*/ 781878 w 1642050"/>
                    <a:gd name="connsiteY49" fmla="*/ 2428659 h 2508172"/>
                    <a:gd name="connsiteX50" fmla="*/ 901148 w 1642050"/>
                    <a:gd name="connsiteY50" fmla="*/ 2468415 h 2508172"/>
                    <a:gd name="connsiteX51" fmla="*/ 980661 w 1642050"/>
                    <a:gd name="connsiteY51" fmla="*/ 2494919 h 2508172"/>
                    <a:gd name="connsiteX52" fmla="*/ 1020418 w 1642050"/>
                    <a:gd name="connsiteY52" fmla="*/ 2508172 h 2508172"/>
                    <a:gd name="connsiteX53" fmla="*/ 1060174 w 1642050"/>
                    <a:gd name="connsiteY53" fmla="*/ 2494919 h 2508172"/>
                    <a:gd name="connsiteX54" fmla="*/ 1152939 w 1642050"/>
                    <a:gd name="connsiteY54" fmla="*/ 2468415 h 2508172"/>
                    <a:gd name="connsiteX55" fmla="*/ 1166191 w 1642050"/>
                    <a:gd name="connsiteY55" fmla="*/ 2428659 h 2508172"/>
                    <a:gd name="connsiteX56" fmla="*/ 1192696 w 1642050"/>
                    <a:gd name="connsiteY56" fmla="*/ 2402154 h 2508172"/>
                    <a:gd name="connsiteX57" fmla="*/ 1245705 w 1642050"/>
                    <a:gd name="connsiteY57" fmla="*/ 2296137 h 2508172"/>
                    <a:gd name="connsiteX58" fmla="*/ 1232452 w 1642050"/>
                    <a:gd name="connsiteY58" fmla="*/ 1951580 h 2508172"/>
                    <a:gd name="connsiteX59" fmla="*/ 1219200 w 1642050"/>
                    <a:gd name="connsiteY59" fmla="*/ 1911824 h 2508172"/>
                    <a:gd name="connsiteX60" fmla="*/ 1192696 w 1642050"/>
                    <a:gd name="connsiteY60" fmla="*/ 1885319 h 2508172"/>
                    <a:gd name="connsiteX61" fmla="*/ 1152939 w 1642050"/>
                    <a:gd name="connsiteY61" fmla="*/ 1819059 h 2508172"/>
                    <a:gd name="connsiteX62" fmla="*/ 1139687 w 1642050"/>
                    <a:gd name="connsiteY62" fmla="*/ 1779302 h 2508172"/>
                    <a:gd name="connsiteX63" fmla="*/ 1086678 w 1642050"/>
                    <a:gd name="connsiteY63" fmla="*/ 1713041 h 2508172"/>
                    <a:gd name="connsiteX64" fmla="*/ 1046922 w 1642050"/>
                    <a:gd name="connsiteY64" fmla="*/ 1686537 h 2508172"/>
                    <a:gd name="connsiteX65" fmla="*/ 1020418 w 1642050"/>
                    <a:gd name="connsiteY65" fmla="*/ 1646780 h 2508172"/>
                    <a:gd name="connsiteX66" fmla="*/ 940905 w 1642050"/>
                    <a:gd name="connsiteY66" fmla="*/ 1540763 h 2508172"/>
                    <a:gd name="connsiteX67" fmla="*/ 914400 w 1642050"/>
                    <a:gd name="connsiteY67" fmla="*/ 1461250 h 2508172"/>
                    <a:gd name="connsiteX68" fmla="*/ 901148 w 1642050"/>
                    <a:gd name="connsiteY68" fmla="*/ 1421493 h 2508172"/>
                    <a:gd name="connsiteX69" fmla="*/ 914400 w 1642050"/>
                    <a:gd name="connsiteY69" fmla="*/ 1355233 h 2508172"/>
                    <a:gd name="connsiteX70" fmla="*/ 940905 w 1642050"/>
                    <a:gd name="connsiteY70" fmla="*/ 1222711 h 2508172"/>
                    <a:gd name="connsiteX71" fmla="*/ 967409 w 1642050"/>
                    <a:gd name="connsiteY71" fmla="*/ 1196206 h 2508172"/>
                    <a:gd name="connsiteX72" fmla="*/ 1007165 w 1642050"/>
                    <a:gd name="connsiteY72" fmla="*/ 1076937 h 2508172"/>
                    <a:gd name="connsiteX73" fmla="*/ 1020418 w 1642050"/>
                    <a:gd name="connsiteY73" fmla="*/ 1037180 h 2508172"/>
                    <a:gd name="connsiteX74" fmla="*/ 1099931 w 1642050"/>
                    <a:gd name="connsiteY74" fmla="*/ 997424 h 2508172"/>
                    <a:gd name="connsiteX75" fmla="*/ 1139687 w 1642050"/>
                    <a:gd name="connsiteY75" fmla="*/ 984172 h 2508172"/>
                    <a:gd name="connsiteX76" fmla="*/ 1166191 w 1642050"/>
                    <a:gd name="connsiteY76" fmla="*/ 957667 h 2508172"/>
                    <a:gd name="connsiteX77" fmla="*/ 1205948 w 1642050"/>
                    <a:gd name="connsiteY77" fmla="*/ 944415 h 2508172"/>
                    <a:gd name="connsiteX78" fmla="*/ 1245705 w 1642050"/>
                    <a:gd name="connsiteY78" fmla="*/ 917911 h 2508172"/>
                    <a:gd name="connsiteX79" fmla="*/ 1285461 w 1642050"/>
                    <a:gd name="connsiteY79" fmla="*/ 838398 h 2508172"/>
                    <a:gd name="connsiteX80" fmla="*/ 1338470 w 1642050"/>
                    <a:gd name="connsiteY80" fmla="*/ 785389 h 2508172"/>
                    <a:gd name="connsiteX81" fmla="*/ 1364974 w 1642050"/>
                    <a:gd name="connsiteY81" fmla="*/ 745633 h 2508172"/>
                    <a:gd name="connsiteX82" fmla="*/ 1444487 w 1642050"/>
                    <a:gd name="connsiteY82" fmla="*/ 719128 h 2508172"/>
                    <a:gd name="connsiteX83" fmla="*/ 1497496 w 1642050"/>
                    <a:gd name="connsiteY83" fmla="*/ 652867 h 2508172"/>
                    <a:gd name="connsiteX84" fmla="*/ 1537252 w 1642050"/>
                    <a:gd name="connsiteY84" fmla="*/ 639615 h 2508172"/>
                    <a:gd name="connsiteX85" fmla="*/ 1590261 w 1642050"/>
                    <a:gd name="connsiteY85" fmla="*/ 533598 h 2508172"/>
                    <a:gd name="connsiteX86" fmla="*/ 1603513 w 1642050"/>
                    <a:gd name="connsiteY86" fmla="*/ 493841 h 2508172"/>
                    <a:gd name="connsiteX87" fmla="*/ 1616765 w 1642050"/>
                    <a:gd name="connsiteY87" fmla="*/ 454085 h 2508172"/>
                    <a:gd name="connsiteX88" fmla="*/ 1616765 w 1642050"/>
                    <a:gd name="connsiteY88" fmla="*/ 228798 h 2508172"/>
                    <a:gd name="connsiteX89" fmla="*/ 1590261 w 1642050"/>
                    <a:gd name="connsiteY89" fmla="*/ 202293 h 2508172"/>
                    <a:gd name="connsiteX90" fmla="*/ 1510748 w 1642050"/>
                    <a:gd name="connsiteY90" fmla="*/ 109528 h 2508172"/>
                    <a:gd name="connsiteX91" fmla="*/ 1470991 w 1642050"/>
                    <a:gd name="connsiteY91" fmla="*/ 96276 h 2508172"/>
                    <a:gd name="connsiteX92" fmla="*/ 1457739 w 1642050"/>
                    <a:gd name="connsiteY92" fmla="*/ 56519 h 2508172"/>
                    <a:gd name="connsiteX93" fmla="*/ 1378226 w 1642050"/>
                    <a:gd name="connsiteY93" fmla="*/ 30015 h 2508172"/>
                    <a:gd name="connsiteX94" fmla="*/ 1205948 w 1642050"/>
                    <a:gd name="connsiteY94" fmla="*/ 16763 h 25081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</a:cxnLst>
                  <a:rect l="l" t="t" r="r" b="b"/>
                  <a:pathLst>
                    <a:path w="1642050" h="2508172">
                      <a:moveTo>
                        <a:pt x="1205948" y="16763"/>
                      </a:moveTo>
                      <a:cubicBezTo>
                        <a:pt x="1163983" y="21180"/>
                        <a:pt x="1229187" y="5143"/>
                        <a:pt x="1126435" y="56519"/>
                      </a:cubicBezTo>
                      <a:cubicBezTo>
                        <a:pt x="1113941" y="62766"/>
                        <a:pt x="1099172" y="63525"/>
                        <a:pt x="1086678" y="69772"/>
                      </a:cubicBezTo>
                      <a:cubicBezTo>
                        <a:pt x="983926" y="121148"/>
                        <a:pt x="1107089" y="76221"/>
                        <a:pt x="1007165" y="109528"/>
                      </a:cubicBezTo>
                      <a:cubicBezTo>
                        <a:pt x="998330" y="118363"/>
                        <a:pt x="988466" y="126277"/>
                        <a:pt x="980661" y="136033"/>
                      </a:cubicBezTo>
                      <a:cubicBezTo>
                        <a:pt x="970712" y="148470"/>
                        <a:pt x="967663" y="167348"/>
                        <a:pt x="954157" y="175789"/>
                      </a:cubicBezTo>
                      <a:cubicBezTo>
                        <a:pt x="911039" y="202737"/>
                        <a:pt x="828479" y="208888"/>
                        <a:pt x="781878" y="215546"/>
                      </a:cubicBezTo>
                      <a:cubicBezTo>
                        <a:pt x="768626" y="224381"/>
                        <a:pt x="753384" y="230788"/>
                        <a:pt x="742122" y="242050"/>
                      </a:cubicBezTo>
                      <a:cubicBezTo>
                        <a:pt x="715035" y="269137"/>
                        <a:pt x="721900" y="288638"/>
                        <a:pt x="689113" y="308311"/>
                      </a:cubicBezTo>
                      <a:cubicBezTo>
                        <a:pt x="677135" y="315498"/>
                        <a:pt x="662609" y="317146"/>
                        <a:pt x="649357" y="321563"/>
                      </a:cubicBezTo>
                      <a:cubicBezTo>
                        <a:pt x="644940" y="334815"/>
                        <a:pt x="643292" y="349341"/>
                        <a:pt x="636105" y="361319"/>
                      </a:cubicBezTo>
                      <a:cubicBezTo>
                        <a:pt x="629677" y="372033"/>
                        <a:pt x="619357" y="380019"/>
                        <a:pt x="609600" y="387824"/>
                      </a:cubicBezTo>
                      <a:cubicBezTo>
                        <a:pt x="572901" y="417184"/>
                        <a:pt x="572078" y="413583"/>
                        <a:pt x="530087" y="427580"/>
                      </a:cubicBezTo>
                      <a:cubicBezTo>
                        <a:pt x="525670" y="440832"/>
                        <a:pt x="520223" y="453785"/>
                        <a:pt x="516835" y="467337"/>
                      </a:cubicBezTo>
                      <a:cubicBezTo>
                        <a:pt x="510758" y="491647"/>
                        <a:pt x="514171" y="547738"/>
                        <a:pt x="477078" y="560102"/>
                      </a:cubicBezTo>
                      <a:cubicBezTo>
                        <a:pt x="447445" y="569979"/>
                        <a:pt x="415235" y="568937"/>
                        <a:pt x="384313" y="573354"/>
                      </a:cubicBezTo>
                      <a:cubicBezTo>
                        <a:pt x="375478" y="582189"/>
                        <a:pt x="367565" y="592054"/>
                        <a:pt x="357809" y="599859"/>
                      </a:cubicBezTo>
                      <a:cubicBezTo>
                        <a:pt x="345372" y="609809"/>
                        <a:pt x="329314" y="615101"/>
                        <a:pt x="318052" y="626363"/>
                      </a:cubicBezTo>
                      <a:cubicBezTo>
                        <a:pt x="306790" y="637625"/>
                        <a:pt x="301913" y="654026"/>
                        <a:pt x="291548" y="666119"/>
                      </a:cubicBezTo>
                      <a:cubicBezTo>
                        <a:pt x="275286" y="685092"/>
                        <a:pt x="256209" y="701458"/>
                        <a:pt x="238539" y="719128"/>
                      </a:cubicBezTo>
                      <a:lnTo>
                        <a:pt x="212035" y="745633"/>
                      </a:lnTo>
                      <a:cubicBezTo>
                        <a:pt x="207618" y="758885"/>
                        <a:pt x="206902" y="774022"/>
                        <a:pt x="198783" y="785389"/>
                      </a:cubicBezTo>
                      <a:cubicBezTo>
                        <a:pt x="184259" y="805723"/>
                        <a:pt x="145774" y="838398"/>
                        <a:pt x="145774" y="838398"/>
                      </a:cubicBezTo>
                      <a:lnTo>
                        <a:pt x="106018" y="957667"/>
                      </a:lnTo>
                      <a:lnTo>
                        <a:pt x="92765" y="997424"/>
                      </a:lnTo>
                      <a:cubicBezTo>
                        <a:pt x="97183" y="1050433"/>
                        <a:pt x="97273" y="1103981"/>
                        <a:pt x="106018" y="1156450"/>
                      </a:cubicBezTo>
                      <a:cubicBezTo>
                        <a:pt x="110611" y="1184008"/>
                        <a:pt x="132522" y="1235963"/>
                        <a:pt x="132522" y="1235963"/>
                      </a:cubicBezTo>
                      <a:cubicBezTo>
                        <a:pt x="128105" y="1249215"/>
                        <a:pt x="129147" y="1265842"/>
                        <a:pt x="119270" y="1275719"/>
                      </a:cubicBezTo>
                      <a:cubicBezTo>
                        <a:pt x="109392" y="1285597"/>
                        <a:pt x="92007" y="1282725"/>
                        <a:pt x="79513" y="1288972"/>
                      </a:cubicBezTo>
                      <a:cubicBezTo>
                        <a:pt x="65268" y="1296095"/>
                        <a:pt x="53009" y="1306641"/>
                        <a:pt x="39757" y="1315476"/>
                      </a:cubicBezTo>
                      <a:lnTo>
                        <a:pt x="13252" y="1394989"/>
                      </a:lnTo>
                      <a:lnTo>
                        <a:pt x="0" y="1434746"/>
                      </a:lnTo>
                      <a:cubicBezTo>
                        <a:pt x="4417" y="1465668"/>
                        <a:pt x="6228" y="1497075"/>
                        <a:pt x="13252" y="1527511"/>
                      </a:cubicBezTo>
                      <a:cubicBezTo>
                        <a:pt x="19534" y="1554734"/>
                        <a:pt x="39757" y="1607024"/>
                        <a:pt x="39757" y="1607024"/>
                      </a:cubicBezTo>
                      <a:cubicBezTo>
                        <a:pt x="55789" y="1767344"/>
                        <a:pt x="38971" y="1697431"/>
                        <a:pt x="79513" y="1819059"/>
                      </a:cubicBezTo>
                      <a:cubicBezTo>
                        <a:pt x="83930" y="1832311"/>
                        <a:pt x="82887" y="1848938"/>
                        <a:pt x="92765" y="1858815"/>
                      </a:cubicBezTo>
                      <a:lnTo>
                        <a:pt x="119270" y="1885319"/>
                      </a:lnTo>
                      <a:cubicBezTo>
                        <a:pt x="123687" y="1898571"/>
                        <a:pt x="123796" y="1914168"/>
                        <a:pt x="132522" y="1925076"/>
                      </a:cubicBezTo>
                      <a:cubicBezTo>
                        <a:pt x="142471" y="1937513"/>
                        <a:pt x="159841" y="1941631"/>
                        <a:pt x="172278" y="1951580"/>
                      </a:cubicBezTo>
                      <a:cubicBezTo>
                        <a:pt x="182035" y="1959385"/>
                        <a:pt x="189948" y="1969250"/>
                        <a:pt x="198783" y="1978085"/>
                      </a:cubicBezTo>
                      <a:cubicBezTo>
                        <a:pt x="234122" y="2084101"/>
                        <a:pt x="181114" y="1960416"/>
                        <a:pt x="251791" y="2031093"/>
                      </a:cubicBezTo>
                      <a:cubicBezTo>
                        <a:pt x="322469" y="2101771"/>
                        <a:pt x="198786" y="2048764"/>
                        <a:pt x="304800" y="2084102"/>
                      </a:cubicBezTo>
                      <a:cubicBezTo>
                        <a:pt x="333713" y="2170844"/>
                        <a:pt x="293556" y="2085709"/>
                        <a:pt x="357809" y="2137111"/>
                      </a:cubicBezTo>
                      <a:cubicBezTo>
                        <a:pt x="370246" y="2147060"/>
                        <a:pt x="374364" y="2164430"/>
                        <a:pt x="384313" y="2176867"/>
                      </a:cubicBezTo>
                      <a:cubicBezTo>
                        <a:pt x="405894" y="2203844"/>
                        <a:pt x="421054" y="2210196"/>
                        <a:pt x="450574" y="2229876"/>
                      </a:cubicBezTo>
                      <a:cubicBezTo>
                        <a:pt x="454991" y="2243128"/>
                        <a:pt x="456639" y="2257655"/>
                        <a:pt x="463826" y="2269633"/>
                      </a:cubicBezTo>
                      <a:cubicBezTo>
                        <a:pt x="478593" y="2294245"/>
                        <a:pt x="509254" y="2305974"/>
                        <a:pt x="530087" y="2322641"/>
                      </a:cubicBezTo>
                      <a:cubicBezTo>
                        <a:pt x="539843" y="2330446"/>
                        <a:pt x="545416" y="2343558"/>
                        <a:pt x="556591" y="2349146"/>
                      </a:cubicBezTo>
                      <a:cubicBezTo>
                        <a:pt x="581580" y="2361640"/>
                        <a:pt x="636105" y="2375650"/>
                        <a:pt x="636105" y="2375650"/>
                      </a:cubicBezTo>
                      <a:cubicBezTo>
                        <a:pt x="719445" y="2431210"/>
                        <a:pt x="630047" y="2378049"/>
                        <a:pt x="781878" y="2428659"/>
                      </a:cubicBezTo>
                      <a:lnTo>
                        <a:pt x="901148" y="2468415"/>
                      </a:lnTo>
                      <a:lnTo>
                        <a:pt x="980661" y="2494919"/>
                      </a:lnTo>
                      <a:lnTo>
                        <a:pt x="1020418" y="2508172"/>
                      </a:lnTo>
                      <a:cubicBezTo>
                        <a:pt x="1033670" y="2503754"/>
                        <a:pt x="1046743" y="2498757"/>
                        <a:pt x="1060174" y="2494919"/>
                      </a:cubicBezTo>
                      <a:cubicBezTo>
                        <a:pt x="1176681" y="2461630"/>
                        <a:pt x="1057598" y="2500195"/>
                        <a:pt x="1152939" y="2468415"/>
                      </a:cubicBezTo>
                      <a:cubicBezTo>
                        <a:pt x="1157356" y="2455163"/>
                        <a:pt x="1159004" y="2440637"/>
                        <a:pt x="1166191" y="2428659"/>
                      </a:cubicBezTo>
                      <a:cubicBezTo>
                        <a:pt x="1172619" y="2417945"/>
                        <a:pt x="1187108" y="2413329"/>
                        <a:pt x="1192696" y="2402154"/>
                      </a:cubicBezTo>
                      <a:cubicBezTo>
                        <a:pt x="1253606" y="2280334"/>
                        <a:pt x="1185824" y="2356015"/>
                        <a:pt x="1245705" y="2296137"/>
                      </a:cubicBezTo>
                      <a:cubicBezTo>
                        <a:pt x="1241287" y="2181285"/>
                        <a:pt x="1240360" y="2066245"/>
                        <a:pt x="1232452" y="1951580"/>
                      </a:cubicBezTo>
                      <a:cubicBezTo>
                        <a:pt x="1231491" y="1937644"/>
                        <a:pt x="1226387" y="1923802"/>
                        <a:pt x="1219200" y="1911824"/>
                      </a:cubicBezTo>
                      <a:cubicBezTo>
                        <a:pt x="1212772" y="1901110"/>
                        <a:pt x="1201531" y="1894154"/>
                        <a:pt x="1192696" y="1885319"/>
                      </a:cubicBezTo>
                      <a:cubicBezTo>
                        <a:pt x="1155154" y="1772694"/>
                        <a:pt x="1207513" y="1910015"/>
                        <a:pt x="1152939" y="1819059"/>
                      </a:cubicBezTo>
                      <a:cubicBezTo>
                        <a:pt x="1145752" y="1807081"/>
                        <a:pt x="1145934" y="1791796"/>
                        <a:pt x="1139687" y="1779302"/>
                      </a:cubicBezTo>
                      <a:cubicBezTo>
                        <a:pt x="1128207" y="1756342"/>
                        <a:pt x="1107221" y="1729476"/>
                        <a:pt x="1086678" y="1713041"/>
                      </a:cubicBezTo>
                      <a:cubicBezTo>
                        <a:pt x="1074241" y="1703092"/>
                        <a:pt x="1060174" y="1695372"/>
                        <a:pt x="1046922" y="1686537"/>
                      </a:cubicBezTo>
                      <a:cubicBezTo>
                        <a:pt x="1038087" y="1673285"/>
                        <a:pt x="1030368" y="1659217"/>
                        <a:pt x="1020418" y="1646780"/>
                      </a:cubicBezTo>
                      <a:cubicBezTo>
                        <a:pt x="984534" y="1601925"/>
                        <a:pt x="967329" y="1620033"/>
                        <a:pt x="940905" y="1540763"/>
                      </a:cubicBezTo>
                      <a:lnTo>
                        <a:pt x="914400" y="1461250"/>
                      </a:lnTo>
                      <a:lnTo>
                        <a:pt x="901148" y="1421493"/>
                      </a:lnTo>
                      <a:cubicBezTo>
                        <a:pt x="905565" y="1399406"/>
                        <a:pt x="910697" y="1377451"/>
                        <a:pt x="914400" y="1355233"/>
                      </a:cubicBezTo>
                      <a:cubicBezTo>
                        <a:pt x="917229" y="1338256"/>
                        <a:pt x="923318" y="1252022"/>
                        <a:pt x="940905" y="1222711"/>
                      </a:cubicBezTo>
                      <a:cubicBezTo>
                        <a:pt x="947333" y="1211997"/>
                        <a:pt x="958574" y="1205041"/>
                        <a:pt x="967409" y="1196206"/>
                      </a:cubicBezTo>
                      <a:lnTo>
                        <a:pt x="1007165" y="1076937"/>
                      </a:lnTo>
                      <a:cubicBezTo>
                        <a:pt x="1011583" y="1063685"/>
                        <a:pt x="1007166" y="1041597"/>
                        <a:pt x="1020418" y="1037180"/>
                      </a:cubicBezTo>
                      <a:cubicBezTo>
                        <a:pt x="1120345" y="1003871"/>
                        <a:pt x="997173" y="1048803"/>
                        <a:pt x="1099931" y="997424"/>
                      </a:cubicBezTo>
                      <a:cubicBezTo>
                        <a:pt x="1112425" y="991177"/>
                        <a:pt x="1126435" y="988589"/>
                        <a:pt x="1139687" y="984172"/>
                      </a:cubicBezTo>
                      <a:cubicBezTo>
                        <a:pt x="1148522" y="975337"/>
                        <a:pt x="1155477" y="964095"/>
                        <a:pt x="1166191" y="957667"/>
                      </a:cubicBezTo>
                      <a:cubicBezTo>
                        <a:pt x="1178169" y="950480"/>
                        <a:pt x="1193454" y="950662"/>
                        <a:pt x="1205948" y="944415"/>
                      </a:cubicBezTo>
                      <a:cubicBezTo>
                        <a:pt x="1220194" y="937292"/>
                        <a:pt x="1232453" y="926746"/>
                        <a:pt x="1245705" y="917911"/>
                      </a:cubicBezTo>
                      <a:cubicBezTo>
                        <a:pt x="1258531" y="879431"/>
                        <a:pt x="1257436" y="871094"/>
                        <a:pt x="1285461" y="838398"/>
                      </a:cubicBezTo>
                      <a:cubicBezTo>
                        <a:pt x="1301723" y="819425"/>
                        <a:pt x="1324609" y="806181"/>
                        <a:pt x="1338470" y="785389"/>
                      </a:cubicBezTo>
                      <a:cubicBezTo>
                        <a:pt x="1347305" y="772137"/>
                        <a:pt x="1351468" y="754074"/>
                        <a:pt x="1364974" y="745633"/>
                      </a:cubicBezTo>
                      <a:cubicBezTo>
                        <a:pt x="1388665" y="730826"/>
                        <a:pt x="1444487" y="719128"/>
                        <a:pt x="1444487" y="719128"/>
                      </a:cubicBezTo>
                      <a:cubicBezTo>
                        <a:pt x="1456526" y="701070"/>
                        <a:pt x="1476514" y="665456"/>
                        <a:pt x="1497496" y="652867"/>
                      </a:cubicBezTo>
                      <a:cubicBezTo>
                        <a:pt x="1509474" y="645680"/>
                        <a:pt x="1524000" y="644032"/>
                        <a:pt x="1537252" y="639615"/>
                      </a:cubicBezTo>
                      <a:cubicBezTo>
                        <a:pt x="1583512" y="593356"/>
                        <a:pt x="1559806" y="624964"/>
                        <a:pt x="1590261" y="533598"/>
                      </a:cubicBezTo>
                      <a:lnTo>
                        <a:pt x="1603513" y="493841"/>
                      </a:lnTo>
                      <a:lnTo>
                        <a:pt x="1616765" y="454085"/>
                      </a:lnTo>
                      <a:cubicBezTo>
                        <a:pt x="1630018" y="361321"/>
                        <a:pt x="1642050" y="329937"/>
                        <a:pt x="1616765" y="228798"/>
                      </a:cubicBezTo>
                      <a:cubicBezTo>
                        <a:pt x="1613735" y="216677"/>
                        <a:pt x="1598066" y="212049"/>
                        <a:pt x="1590261" y="202293"/>
                      </a:cubicBezTo>
                      <a:cubicBezTo>
                        <a:pt x="1568680" y="175316"/>
                        <a:pt x="1545548" y="121128"/>
                        <a:pt x="1510748" y="109528"/>
                      </a:cubicBezTo>
                      <a:lnTo>
                        <a:pt x="1470991" y="96276"/>
                      </a:lnTo>
                      <a:cubicBezTo>
                        <a:pt x="1466574" y="83024"/>
                        <a:pt x="1469106" y="64638"/>
                        <a:pt x="1457739" y="56519"/>
                      </a:cubicBezTo>
                      <a:cubicBezTo>
                        <a:pt x="1435005" y="40280"/>
                        <a:pt x="1404730" y="38850"/>
                        <a:pt x="1378226" y="30015"/>
                      </a:cubicBezTo>
                      <a:cubicBezTo>
                        <a:pt x="1288181" y="0"/>
                        <a:pt x="1247913" y="12346"/>
                        <a:pt x="1205948" y="16763"/>
                      </a:cubicBezTo>
                      <a:close/>
                    </a:path>
                  </a:pathLst>
                </a:custGeom>
                <a:solidFill>
                  <a:srgbClr val="FFC000">
                    <a:alpha val="50000"/>
                  </a:srgbClr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1907704" y="4444663"/>
                  <a:ext cx="1872208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CA" b="1" dirty="0" err="1" smtClean="0"/>
                    <a:t>Paracingulate</a:t>
                  </a:r>
                  <a:r>
                    <a:rPr lang="en-CA" b="1" dirty="0" smtClean="0"/>
                    <a:t> cortex</a:t>
                  </a:r>
                </a:p>
                <a:p>
                  <a:pPr algn="ctr"/>
                  <a:r>
                    <a:rPr lang="en-CA" sz="1400" dirty="0" smtClean="0"/>
                    <a:t>(</a:t>
                  </a:r>
                  <a:r>
                    <a:rPr lang="en-CA" sz="1400" dirty="0" err="1" smtClean="0"/>
                    <a:t>ToM</a:t>
                  </a:r>
                  <a:r>
                    <a:rPr lang="en-CA" sz="1400" dirty="0" smtClean="0"/>
                    <a:t>)</a:t>
                  </a:r>
                  <a:endParaRPr lang="en-CA" sz="1400" dirty="0"/>
                </a:p>
              </p:txBody>
            </p:sp>
            <p:cxnSp>
              <p:nvCxnSpPr>
                <p:cNvPr id="28" name="Straight Connector 27"/>
                <p:cNvCxnSpPr/>
                <p:nvPr/>
              </p:nvCxnSpPr>
              <p:spPr>
                <a:xfrm flipH="1" flipV="1">
                  <a:off x="1835696" y="2350622"/>
                  <a:ext cx="1008112" cy="432047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TextBox 28"/>
                <p:cNvSpPr txBox="1"/>
                <p:nvPr/>
              </p:nvSpPr>
              <p:spPr>
                <a:xfrm>
                  <a:off x="179512" y="1772816"/>
                  <a:ext cx="1872208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CA" b="1" dirty="0" smtClean="0"/>
                    <a:t>Prefrontal cortex</a:t>
                  </a:r>
                </a:p>
                <a:p>
                  <a:pPr algn="ctr"/>
                  <a:r>
                    <a:rPr lang="en-CA" sz="1400" dirty="0" smtClean="0"/>
                    <a:t>(executive functioning; moderating social behaviour)</a:t>
                  </a:r>
                  <a:endParaRPr lang="en-CA" sz="1400" dirty="0"/>
                </a:p>
              </p:txBody>
            </p:sp>
            <p:sp>
              <p:nvSpPr>
                <p:cNvPr id="31" name="Freeform 30"/>
                <p:cNvSpPr/>
                <p:nvPr/>
              </p:nvSpPr>
              <p:spPr>
                <a:xfrm>
                  <a:off x="2805441" y="3514395"/>
                  <a:ext cx="1541272" cy="661290"/>
                </a:xfrm>
                <a:custGeom>
                  <a:avLst/>
                  <a:gdLst>
                    <a:gd name="connsiteX0" fmla="*/ 1408750 w 1541272"/>
                    <a:gd name="connsiteY0" fmla="*/ 620283 h 661290"/>
                    <a:gd name="connsiteX1" fmla="*/ 1461759 w 1541272"/>
                    <a:gd name="connsiteY1" fmla="*/ 607031 h 661290"/>
                    <a:gd name="connsiteX2" fmla="*/ 1501516 w 1541272"/>
                    <a:gd name="connsiteY2" fmla="*/ 593779 h 661290"/>
                    <a:gd name="connsiteX3" fmla="*/ 1528020 w 1541272"/>
                    <a:gd name="connsiteY3" fmla="*/ 514266 h 661290"/>
                    <a:gd name="connsiteX4" fmla="*/ 1541272 w 1541272"/>
                    <a:gd name="connsiteY4" fmla="*/ 474509 h 661290"/>
                    <a:gd name="connsiteX5" fmla="*/ 1514768 w 1541272"/>
                    <a:gd name="connsiteY5" fmla="*/ 368492 h 661290"/>
                    <a:gd name="connsiteX6" fmla="*/ 1422002 w 1541272"/>
                    <a:gd name="connsiteY6" fmla="*/ 288979 h 661290"/>
                    <a:gd name="connsiteX7" fmla="*/ 1408750 w 1541272"/>
                    <a:gd name="connsiteY7" fmla="*/ 249222 h 661290"/>
                    <a:gd name="connsiteX8" fmla="*/ 1368994 w 1541272"/>
                    <a:gd name="connsiteY8" fmla="*/ 222718 h 661290"/>
                    <a:gd name="connsiteX9" fmla="*/ 1342489 w 1541272"/>
                    <a:gd name="connsiteY9" fmla="*/ 196214 h 661290"/>
                    <a:gd name="connsiteX10" fmla="*/ 1262976 w 1541272"/>
                    <a:gd name="connsiteY10" fmla="*/ 169709 h 661290"/>
                    <a:gd name="connsiteX11" fmla="*/ 1156959 w 1541272"/>
                    <a:gd name="connsiteY11" fmla="*/ 143205 h 661290"/>
                    <a:gd name="connsiteX12" fmla="*/ 1037689 w 1541272"/>
                    <a:gd name="connsiteY12" fmla="*/ 116701 h 661290"/>
                    <a:gd name="connsiteX13" fmla="*/ 918420 w 1541272"/>
                    <a:gd name="connsiteY13" fmla="*/ 103448 h 661290"/>
                    <a:gd name="connsiteX14" fmla="*/ 825655 w 1541272"/>
                    <a:gd name="connsiteY14" fmla="*/ 90196 h 661290"/>
                    <a:gd name="connsiteX15" fmla="*/ 732889 w 1541272"/>
                    <a:gd name="connsiteY15" fmla="*/ 63692 h 661290"/>
                    <a:gd name="connsiteX16" fmla="*/ 666629 w 1541272"/>
                    <a:gd name="connsiteY16" fmla="*/ 50440 h 661290"/>
                    <a:gd name="connsiteX17" fmla="*/ 520855 w 1541272"/>
                    <a:gd name="connsiteY17" fmla="*/ 10683 h 661290"/>
                    <a:gd name="connsiteX18" fmla="*/ 229307 w 1541272"/>
                    <a:gd name="connsiteY18" fmla="*/ 23935 h 661290"/>
                    <a:gd name="connsiteX19" fmla="*/ 149794 w 1541272"/>
                    <a:gd name="connsiteY19" fmla="*/ 50440 h 661290"/>
                    <a:gd name="connsiteX20" fmla="*/ 83533 w 1541272"/>
                    <a:gd name="connsiteY20" fmla="*/ 90196 h 661290"/>
                    <a:gd name="connsiteX21" fmla="*/ 30524 w 1541272"/>
                    <a:gd name="connsiteY21" fmla="*/ 143205 h 661290"/>
                    <a:gd name="connsiteX22" fmla="*/ 30524 w 1541272"/>
                    <a:gd name="connsiteY22" fmla="*/ 288979 h 661290"/>
                    <a:gd name="connsiteX23" fmla="*/ 123289 w 1541272"/>
                    <a:gd name="connsiteY23" fmla="*/ 368492 h 661290"/>
                    <a:gd name="connsiteX24" fmla="*/ 149794 w 1541272"/>
                    <a:gd name="connsiteY24" fmla="*/ 394996 h 661290"/>
                    <a:gd name="connsiteX25" fmla="*/ 189550 w 1541272"/>
                    <a:gd name="connsiteY25" fmla="*/ 408248 h 661290"/>
                    <a:gd name="connsiteX26" fmla="*/ 255811 w 1541272"/>
                    <a:gd name="connsiteY26" fmla="*/ 448005 h 661290"/>
                    <a:gd name="connsiteX27" fmla="*/ 282316 w 1541272"/>
                    <a:gd name="connsiteY27" fmla="*/ 474509 h 661290"/>
                    <a:gd name="connsiteX28" fmla="*/ 322072 w 1541272"/>
                    <a:gd name="connsiteY28" fmla="*/ 487762 h 661290"/>
                    <a:gd name="connsiteX29" fmla="*/ 401585 w 1541272"/>
                    <a:gd name="connsiteY29" fmla="*/ 540770 h 661290"/>
                    <a:gd name="connsiteX30" fmla="*/ 481098 w 1541272"/>
                    <a:gd name="connsiteY30" fmla="*/ 567275 h 661290"/>
                    <a:gd name="connsiteX31" fmla="*/ 520855 w 1541272"/>
                    <a:gd name="connsiteY31" fmla="*/ 580527 h 661290"/>
                    <a:gd name="connsiteX32" fmla="*/ 573863 w 1541272"/>
                    <a:gd name="connsiteY32" fmla="*/ 593779 h 661290"/>
                    <a:gd name="connsiteX33" fmla="*/ 746142 w 1541272"/>
                    <a:gd name="connsiteY33" fmla="*/ 620283 h 661290"/>
                    <a:gd name="connsiteX34" fmla="*/ 944924 w 1541272"/>
                    <a:gd name="connsiteY34" fmla="*/ 646788 h 661290"/>
                    <a:gd name="connsiteX35" fmla="*/ 1077446 w 1541272"/>
                    <a:gd name="connsiteY35" fmla="*/ 660040 h 661290"/>
                    <a:gd name="connsiteX36" fmla="*/ 1395498 w 1541272"/>
                    <a:gd name="connsiteY36" fmla="*/ 633535 h 661290"/>
                    <a:gd name="connsiteX37" fmla="*/ 1435255 w 1541272"/>
                    <a:gd name="connsiteY37" fmla="*/ 620283 h 661290"/>
                    <a:gd name="connsiteX38" fmla="*/ 1501516 w 1541272"/>
                    <a:gd name="connsiteY38" fmla="*/ 567275 h 661290"/>
                    <a:gd name="connsiteX39" fmla="*/ 1501516 w 1541272"/>
                    <a:gd name="connsiteY39" fmla="*/ 554022 h 66129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1541272" h="661290">
                      <a:moveTo>
                        <a:pt x="1408750" y="620283"/>
                      </a:moveTo>
                      <a:cubicBezTo>
                        <a:pt x="1426420" y="615866"/>
                        <a:pt x="1444246" y="612035"/>
                        <a:pt x="1461759" y="607031"/>
                      </a:cubicBezTo>
                      <a:cubicBezTo>
                        <a:pt x="1475191" y="603193"/>
                        <a:pt x="1493397" y="605146"/>
                        <a:pt x="1501516" y="593779"/>
                      </a:cubicBezTo>
                      <a:cubicBezTo>
                        <a:pt x="1517755" y="571045"/>
                        <a:pt x="1519185" y="540770"/>
                        <a:pt x="1528020" y="514266"/>
                      </a:cubicBezTo>
                      <a:lnTo>
                        <a:pt x="1541272" y="474509"/>
                      </a:lnTo>
                      <a:cubicBezTo>
                        <a:pt x="1539882" y="467559"/>
                        <a:pt x="1526088" y="384339"/>
                        <a:pt x="1514768" y="368492"/>
                      </a:cubicBezTo>
                      <a:cubicBezTo>
                        <a:pt x="1485553" y="327591"/>
                        <a:pt x="1460207" y="314448"/>
                        <a:pt x="1422002" y="288979"/>
                      </a:cubicBezTo>
                      <a:cubicBezTo>
                        <a:pt x="1417585" y="275727"/>
                        <a:pt x="1417476" y="260130"/>
                        <a:pt x="1408750" y="249222"/>
                      </a:cubicBezTo>
                      <a:cubicBezTo>
                        <a:pt x="1398801" y="236785"/>
                        <a:pt x="1381431" y="232667"/>
                        <a:pt x="1368994" y="222718"/>
                      </a:cubicBezTo>
                      <a:cubicBezTo>
                        <a:pt x="1359238" y="214913"/>
                        <a:pt x="1353664" y="201802"/>
                        <a:pt x="1342489" y="196214"/>
                      </a:cubicBezTo>
                      <a:cubicBezTo>
                        <a:pt x="1317500" y="183720"/>
                        <a:pt x="1289480" y="178544"/>
                        <a:pt x="1262976" y="169709"/>
                      </a:cubicBezTo>
                      <a:cubicBezTo>
                        <a:pt x="1172108" y="139419"/>
                        <a:pt x="1284879" y="175184"/>
                        <a:pt x="1156959" y="143205"/>
                      </a:cubicBezTo>
                      <a:cubicBezTo>
                        <a:pt x="1058960" y="118706"/>
                        <a:pt x="1193979" y="137540"/>
                        <a:pt x="1037689" y="116701"/>
                      </a:cubicBezTo>
                      <a:cubicBezTo>
                        <a:pt x="998039" y="111414"/>
                        <a:pt x="958112" y="108410"/>
                        <a:pt x="918420" y="103448"/>
                      </a:cubicBezTo>
                      <a:cubicBezTo>
                        <a:pt x="887426" y="99574"/>
                        <a:pt x="856577" y="94613"/>
                        <a:pt x="825655" y="90196"/>
                      </a:cubicBezTo>
                      <a:cubicBezTo>
                        <a:pt x="781381" y="75438"/>
                        <a:pt x="782811" y="74786"/>
                        <a:pt x="732889" y="63692"/>
                      </a:cubicBezTo>
                      <a:cubicBezTo>
                        <a:pt x="710901" y="58806"/>
                        <a:pt x="688359" y="56367"/>
                        <a:pt x="666629" y="50440"/>
                      </a:cubicBezTo>
                      <a:cubicBezTo>
                        <a:pt x="481684" y="0"/>
                        <a:pt x="682286" y="42969"/>
                        <a:pt x="520855" y="10683"/>
                      </a:cubicBezTo>
                      <a:cubicBezTo>
                        <a:pt x="423672" y="15100"/>
                        <a:pt x="326036" y="13571"/>
                        <a:pt x="229307" y="23935"/>
                      </a:cubicBezTo>
                      <a:cubicBezTo>
                        <a:pt x="201528" y="26911"/>
                        <a:pt x="149794" y="50440"/>
                        <a:pt x="149794" y="50440"/>
                      </a:cubicBezTo>
                      <a:cubicBezTo>
                        <a:pt x="51853" y="148377"/>
                        <a:pt x="203965" y="4173"/>
                        <a:pt x="83533" y="90196"/>
                      </a:cubicBezTo>
                      <a:cubicBezTo>
                        <a:pt x="63199" y="104720"/>
                        <a:pt x="30524" y="143205"/>
                        <a:pt x="30524" y="143205"/>
                      </a:cubicBezTo>
                      <a:cubicBezTo>
                        <a:pt x="12105" y="198462"/>
                        <a:pt x="0" y="215721"/>
                        <a:pt x="30524" y="288979"/>
                      </a:cubicBezTo>
                      <a:cubicBezTo>
                        <a:pt x="46474" y="327259"/>
                        <a:pt x="93539" y="344693"/>
                        <a:pt x="123289" y="368492"/>
                      </a:cubicBezTo>
                      <a:cubicBezTo>
                        <a:pt x="133045" y="376297"/>
                        <a:pt x="139080" y="388568"/>
                        <a:pt x="149794" y="394996"/>
                      </a:cubicBezTo>
                      <a:cubicBezTo>
                        <a:pt x="161772" y="402183"/>
                        <a:pt x="176298" y="403831"/>
                        <a:pt x="189550" y="408248"/>
                      </a:cubicBezTo>
                      <a:cubicBezTo>
                        <a:pt x="256706" y="475404"/>
                        <a:pt x="169797" y="396398"/>
                        <a:pt x="255811" y="448005"/>
                      </a:cubicBezTo>
                      <a:cubicBezTo>
                        <a:pt x="266525" y="454433"/>
                        <a:pt x="271602" y="468081"/>
                        <a:pt x="282316" y="474509"/>
                      </a:cubicBezTo>
                      <a:cubicBezTo>
                        <a:pt x="294294" y="481696"/>
                        <a:pt x="309861" y="480978"/>
                        <a:pt x="322072" y="487762"/>
                      </a:cubicBezTo>
                      <a:cubicBezTo>
                        <a:pt x="349917" y="503232"/>
                        <a:pt x="371366" y="530697"/>
                        <a:pt x="401585" y="540770"/>
                      </a:cubicBezTo>
                      <a:lnTo>
                        <a:pt x="481098" y="567275"/>
                      </a:lnTo>
                      <a:cubicBezTo>
                        <a:pt x="494350" y="571692"/>
                        <a:pt x="507303" y="577139"/>
                        <a:pt x="520855" y="580527"/>
                      </a:cubicBezTo>
                      <a:cubicBezTo>
                        <a:pt x="538524" y="584944"/>
                        <a:pt x="556084" y="589828"/>
                        <a:pt x="573863" y="593779"/>
                      </a:cubicBezTo>
                      <a:cubicBezTo>
                        <a:pt x="657361" y="612334"/>
                        <a:pt x="645737" y="606896"/>
                        <a:pt x="746142" y="620283"/>
                      </a:cubicBezTo>
                      <a:cubicBezTo>
                        <a:pt x="853894" y="634650"/>
                        <a:pt x="831023" y="634132"/>
                        <a:pt x="944924" y="646788"/>
                      </a:cubicBezTo>
                      <a:cubicBezTo>
                        <a:pt x="989047" y="651691"/>
                        <a:pt x="1033272" y="655623"/>
                        <a:pt x="1077446" y="660040"/>
                      </a:cubicBezTo>
                      <a:cubicBezTo>
                        <a:pt x="1211216" y="653000"/>
                        <a:pt x="1284481" y="661290"/>
                        <a:pt x="1395498" y="633535"/>
                      </a:cubicBezTo>
                      <a:cubicBezTo>
                        <a:pt x="1409050" y="630147"/>
                        <a:pt x="1422003" y="624700"/>
                        <a:pt x="1435255" y="620283"/>
                      </a:cubicBezTo>
                      <a:cubicBezTo>
                        <a:pt x="1456519" y="606107"/>
                        <a:pt x="1486410" y="589933"/>
                        <a:pt x="1501516" y="567275"/>
                      </a:cubicBezTo>
                      <a:cubicBezTo>
                        <a:pt x="1503967" y="563599"/>
                        <a:pt x="1501516" y="558440"/>
                        <a:pt x="1501516" y="554022"/>
                      </a:cubicBezTo>
                    </a:path>
                  </a:pathLst>
                </a:custGeom>
                <a:solidFill>
                  <a:srgbClr val="00B050">
                    <a:alpha val="50000"/>
                  </a:srgbClr>
                </a:solidFill>
                <a:ln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32" name="Straight Connector 31"/>
                <p:cNvCxnSpPr/>
                <p:nvPr/>
              </p:nvCxnSpPr>
              <p:spPr>
                <a:xfrm flipH="1">
                  <a:off x="1403648" y="3861048"/>
                  <a:ext cx="1728192" cy="504056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4" name="TextBox 33"/>
                <p:cNvSpPr txBox="1"/>
                <p:nvPr/>
              </p:nvSpPr>
              <p:spPr>
                <a:xfrm>
                  <a:off x="0" y="4365104"/>
                  <a:ext cx="1872208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CA" b="1" dirty="0" err="1" smtClean="0"/>
                    <a:t>Orbito</a:t>
                  </a:r>
                  <a:r>
                    <a:rPr lang="en-CA" b="1" dirty="0" smtClean="0"/>
                    <a:t>-frontal cortex</a:t>
                  </a:r>
                </a:p>
                <a:p>
                  <a:pPr algn="ctr"/>
                  <a:r>
                    <a:rPr lang="en-CA" sz="1400" dirty="0" smtClean="0"/>
                    <a:t>(decision-making)</a:t>
                  </a:r>
                  <a:endParaRPr lang="en-CA" sz="1400" dirty="0"/>
                </a:p>
              </p:txBody>
            </p:sp>
            <p:sp>
              <p:nvSpPr>
                <p:cNvPr id="35" name="Freeform 34"/>
                <p:cNvSpPr/>
                <p:nvPr/>
              </p:nvSpPr>
              <p:spPr>
                <a:xfrm>
                  <a:off x="3419872" y="2356432"/>
                  <a:ext cx="887085" cy="1208404"/>
                </a:xfrm>
                <a:custGeom>
                  <a:avLst/>
                  <a:gdLst>
                    <a:gd name="connsiteX0" fmla="*/ 433115 w 896942"/>
                    <a:gd name="connsiteY0" fmla="*/ 901594 h 1113629"/>
                    <a:gd name="connsiteX1" fmla="*/ 393359 w 896942"/>
                    <a:gd name="connsiteY1" fmla="*/ 875090 h 1113629"/>
                    <a:gd name="connsiteX2" fmla="*/ 313846 w 896942"/>
                    <a:gd name="connsiteY2" fmla="*/ 782324 h 1113629"/>
                    <a:gd name="connsiteX3" fmla="*/ 300594 w 896942"/>
                    <a:gd name="connsiteY3" fmla="*/ 742568 h 1113629"/>
                    <a:gd name="connsiteX4" fmla="*/ 313846 w 896942"/>
                    <a:gd name="connsiteY4" fmla="*/ 596794 h 1113629"/>
                    <a:gd name="connsiteX5" fmla="*/ 327098 w 896942"/>
                    <a:gd name="connsiteY5" fmla="*/ 557037 h 1113629"/>
                    <a:gd name="connsiteX6" fmla="*/ 366855 w 896942"/>
                    <a:gd name="connsiteY6" fmla="*/ 543785 h 1113629"/>
                    <a:gd name="connsiteX7" fmla="*/ 406611 w 896942"/>
                    <a:gd name="connsiteY7" fmla="*/ 517281 h 1113629"/>
                    <a:gd name="connsiteX8" fmla="*/ 433115 w 896942"/>
                    <a:gd name="connsiteY8" fmla="*/ 477524 h 1113629"/>
                    <a:gd name="connsiteX9" fmla="*/ 499376 w 896942"/>
                    <a:gd name="connsiteY9" fmla="*/ 424516 h 1113629"/>
                    <a:gd name="connsiteX10" fmla="*/ 578889 w 896942"/>
                    <a:gd name="connsiteY10" fmla="*/ 398011 h 1113629"/>
                    <a:gd name="connsiteX11" fmla="*/ 605394 w 896942"/>
                    <a:gd name="connsiteY11" fmla="*/ 371507 h 1113629"/>
                    <a:gd name="connsiteX12" fmla="*/ 777672 w 896942"/>
                    <a:gd name="connsiteY12" fmla="*/ 345003 h 1113629"/>
                    <a:gd name="connsiteX13" fmla="*/ 883689 w 896942"/>
                    <a:gd name="connsiteY13" fmla="*/ 278742 h 1113629"/>
                    <a:gd name="connsiteX14" fmla="*/ 896942 w 896942"/>
                    <a:gd name="connsiteY14" fmla="*/ 238985 h 1113629"/>
                    <a:gd name="connsiteX15" fmla="*/ 883689 w 896942"/>
                    <a:gd name="connsiteY15" fmla="*/ 146220 h 1113629"/>
                    <a:gd name="connsiteX16" fmla="*/ 843933 w 896942"/>
                    <a:gd name="connsiteY16" fmla="*/ 119716 h 1113629"/>
                    <a:gd name="connsiteX17" fmla="*/ 817428 w 896942"/>
                    <a:gd name="connsiteY17" fmla="*/ 93211 h 1113629"/>
                    <a:gd name="connsiteX18" fmla="*/ 737915 w 896942"/>
                    <a:gd name="connsiteY18" fmla="*/ 40203 h 1113629"/>
                    <a:gd name="connsiteX19" fmla="*/ 698159 w 896942"/>
                    <a:gd name="connsiteY19" fmla="*/ 13698 h 1113629"/>
                    <a:gd name="connsiteX20" fmla="*/ 658402 w 896942"/>
                    <a:gd name="connsiteY20" fmla="*/ 446 h 1113629"/>
                    <a:gd name="connsiteX21" fmla="*/ 552385 w 896942"/>
                    <a:gd name="connsiteY21" fmla="*/ 13698 h 1113629"/>
                    <a:gd name="connsiteX22" fmla="*/ 472872 w 896942"/>
                    <a:gd name="connsiteY22" fmla="*/ 106464 h 1113629"/>
                    <a:gd name="connsiteX23" fmla="*/ 433115 w 896942"/>
                    <a:gd name="connsiteY23" fmla="*/ 146220 h 1113629"/>
                    <a:gd name="connsiteX24" fmla="*/ 419863 w 896942"/>
                    <a:gd name="connsiteY24" fmla="*/ 185977 h 1113629"/>
                    <a:gd name="connsiteX25" fmla="*/ 380107 w 896942"/>
                    <a:gd name="connsiteY25" fmla="*/ 212481 h 1113629"/>
                    <a:gd name="connsiteX26" fmla="*/ 327098 w 896942"/>
                    <a:gd name="connsiteY26" fmla="*/ 265490 h 1113629"/>
                    <a:gd name="connsiteX27" fmla="*/ 287342 w 896942"/>
                    <a:gd name="connsiteY27" fmla="*/ 305246 h 1113629"/>
                    <a:gd name="connsiteX28" fmla="*/ 207828 w 896942"/>
                    <a:gd name="connsiteY28" fmla="*/ 331751 h 1113629"/>
                    <a:gd name="connsiteX29" fmla="*/ 128315 w 896942"/>
                    <a:gd name="connsiteY29" fmla="*/ 384759 h 1113629"/>
                    <a:gd name="connsiteX30" fmla="*/ 75307 w 896942"/>
                    <a:gd name="connsiteY30" fmla="*/ 451020 h 1113629"/>
                    <a:gd name="connsiteX31" fmla="*/ 48802 w 896942"/>
                    <a:gd name="connsiteY31" fmla="*/ 477524 h 1113629"/>
                    <a:gd name="connsiteX32" fmla="*/ 35550 w 896942"/>
                    <a:gd name="connsiteY32" fmla="*/ 795577 h 1113629"/>
                    <a:gd name="connsiteX33" fmla="*/ 75307 w 896942"/>
                    <a:gd name="connsiteY33" fmla="*/ 861837 h 1113629"/>
                    <a:gd name="connsiteX34" fmla="*/ 88559 w 896942"/>
                    <a:gd name="connsiteY34" fmla="*/ 901594 h 1113629"/>
                    <a:gd name="connsiteX35" fmla="*/ 181324 w 896942"/>
                    <a:gd name="connsiteY35" fmla="*/ 994359 h 1113629"/>
                    <a:gd name="connsiteX36" fmla="*/ 221081 w 896942"/>
                    <a:gd name="connsiteY36" fmla="*/ 1007611 h 1113629"/>
                    <a:gd name="connsiteX37" fmla="*/ 327098 w 896942"/>
                    <a:gd name="connsiteY37" fmla="*/ 1060620 h 1113629"/>
                    <a:gd name="connsiteX38" fmla="*/ 327098 w 896942"/>
                    <a:gd name="connsiteY38" fmla="*/ 1060620 h 1113629"/>
                    <a:gd name="connsiteX39" fmla="*/ 366855 w 896942"/>
                    <a:gd name="connsiteY39" fmla="*/ 1087124 h 1113629"/>
                    <a:gd name="connsiteX40" fmla="*/ 446368 w 896942"/>
                    <a:gd name="connsiteY40" fmla="*/ 1113629 h 1113629"/>
                    <a:gd name="connsiteX41" fmla="*/ 565637 w 896942"/>
                    <a:gd name="connsiteY41" fmla="*/ 1100377 h 1113629"/>
                    <a:gd name="connsiteX42" fmla="*/ 592142 w 896942"/>
                    <a:gd name="connsiteY42" fmla="*/ 1073872 h 1113629"/>
                    <a:gd name="connsiteX43" fmla="*/ 578889 w 896942"/>
                    <a:gd name="connsiteY43" fmla="*/ 994359 h 1113629"/>
                    <a:gd name="connsiteX44" fmla="*/ 499376 w 896942"/>
                    <a:gd name="connsiteY44" fmla="*/ 967855 h 1113629"/>
                    <a:gd name="connsiteX45" fmla="*/ 472872 w 896942"/>
                    <a:gd name="connsiteY45" fmla="*/ 928098 h 1113629"/>
                    <a:gd name="connsiteX46" fmla="*/ 433115 w 896942"/>
                    <a:gd name="connsiteY46" fmla="*/ 901594 h 111362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</a:cxnLst>
                  <a:rect l="l" t="t" r="r" b="b"/>
                  <a:pathLst>
                    <a:path w="896942" h="1113629">
                      <a:moveTo>
                        <a:pt x="433115" y="901594"/>
                      </a:moveTo>
                      <a:cubicBezTo>
                        <a:pt x="419863" y="892759"/>
                        <a:pt x="405452" y="885455"/>
                        <a:pt x="393359" y="875090"/>
                      </a:cubicBezTo>
                      <a:cubicBezTo>
                        <a:pt x="364827" y="850634"/>
                        <a:pt x="331432" y="817496"/>
                        <a:pt x="313846" y="782324"/>
                      </a:cubicBezTo>
                      <a:cubicBezTo>
                        <a:pt x="307599" y="769830"/>
                        <a:pt x="305011" y="755820"/>
                        <a:pt x="300594" y="742568"/>
                      </a:cubicBezTo>
                      <a:cubicBezTo>
                        <a:pt x="305011" y="693977"/>
                        <a:pt x="306946" y="645095"/>
                        <a:pt x="313846" y="596794"/>
                      </a:cubicBezTo>
                      <a:cubicBezTo>
                        <a:pt x="315822" y="582965"/>
                        <a:pt x="317220" y="566915"/>
                        <a:pt x="327098" y="557037"/>
                      </a:cubicBezTo>
                      <a:cubicBezTo>
                        <a:pt x="336976" y="547159"/>
                        <a:pt x="353603" y="548202"/>
                        <a:pt x="366855" y="543785"/>
                      </a:cubicBezTo>
                      <a:cubicBezTo>
                        <a:pt x="380107" y="534950"/>
                        <a:pt x="395349" y="528543"/>
                        <a:pt x="406611" y="517281"/>
                      </a:cubicBezTo>
                      <a:cubicBezTo>
                        <a:pt x="417873" y="506019"/>
                        <a:pt x="423165" y="489961"/>
                        <a:pt x="433115" y="477524"/>
                      </a:cubicBezTo>
                      <a:cubicBezTo>
                        <a:pt x="448307" y="458535"/>
                        <a:pt x="478002" y="434016"/>
                        <a:pt x="499376" y="424516"/>
                      </a:cubicBezTo>
                      <a:cubicBezTo>
                        <a:pt x="524906" y="413169"/>
                        <a:pt x="578889" y="398011"/>
                        <a:pt x="578889" y="398011"/>
                      </a:cubicBezTo>
                      <a:cubicBezTo>
                        <a:pt x="587724" y="389176"/>
                        <a:pt x="593695" y="375894"/>
                        <a:pt x="605394" y="371507"/>
                      </a:cubicBezTo>
                      <a:cubicBezTo>
                        <a:pt x="616709" y="367264"/>
                        <a:pt x="773402" y="345613"/>
                        <a:pt x="777672" y="345003"/>
                      </a:cubicBezTo>
                      <a:cubicBezTo>
                        <a:pt x="850192" y="320829"/>
                        <a:pt x="854288" y="337544"/>
                        <a:pt x="883689" y="278742"/>
                      </a:cubicBezTo>
                      <a:cubicBezTo>
                        <a:pt x="889936" y="266248"/>
                        <a:pt x="892524" y="252237"/>
                        <a:pt x="896942" y="238985"/>
                      </a:cubicBezTo>
                      <a:cubicBezTo>
                        <a:pt x="892524" y="208063"/>
                        <a:pt x="896375" y="174763"/>
                        <a:pt x="883689" y="146220"/>
                      </a:cubicBezTo>
                      <a:cubicBezTo>
                        <a:pt x="877220" y="131666"/>
                        <a:pt x="856370" y="129665"/>
                        <a:pt x="843933" y="119716"/>
                      </a:cubicBezTo>
                      <a:cubicBezTo>
                        <a:pt x="834176" y="111911"/>
                        <a:pt x="827424" y="100708"/>
                        <a:pt x="817428" y="93211"/>
                      </a:cubicBezTo>
                      <a:cubicBezTo>
                        <a:pt x="791945" y="74099"/>
                        <a:pt x="764419" y="57873"/>
                        <a:pt x="737915" y="40203"/>
                      </a:cubicBezTo>
                      <a:cubicBezTo>
                        <a:pt x="724663" y="31368"/>
                        <a:pt x="713269" y="18734"/>
                        <a:pt x="698159" y="13698"/>
                      </a:cubicBezTo>
                      <a:lnTo>
                        <a:pt x="658402" y="446"/>
                      </a:lnTo>
                      <a:cubicBezTo>
                        <a:pt x="623063" y="4863"/>
                        <a:pt x="585259" y="0"/>
                        <a:pt x="552385" y="13698"/>
                      </a:cubicBezTo>
                      <a:cubicBezTo>
                        <a:pt x="511718" y="30643"/>
                        <a:pt x="498192" y="76080"/>
                        <a:pt x="472872" y="106464"/>
                      </a:cubicBezTo>
                      <a:cubicBezTo>
                        <a:pt x="460874" y="120862"/>
                        <a:pt x="446367" y="132968"/>
                        <a:pt x="433115" y="146220"/>
                      </a:cubicBezTo>
                      <a:cubicBezTo>
                        <a:pt x="428698" y="159472"/>
                        <a:pt x="428589" y="175069"/>
                        <a:pt x="419863" y="185977"/>
                      </a:cubicBezTo>
                      <a:cubicBezTo>
                        <a:pt x="409914" y="198414"/>
                        <a:pt x="392200" y="202116"/>
                        <a:pt x="380107" y="212481"/>
                      </a:cubicBezTo>
                      <a:cubicBezTo>
                        <a:pt x="361134" y="228743"/>
                        <a:pt x="344768" y="247820"/>
                        <a:pt x="327098" y="265490"/>
                      </a:cubicBezTo>
                      <a:cubicBezTo>
                        <a:pt x="313846" y="278742"/>
                        <a:pt x="305121" y="299319"/>
                        <a:pt x="287342" y="305246"/>
                      </a:cubicBezTo>
                      <a:cubicBezTo>
                        <a:pt x="260837" y="314081"/>
                        <a:pt x="231074" y="316254"/>
                        <a:pt x="207828" y="331751"/>
                      </a:cubicBezTo>
                      <a:cubicBezTo>
                        <a:pt x="181324" y="349420"/>
                        <a:pt x="150839" y="362234"/>
                        <a:pt x="128315" y="384759"/>
                      </a:cubicBezTo>
                      <a:cubicBezTo>
                        <a:pt x="64312" y="448765"/>
                        <a:pt x="142188" y="367421"/>
                        <a:pt x="75307" y="451020"/>
                      </a:cubicBezTo>
                      <a:cubicBezTo>
                        <a:pt x="67502" y="460776"/>
                        <a:pt x="57637" y="468689"/>
                        <a:pt x="48802" y="477524"/>
                      </a:cubicBezTo>
                      <a:cubicBezTo>
                        <a:pt x="0" y="623932"/>
                        <a:pt x="12525" y="553812"/>
                        <a:pt x="35550" y="795577"/>
                      </a:cubicBezTo>
                      <a:cubicBezTo>
                        <a:pt x="39172" y="833605"/>
                        <a:pt x="51072" y="837603"/>
                        <a:pt x="75307" y="861837"/>
                      </a:cubicBezTo>
                      <a:cubicBezTo>
                        <a:pt x="79724" y="875089"/>
                        <a:pt x="82312" y="889100"/>
                        <a:pt x="88559" y="901594"/>
                      </a:cubicBezTo>
                      <a:cubicBezTo>
                        <a:pt x="107884" y="940246"/>
                        <a:pt x="142673" y="975034"/>
                        <a:pt x="181324" y="994359"/>
                      </a:cubicBezTo>
                      <a:cubicBezTo>
                        <a:pt x="193818" y="1000606"/>
                        <a:pt x="207829" y="1003194"/>
                        <a:pt x="221081" y="1007611"/>
                      </a:cubicBezTo>
                      <a:cubicBezTo>
                        <a:pt x="267340" y="1053872"/>
                        <a:pt x="235732" y="1030165"/>
                        <a:pt x="327098" y="1060620"/>
                      </a:cubicBezTo>
                      <a:lnTo>
                        <a:pt x="327098" y="1060620"/>
                      </a:lnTo>
                      <a:cubicBezTo>
                        <a:pt x="340350" y="1069455"/>
                        <a:pt x="352301" y="1080655"/>
                        <a:pt x="366855" y="1087124"/>
                      </a:cubicBezTo>
                      <a:cubicBezTo>
                        <a:pt x="392385" y="1098471"/>
                        <a:pt x="446368" y="1113629"/>
                        <a:pt x="446368" y="1113629"/>
                      </a:cubicBezTo>
                      <a:cubicBezTo>
                        <a:pt x="486124" y="1109212"/>
                        <a:pt x="527046" y="1110902"/>
                        <a:pt x="565637" y="1100377"/>
                      </a:cubicBezTo>
                      <a:cubicBezTo>
                        <a:pt x="577691" y="1097089"/>
                        <a:pt x="590592" y="1086270"/>
                        <a:pt x="592142" y="1073872"/>
                      </a:cubicBezTo>
                      <a:cubicBezTo>
                        <a:pt x="595475" y="1047210"/>
                        <a:pt x="596583" y="1014581"/>
                        <a:pt x="578889" y="994359"/>
                      </a:cubicBezTo>
                      <a:cubicBezTo>
                        <a:pt x="560492" y="973334"/>
                        <a:pt x="499376" y="967855"/>
                        <a:pt x="499376" y="967855"/>
                      </a:cubicBezTo>
                      <a:cubicBezTo>
                        <a:pt x="490541" y="954603"/>
                        <a:pt x="485309" y="938048"/>
                        <a:pt x="472872" y="928098"/>
                      </a:cubicBezTo>
                      <a:cubicBezTo>
                        <a:pt x="404639" y="873511"/>
                        <a:pt x="446367" y="910429"/>
                        <a:pt x="433115" y="901594"/>
                      </a:cubicBezTo>
                      <a:close/>
                    </a:path>
                  </a:pathLst>
                </a:custGeom>
                <a:solidFill>
                  <a:srgbClr val="00B0F0">
                    <a:alpha val="50000"/>
                  </a:srgbClr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sp>
              <p:nvSpPr>
                <p:cNvPr id="38" name="TextBox 37"/>
                <p:cNvSpPr txBox="1"/>
                <p:nvPr/>
              </p:nvSpPr>
              <p:spPr>
                <a:xfrm>
                  <a:off x="1619672" y="700247"/>
                  <a:ext cx="2232248" cy="10772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CA" b="1" dirty="0" smtClean="0"/>
                    <a:t>Anterior </a:t>
                  </a:r>
                  <a:r>
                    <a:rPr lang="en-CA" b="1" dirty="0" err="1" smtClean="0"/>
                    <a:t>cingulate</a:t>
                  </a:r>
                  <a:r>
                    <a:rPr lang="en-CA" b="1" dirty="0" smtClean="0"/>
                    <a:t> cortex (ACC)</a:t>
                  </a:r>
                </a:p>
                <a:p>
                  <a:pPr algn="ctr"/>
                  <a:r>
                    <a:rPr lang="en-CA" sz="1400" dirty="0" smtClean="0"/>
                    <a:t>(error detection; self-monitoring; empathy)</a:t>
                  </a:r>
                  <a:endParaRPr lang="en-CA" sz="1400" dirty="0"/>
                </a:p>
              </p:txBody>
            </p:sp>
            <p:sp>
              <p:nvSpPr>
                <p:cNvPr id="40" name="Freeform 39"/>
                <p:cNvSpPr/>
                <p:nvPr/>
              </p:nvSpPr>
              <p:spPr>
                <a:xfrm>
                  <a:off x="4211960" y="4077072"/>
                  <a:ext cx="397565" cy="362968"/>
                </a:xfrm>
                <a:custGeom>
                  <a:avLst/>
                  <a:gdLst>
                    <a:gd name="connsiteX0" fmla="*/ 318052 w 397565"/>
                    <a:gd name="connsiteY0" fmla="*/ 172278 h 362968"/>
                    <a:gd name="connsiteX1" fmla="*/ 278295 w 397565"/>
                    <a:gd name="connsiteY1" fmla="*/ 13252 h 362968"/>
                    <a:gd name="connsiteX2" fmla="*/ 238539 w 397565"/>
                    <a:gd name="connsiteY2" fmla="*/ 0 h 362968"/>
                    <a:gd name="connsiteX3" fmla="*/ 132521 w 397565"/>
                    <a:gd name="connsiteY3" fmla="*/ 13252 h 362968"/>
                    <a:gd name="connsiteX4" fmla="*/ 92765 w 397565"/>
                    <a:gd name="connsiteY4" fmla="*/ 39756 h 362968"/>
                    <a:gd name="connsiteX5" fmla="*/ 39756 w 397565"/>
                    <a:gd name="connsiteY5" fmla="*/ 106017 h 362968"/>
                    <a:gd name="connsiteX6" fmla="*/ 13252 w 397565"/>
                    <a:gd name="connsiteY6" fmla="*/ 185530 h 362968"/>
                    <a:gd name="connsiteX7" fmla="*/ 0 w 397565"/>
                    <a:gd name="connsiteY7" fmla="*/ 225287 h 362968"/>
                    <a:gd name="connsiteX8" fmla="*/ 13252 w 397565"/>
                    <a:gd name="connsiteY8" fmla="*/ 265043 h 362968"/>
                    <a:gd name="connsiteX9" fmla="*/ 119269 w 397565"/>
                    <a:gd name="connsiteY9" fmla="*/ 318052 h 362968"/>
                    <a:gd name="connsiteX10" fmla="*/ 159026 w 397565"/>
                    <a:gd name="connsiteY10" fmla="*/ 331304 h 362968"/>
                    <a:gd name="connsiteX11" fmla="*/ 384313 w 397565"/>
                    <a:gd name="connsiteY11" fmla="*/ 291548 h 362968"/>
                    <a:gd name="connsiteX12" fmla="*/ 397565 w 397565"/>
                    <a:gd name="connsiteY12" fmla="*/ 251791 h 362968"/>
                    <a:gd name="connsiteX13" fmla="*/ 371060 w 397565"/>
                    <a:gd name="connsiteY13" fmla="*/ 159026 h 362968"/>
                    <a:gd name="connsiteX14" fmla="*/ 344556 w 397565"/>
                    <a:gd name="connsiteY14" fmla="*/ 119269 h 362968"/>
                    <a:gd name="connsiteX15" fmla="*/ 331304 w 397565"/>
                    <a:gd name="connsiteY15" fmla="*/ 39756 h 3629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397565" h="362968">
                      <a:moveTo>
                        <a:pt x="318052" y="172278"/>
                      </a:moveTo>
                      <a:cubicBezTo>
                        <a:pt x="312310" y="114857"/>
                        <a:pt x="333729" y="46512"/>
                        <a:pt x="278295" y="13252"/>
                      </a:cubicBezTo>
                      <a:cubicBezTo>
                        <a:pt x="266317" y="6065"/>
                        <a:pt x="251791" y="4417"/>
                        <a:pt x="238539" y="0"/>
                      </a:cubicBezTo>
                      <a:cubicBezTo>
                        <a:pt x="203200" y="4417"/>
                        <a:pt x="166880" y="3881"/>
                        <a:pt x="132521" y="13252"/>
                      </a:cubicBezTo>
                      <a:cubicBezTo>
                        <a:pt x="117155" y="17443"/>
                        <a:pt x="105202" y="29807"/>
                        <a:pt x="92765" y="39756"/>
                      </a:cubicBezTo>
                      <a:cubicBezTo>
                        <a:pt x="65788" y="61337"/>
                        <a:pt x="59436" y="76497"/>
                        <a:pt x="39756" y="106017"/>
                      </a:cubicBezTo>
                      <a:lnTo>
                        <a:pt x="13252" y="185530"/>
                      </a:lnTo>
                      <a:lnTo>
                        <a:pt x="0" y="225287"/>
                      </a:lnTo>
                      <a:cubicBezTo>
                        <a:pt x="4417" y="238539"/>
                        <a:pt x="6065" y="253065"/>
                        <a:pt x="13252" y="265043"/>
                      </a:cubicBezTo>
                      <a:cubicBezTo>
                        <a:pt x="36382" y="303594"/>
                        <a:pt x="79619" y="304836"/>
                        <a:pt x="119269" y="318052"/>
                      </a:cubicBezTo>
                      <a:lnTo>
                        <a:pt x="159026" y="331304"/>
                      </a:lnTo>
                      <a:cubicBezTo>
                        <a:pt x="207577" y="328067"/>
                        <a:pt x="341461" y="362968"/>
                        <a:pt x="384313" y="291548"/>
                      </a:cubicBezTo>
                      <a:cubicBezTo>
                        <a:pt x="391500" y="279570"/>
                        <a:pt x="393148" y="265043"/>
                        <a:pt x="397565" y="251791"/>
                      </a:cubicBezTo>
                      <a:cubicBezTo>
                        <a:pt x="393317" y="234799"/>
                        <a:pt x="380569" y="178044"/>
                        <a:pt x="371060" y="159026"/>
                      </a:cubicBezTo>
                      <a:cubicBezTo>
                        <a:pt x="363937" y="144780"/>
                        <a:pt x="353391" y="132521"/>
                        <a:pt x="344556" y="119269"/>
                      </a:cubicBezTo>
                      <a:cubicBezTo>
                        <a:pt x="329161" y="57690"/>
                        <a:pt x="331304" y="84474"/>
                        <a:pt x="331304" y="39756"/>
                      </a:cubicBezTo>
                    </a:path>
                  </a:pathLst>
                </a:custGeom>
                <a:solidFill>
                  <a:srgbClr val="7030A0">
                    <a:alpha val="80000"/>
                  </a:srgbClr>
                </a:solidFill>
                <a:ln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  <p:cxnSp>
              <p:nvCxnSpPr>
                <p:cNvPr id="41" name="Straight Connector 40"/>
                <p:cNvCxnSpPr>
                  <a:endCxn id="44" idx="0"/>
                </p:cNvCxnSpPr>
                <p:nvPr/>
              </p:nvCxnSpPr>
              <p:spPr>
                <a:xfrm flipH="1">
                  <a:off x="3995936" y="4300647"/>
                  <a:ext cx="432048" cy="79208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>
                  <a:off x="3059832" y="5092735"/>
                  <a:ext cx="1872208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CA" b="1" dirty="0" err="1" smtClean="0"/>
                    <a:t>Amygdala</a:t>
                  </a:r>
                  <a:endParaRPr lang="en-CA" b="1" dirty="0" smtClean="0"/>
                </a:p>
                <a:p>
                  <a:pPr algn="ctr"/>
                  <a:r>
                    <a:rPr lang="en-CA" sz="1400" dirty="0" smtClean="0"/>
                    <a:t>(processing and recognition of emotions)</a:t>
                  </a:r>
                  <a:endParaRPr lang="en-CA" sz="1400" dirty="0"/>
                </a:p>
              </p:txBody>
            </p:sp>
          </p:grpSp>
          <p:cxnSp>
            <p:nvCxnSpPr>
              <p:cNvPr id="36" name="Straight Connector 35"/>
              <p:cNvCxnSpPr>
                <a:endCxn id="38" idx="2"/>
              </p:cNvCxnSpPr>
              <p:nvPr/>
            </p:nvCxnSpPr>
            <p:spPr>
              <a:xfrm flipH="1" flipV="1">
                <a:off x="2735796" y="1777465"/>
                <a:ext cx="1188132" cy="86526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Freeform 22"/>
            <p:cNvSpPr/>
            <p:nvPr/>
          </p:nvSpPr>
          <p:spPr>
            <a:xfrm>
              <a:off x="5258581" y="2066658"/>
              <a:ext cx="1257635" cy="648072"/>
            </a:xfrm>
            <a:custGeom>
              <a:avLst/>
              <a:gdLst>
                <a:gd name="connsiteX0" fmla="*/ 1128967 w 1247333"/>
                <a:gd name="connsiteY0" fmla="*/ 320780 h 519562"/>
                <a:gd name="connsiteX1" fmla="*/ 1168723 w 1247333"/>
                <a:gd name="connsiteY1" fmla="*/ 175006 h 519562"/>
                <a:gd name="connsiteX2" fmla="*/ 1049454 w 1247333"/>
                <a:gd name="connsiteY2" fmla="*/ 135249 h 519562"/>
                <a:gd name="connsiteX3" fmla="*/ 824167 w 1247333"/>
                <a:gd name="connsiteY3" fmla="*/ 95493 h 519562"/>
                <a:gd name="connsiteX4" fmla="*/ 718149 w 1247333"/>
                <a:gd name="connsiteY4" fmla="*/ 2728 h 519562"/>
                <a:gd name="connsiteX5" fmla="*/ 492862 w 1247333"/>
                <a:gd name="connsiteY5" fmla="*/ 15980 h 519562"/>
                <a:gd name="connsiteX6" fmla="*/ 413349 w 1247333"/>
                <a:gd name="connsiteY6" fmla="*/ 68988 h 519562"/>
                <a:gd name="connsiteX7" fmla="*/ 121802 w 1247333"/>
                <a:gd name="connsiteY7" fmla="*/ 82241 h 519562"/>
                <a:gd name="connsiteX8" fmla="*/ 108549 w 1247333"/>
                <a:gd name="connsiteY8" fmla="*/ 121997 h 519562"/>
                <a:gd name="connsiteX9" fmla="*/ 68793 w 1247333"/>
                <a:gd name="connsiteY9" fmla="*/ 148501 h 519562"/>
                <a:gd name="connsiteX10" fmla="*/ 42289 w 1247333"/>
                <a:gd name="connsiteY10" fmla="*/ 175006 h 519562"/>
                <a:gd name="connsiteX11" fmla="*/ 29036 w 1247333"/>
                <a:gd name="connsiteY11" fmla="*/ 360536 h 519562"/>
                <a:gd name="connsiteX12" fmla="*/ 55541 w 1247333"/>
                <a:gd name="connsiteY12" fmla="*/ 387041 h 519562"/>
                <a:gd name="connsiteX13" fmla="*/ 135054 w 1247333"/>
                <a:gd name="connsiteY13" fmla="*/ 440049 h 519562"/>
                <a:gd name="connsiteX14" fmla="*/ 254323 w 1247333"/>
                <a:gd name="connsiteY14" fmla="*/ 479806 h 519562"/>
                <a:gd name="connsiteX15" fmla="*/ 294080 w 1247333"/>
                <a:gd name="connsiteY15" fmla="*/ 493058 h 519562"/>
                <a:gd name="connsiteX16" fmla="*/ 333836 w 1247333"/>
                <a:gd name="connsiteY16" fmla="*/ 506310 h 519562"/>
                <a:gd name="connsiteX17" fmla="*/ 400097 w 1247333"/>
                <a:gd name="connsiteY17" fmla="*/ 519562 h 519562"/>
                <a:gd name="connsiteX18" fmla="*/ 810915 w 1247333"/>
                <a:gd name="connsiteY18" fmla="*/ 506310 h 519562"/>
                <a:gd name="connsiteX19" fmla="*/ 890428 w 1247333"/>
                <a:gd name="connsiteY19" fmla="*/ 466554 h 519562"/>
                <a:gd name="connsiteX20" fmla="*/ 1049454 w 1247333"/>
                <a:gd name="connsiteY20" fmla="*/ 440049 h 519562"/>
                <a:gd name="connsiteX21" fmla="*/ 1102462 w 1247333"/>
                <a:gd name="connsiteY21" fmla="*/ 360536 h 519562"/>
                <a:gd name="connsiteX22" fmla="*/ 1142219 w 1247333"/>
                <a:gd name="connsiteY22" fmla="*/ 347284 h 519562"/>
                <a:gd name="connsiteX23" fmla="*/ 1128967 w 1247333"/>
                <a:gd name="connsiteY23" fmla="*/ 320780 h 519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247333" h="519562">
                  <a:moveTo>
                    <a:pt x="1128967" y="320780"/>
                  </a:moveTo>
                  <a:cubicBezTo>
                    <a:pt x="1198975" y="303278"/>
                    <a:pt x="1247333" y="309765"/>
                    <a:pt x="1168723" y="175006"/>
                  </a:cubicBezTo>
                  <a:cubicBezTo>
                    <a:pt x="1156073" y="153320"/>
                    <a:pt x="1075658" y="152718"/>
                    <a:pt x="1049454" y="135249"/>
                  </a:cubicBezTo>
                  <a:cubicBezTo>
                    <a:pt x="958109" y="74354"/>
                    <a:pt x="1025584" y="109880"/>
                    <a:pt x="824167" y="95493"/>
                  </a:cubicBezTo>
                  <a:cubicBezTo>
                    <a:pt x="746644" y="17970"/>
                    <a:pt x="783896" y="46558"/>
                    <a:pt x="718149" y="2728"/>
                  </a:cubicBezTo>
                  <a:cubicBezTo>
                    <a:pt x="643053" y="7145"/>
                    <a:pt x="566371" y="0"/>
                    <a:pt x="492862" y="15980"/>
                  </a:cubicBezTo>
                  <a:cubicBezTo>
                    <a:pt x="461735" y="22747"/>
                    <a:pt x="445170" y="67541"/>
                    <a:pt x="413349" y="68988"/>
                  </a:cubicBezTo>
                  <a:lnTo>
                    <a:pt x="121802" y="82241"/>
                  </a:lnTo>
                  <a:cubicBezTo>
                    <a:pt x="117384" y="95493"/>
                    <a:pt x="117275" y="111089"/>
                    <a:pt x="108549" y="121997"/>
                  </a:cubicBezTo>
                  <a:cubicBezTo>
                    <a:pt x="98599" y="134434"/>
                    <a:pt x="81230" y="138551"/>
                    <a:pt x="68793" y="148501"/>
                  </a:cubicBezTo>
                  <a:cubicBezTo>
                    <a:pt x="59037" y="156306"/>
                    <a:pt x="51124" y="166171"/>
                    <a:pt x="42289" y="175006"/>
                  </a:cubicBezTo>
                  <a:cubicBezTo>
                    <a:pt x="14185" y="259316"/>
                    <a:pt x="0" y="263751"/>
                    <a:pt x="29036" y="360536"/>
                  </a:cubicBezTo>
                  <a:cubicBezTo>
                    <a:pt x="32626" y="372504"/>
                    <a:pt x="45545" y="379544"/>
                    <a:pt x="55541" y="387041"/>
                  </a:cubicBezTo>
                  <a:cubicBezTo>
                    <a:pt x="81024" y="406153"/>
                    <a:pt x="104835" y="429976"/>
                    <a:pt x="135054" y="440049"/>
                  </a:cubicBezTo>
                  <a:lnTo>
                    <a:pt x="254323" y="479806"/>
                  </a:lnTo>
                  <a:lnTo>
                    <a:pt x="294080" y="493058"/>
                  </a:lnTo>
                  <a:cubicBezTo>
                    <a:pt x="307332" y="497475"/>
                    <a:pt x="320138" y="503571"/>
                    <a:pt x="333836" y="506310"/>
                  </a:cubicBezTo>
                  <a:lnTo>
                    <a:pt x="400097" y="519562"/>
                  </a:lnTo>
                  <a:cubicBezTo>
                    <a:pt x="537036" y="515145"/>
                    <a:pt x="674141" y="514355"/>
                    <a:pt x="810915" y="506310"/>
                  </a:cubicBezTo>
                  <a:cubicBezTo>
                    <a:pt x="848663" y="504090"/>
                    <a:pt x="858565" y="482486"/>
                    <a:pt x="890428" y="466554"/>
                  </a:cubicBezTo>
                  <a:cubicBezTo>
                    <a:pt x="934835" y="444350"/>
                    <a:pt x="1011651" y="444249"/>
                    <a:pt x="1049454" y="440049"/>
                  </a:cubicBezTo>
                  <a:cubicBezTo>
                    <a:pt x="1067123" y="413545"/>
                    <a:pt x="1072242" y="370609"/>
                    <a:pt x="1102462" y="360536"/>
                  </a:cubicBezTo>
                  <a:cubicBezTo>
                    <a:pt x="1115714" y="356119"/>
                    <a:pt x="1132341" y="357162"/>
                    <a:pt x="1142219" y="347284"/>
                  </a:cubicBezTo>
                  <a:lnTo>
                    <a:pt x="1128967" y="320780"/>
                  </a:lnTo>
                  <a:close/>
                </a:path>
              </a:pathLst>
            </a:custGeom>
            <a:solidFill>
              <a:srgbClr val="FFFF00">
                <a:alpha val="70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5868144" y="1340768"/>
              <a:ext cx="1512168" cy="108593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271792" y="839614"/>
              <a:ext cx="187220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b="1" dirty="0" smtClean="0"/>
                <a:t>Temporal-Parietal Cortex</a:t>
              </a:r>
            </a:p>
            <a:p>
              <a:pPr algn="ctr"/>
              <a:r>
                <a:rPr lang="en-CA" sz="1400" dirty="0" smtClean="0"/>
                <a:t>(self-other distinction; </a:t>
              </a:r>
              <a:r>
                <a:rPr lang="en-CA" sz="1400" dirty="0" err="1" smtClean="0"/>
                <a:t>ToM</a:t>
              </a:r>
              <a:r>
                <a:rPr lang="en-CA" sz="1400" dirty="0" smtClean="0"/>
                <a:t>)</a:t>
              </a:r>
              <a:endParaRPr lang="en-CA" sz="1400" dirty="0"/>
            </a:p>
          </p:txBody>
        </p:sp>
      </p:grpSp>
      <p:sp>
        <p:nvSpPr>
          <p:cNvPr id="52" name="Rectangle 51"/>
          <p:cNvSpPr/>
          <p:nvPr/>
        </p:nvSpPr>
        <p:spPr>
          <a:xfrm>
            <a:off x="1331640" y="6093296"/>
            <a:ext cx="7056784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3" name="TextBox 52"/>
          <p:cNvSpPr txBox="1"/>
          <p:nvPr/>
        </p:nvSpPr>
        <p:spPr>
          <a:xfrm>
            <a:off x="251520" y="6074132"/>
            <a:ext cx="87129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sz="2800" dirty="0" smtClean="0"/>
              <a:t> Rooted in </a:t>
            </a:r>
            <a:r>
              <a:rPr lang="en-CA" sz="2800" dirty="0" err="1" smtClean="0"/>
              <a:t>neurocognitive</a:t>
            </a:r>
            <a:r>
              <a:rPr lang="en-CA" sz="2800" dirty="0" smtClean="0"/>
              <a:t> (i.e. brain) development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/>
              <a:t>Children at risk for poor </a:t>
            </a:r>
            <a:br>
              <a:rPr lang="en-CA" b="1" dirty="0" smtClean="0"/>
            </a:br>
            <a:r>
              <a:rPr lang="en-CA" b="1" dirty="0" smtClean="0"/>
              <a:t>social-cognitive development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752528"/>
          </a:xfrm>
        </p:spPr>
        <p:txBody>
          <a:bodyPr>
            <a:normAutofit/>
          </a:bodyPr>
          <a:lstStyle/>
          <a:p>
            <a:r>
              <a:rPr lang="en-US" dirty="0" smtClean="0"/>
              <a:t>Children with poor language skills </a:t>
            </a:r>
            <a:r>
              <a:rPr lang="en-US" sz="1800" dirty="0" smtClean="0"/>
              <a:t>(</a:t>
            </a:r>
            <a:r>
              <a:rPr lang="en-US" sz="1800" dirty="0" err="1" smtClean="0"/>
              <a:t>Astington</a:t>
            </a:r>
            <a:r>
              <a:rPr lang="en-US" sz="1800" dirty="0" smtClean="0"/>
              <a:t> &amp; Jenkins, 1999)</a:t>
            </a:r>
            <a:r>
              <a:rPr lang="en-CA" sz="1800" dirty="0" smtClean="0"/>
              <a:t> </a:t>
            </a:r>
            <a:endParaRPr lang="en-CA" dirty="0" smtClean="0"/>
          </a:p>
          <a:p>
            <a:r>
              <a:rPr lang="en-CA" dirty="0" smtClean="0"/>
              <a:t>Children from low socioeconomic backgrounds </a:t>
            </a:r>
            <a:r>
              <a:rPr lang="en-CA" sz="1800" dirty="0" smtClean="0"/>
              <a:t>(Holmes, Black, &amp; Miller, 1996)</a:t>
            </a:r>
          </a:p>
          <a:p>
            <a:r>
              <a:rPr lang="en-CA" dirty="0" smtClean="0"/>
              <a:t>Children of parents with low education </a:t>
            </a:r>
            <a:r>
              <a:rPr lang="en-CA" sz="1800" dirty="0" smtClean="0"/>
              <a:t>(Cutting &amp; Dunn, 1999)</a:t>
            </a:r>
          </a:p>
          <a:p>
            <a:r>
              <a:rPr lang="en-CA" dirty="0" smtClean="0"/>
              <a:t>Children in single-parent or step families </a:t>
            </a:r>
            <a:r>
              <a:rPr lang="en-CA" sz="1800" dirty="0" smtClean="0"/>
              <a:t>(Amato, 2001)</a:t>
            </a:r>
          </a:p>
          <a:p>
            <a:r>
              <a:rPr lang="en-CA" dirty="0" smtClean="0"/>
              <a:t>Children with parents with psychiatric illness </a:t>
            </a:r>
            <a:r>
              <a:rPr lang="en-CA" sz="1800" dirty="0" smtClean="0"/>
              <a:t>(</a:t>
            </a:r>
            <a:r>
              <a:rPr lang="en-US" sz="1800" dirty="0" smtClean="0"/>
              <a:t>Rohrer et al., 2011)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10" y="56444"/>
            <a:ext cx="8884356" cy="1143000"/>
          </a:xfrm>
        </p:spPr>
        <p:txBody>
          <a:bodyPr>
            <a:normAutofit/>
          </a:bodyPr>
          <a:lstStyle/>
          <a:p>
            <a:r>
              <a:rPr lang="en-US" sz="3900" b="1" dirty="0" smtClean="0"/>
              <a:t>Getting </a:t>
            </a:r>
            <a:r>
              <a:rPr lang="en-US" sz="3900" b="1" dirty="0" err="1" smtClean="0"/>
              <a:t>Vygotskian</a:t>
            </a:r>
            <a:r>
              <a:rPr lang="en-US" sz="3900" b="1" dirty="0" smtClean="0"/>
              <a:t> about social cognition</a:t>
            </a:r>
            <a:endParaRPr lang="en-US" sz="3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900" y="1250740"/>
            <a:ext cx="8860565" cy="56072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Social origin of individual functioning</a:t>
            </a:r>
          </a:p>
          <a:p>
            <a:pPr lvl="1"/>
            <a:r>
              <a:rPr lang="en-US" dirty="0" smtClean="0"/>
              <a:t>Social inputs that afford children opportunities to experience other perspectives towards objects/events will facilitate social understanding</a:t>
            </a:r>
          </a:p>
          <a:p>
            <a:r>
              <a:rPr lang="en-US" dirty="0" smtClean="0"/>
              <a:t>Internalization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xternal experiences reconstructing internal cognitions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rior social experiences facilitating future solo activity</a:t>
            </a:r>
          </a:p>
          <a:p>
            <a:r>
              <a:rPr lang="en-US" dirty="0" smtClean="0"/>
              <a:t>Zone of Proximal Development (ZPD)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difference between what children can achieve in isolation and with expert </a:t>
            </a:r>
            <a:r>
              <a:rPr lang="en-US" dirty="0" smtClean="0"/>
              <a:t>guidance</a:t>
            </a:r>
          </a:p>
          <a:p>
            <a:pPr lvl="1"/>
            <a:r>
              <a:rPr lang="en-US" dirty="0" smtClean="0"/>
              <a:t>Interactions occurring within the child’s ZPD may shape their understanding of mind</a:t>
            </a:r>
          </a:p>
        </p:txBody>
      </p:sp>
    </p:spTree>
    <p:extLst>
      <p:ext uri="{BB962C8B-B14F-4D97-AF65-F5344CB8AC3E}">
        <p14:creationId xmlns:p14="http://schemas.microsoft.com/office/powerpoint/2010/main" val="2399893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350"/>
            <a:ext cx="8229600" cy="1143000"/>
          </a:xfrm>
        </p:spPr>
        <p:txBody>
          <a:bodyPr/>
          <a:lstStyle/>
          <a:p>
            <a:r>
              <a:rPr lang="en-US" b="1" dirty="0" smtClean="0"/>
              <a:t>Parent-child interaction 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099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Activity #1 DVD</a:t>
            </a:r>
          </a:p>
          <a:p>
            <a:r>
              <a:rPr lang="en-CA" dirty="0" smtClean="0"/>
              <a:t>Parent-child interaction therapy [</a:t>
            </a:r>
            <a:r>
              <a:rPr lang="en-CA" dirty="0" err="1" smtClean="0"/>
              <a:t>videorecording</a:t>
            </a:r>
            <a:r>
              <a:rPr lang="en-CA" dirty="0" smtClean="0"/>
              <a:t>] </a:t>
            </a:r>
          </a:p>
          <a:p>
            <a:pPr>
              <a:buNone/>
            </a:pPr>
            <a:r>
              <a:rPr lang="en-CA" dirty="0" smtClean="0"/>
              <a:t>	Washington, DC : American Psychological Association, c2008. </a:t>
            </a:r>
          </a:p>
          <a:p>
            <a:pPr>
              <a:buNone/>
            </a:pPr>
            <a:endParaRPr lang="en-CA" dirty="0" smtClean="0"/>
          </a:p>
          <a:p>
            <a:pPr>
              <a:buNone/>
            </a:pPr>
            <a:r>
              <a:rPr lang="en-CA" dirty="0" smtClean="0"/>
              <a:t>See next slide for coding scheme used in present workshop about what to look for in positive parent-child interactions.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36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2536</TotalTime>
  <Words>1923</Words>
  <Application>Microsoft Macintosh PowerPoint</Application>
  <PresentationFormat>On-screen Show (4:3)</PresentationFormat>
  <Paragraphs>176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Social cognition is contagious… and you catch it from everybody</vt:lpstr>
      <vt:lpstr>What is Social Cognition?</vt:lpstr>
      <vt:lpstr>Social Cognition Includes…</vt:lpstr>
      <vt:lpstr>Continuity in Social Cognition</vt:lpstr>
      <vt:lpstr>Why is Social Cognition Important?</vt:lpstr>
      <vt:lpstr>PowerPoint Presentation</vt:lpstr>
      <vt:lpstr>Children at risk for poor  social-cognitive development</vt:lpstr>
      <vt:lpstr>Getting Vygotskian about social cognition</vt:lpstr>
      <vt:lpstr>Parent-child interaction (1)</vt:lpstr>
      <vt:lpstr>PowerPoint Presentation</vt:lpstr>
      <vt:lpstr>Caregiver influences on social cognition</vt:lpstr>
      <vt:lpstr>Parent-child Interaction (2)</vt:lpstr>
      <vt:lpstr>Additional social influences</vt:lpstr>
      <vt:lpstr> Teacher/Classroom  </vt:lpstr>
      <vt:lpstr>Classroom video: group problem-solving exercise</vt:lpstr>
    </vt:vector>
  </TitlesOfParts>
  <Company>U of 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Prime</dc:creator>
  <cp:lastModifiedBy>Allison Black</cp:lastModifiedBy>
  <cp:revision>149</cp:revision>
  <dcterms:created xsi:type="dcterms:W3CDTF">2012-05-21T13:25:03Z</dcterms:created>
  <dcterms:modified xsi:type="dcterms:W3CDTF">2012-07-05T15:12:58Z</dcterms:modified>
</cp:coreProperties>
</file>