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264" r:id="rId11"/>
    <p:sldId id="272" r:id="rId12"/>
    <p:sldId id="266" r:id="rId13"/>
    <p:sldId id="267" r:id="rId14"/>
    <p:sldId id="268" r:id="rId15"/>
    <p:sldId id="271" r:id="rId16"/>
    <p:sldId id="274" r:id="rId17"/>
    <p:sldId id="275" r:id="rId18"/>
    <p:sldId id="276" r:id="rId19"/>
    <p:sldId id="269" r:id="rId20"/>
    <p:sldId id="277" r:id="rId21"/>
    <p:sldId id="270" r:id="rId22"/>
  </p:sldIdLst>
  <p:sldSz cx="9753600" cy="7315200"/>
  <p:notesSz cx="6858000" cy="9144000"/>
  <p:embeddedFontLst>
    <p:embeddedFont>
      <p:font typeface="Arimo" panose="020B0604020202020204" pitchFamily="34" charset="0"/>
      <p:regular r:id="rId24"/>
    </p:embeddedFont>
    <p:embeddedFont>
      <p:font typeface="Bernoru" pitchFamily="2" charset="77"/>
      <p:regular r:id="rId25"/>
      <p:bold r:id="rId26"/>
    </p:embeddedFont>
    <p:embeddedFont>
      <p:font typeface="Calibri" panose="020F0502020204030204" pitchFamily="34" charset="0"/>
      <p:regular r:id="rId27"/>
      <p:bold r:id="rId28"/>
      <p:italic r:id="rId29"/>
      <p:boldItalic r:id="rId30"/>
    </p:embeddedFont>
    <p:embeddedFont>
      <p:font typeface="Canva Sans Bold" panose="020B0803030501040103" pitchFamily="34" charset="0"/>
      <p:regular r:id="rId31"/>
      <p:bold r:id="rId32"/>
    </p:embeddedFont>
    <p:embeddedFont>
      <p:font typeface="Cooper Hewitt Bold" pitchFamily="2" charset="77"/>
      <p:regular r:id="rId33"/>
      <p:bold r:id="rId34"/>
    </p:embeddedFont>
    <p:embeddedFont>
      <p:font typeface="Montserrat" pitchFamily="2" charset="77"/>
      <p:regular r:id="rId35"/>
      <p:bold r:id="rId36"/>
      <p:italic r:id="rId37"/>
      <p:boldItalic r:id="rId38"/>
    </p:embeddedFont>
    <p:embeddedFont>
      <p:font typeface="Montserrat Bold" pitchFamily="2" charset="77"/>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CFFE9-4F45-FF46-947D-9537AEBBC447}" v="2" dt="2024-10-04T04:58:31.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7057" autoAdjust="0"/>
  </p:normalViewPr>
  <p:slideViewPr>
    <p:cSldViewPr>
      <p:cViewPr varScale="1">
        <p:scale>
          <a:sx n="77" d="100"/>
          <a:sy n="77" d="100"/>
        </p:scale>
        <p:origin x="24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a  Qureshi" userId="a9fba72f-dd27-49a6-a50b-599a00c8ba3a" providerId="ADAL" clId="{526CFFE9-4F45-FF46-947D-9537AEBBC447}"/>
    <pc:docChg chg="undo custSel addSld delSld modSld sldOrd">
      <pc:chgData name="Nadia  Qureshi" userId="a9fba72f-dd27-49a6-a50b-599a00c8ba3a" providerId="ADAL" clId="{526CFFE9-4F45-FF46-947D-9537AEBBC447}" dt="2024-10-04T05:18:55.462" v="1802" actId="20577"/>
      <pc:docMkLst>
        <pc:docMk/>
      </pc:docMkLst>
      <pc:sldChg chg="modSp mod">
        <pc:chgData name="Nadia  Qureshi" userId="a9fba72f-dd27-49a6-a50b-599a00c8ba3a" providerId="ADAL" clId="{526CFFE9-4F45-FF46-947D-9537AEBBC447}" dt="2024-10-04T04:22:06.154" v="141" actId="20577"/>
        <pc:sldMkLst>
          <pc:docMk/>
          <pc:sldMk cId="0" sldId="256"/>
        </pc:sldMkLst>
        <pc:spChg chg="mod">
          <ac:chgData name="Nadia  Qureshi" userId="a9fba72f-dd27-49a6-a50b-599a00c8ba3a" providerId="ADAL" clId="{526CFFE9-4F45-FF46-947D-9537AEBBC447}" dt="2024-10-04T04:21:21.616" v="36"/>
          <ac:spMkLst>
            <pc:docMk/>
            <pc:sldMk cId="0" sldId="256"/>
            <ac:spMk id="6" creationId="{00000000-0000-0000-0000-000000000000}"/>
          </ac:spMkLst>
        </pc:spChg>
        <pc:spChg chg="mod">
          <ac:chgData name="Nadia  Qureshi" userId="a9fba72f-dd27-49a6-a50b-599a00c8ba3a" providerId="ADAL" clId="{526CFFE9-4F45-FF46-947D-9537AEBBC447}" dt="2024-10-04T04:20:35.430" v="29" actId="404"/>
          <ac:spMkLst>
            <pc:docMk/>
            <pc:sldMk cId="0" sldId="256"/>
            <ac:spMk id="10" creationId="{00000000-0000-0000-0000-000000000000}"/>
          </ac:spMkLst>
        </pc:spChg>
        <pc:spChg chg="mod">
          <ac:chgData name="Nadia  Qureshi" userId="a9fba72f-dd27-49a6-a50b-599a00c8ba3a" providerId="ADAL" clId="{526CFFE9-4F45-FF46-947D-9537AEBBC447}" dt="2024-10-04T04:22:06.154" v="141" actId="20577"/>
          <ac:spMkLst>
            <pc:docMk/>
            <pc:sldMk cId="0" sldId="256"/>
            <ac:spMk id="19" creationId="{00000000-0000-0000-0000-000000000000}"/>
          </ac:spMkLst>
        </pc:spChg>
      </pc:sldChg>
      <pc:sldChg chg="modSp mod">
        <pc:chgData name="Nadia  Qureshi" userId="a9fba72f-dd27-49a6-a50b-599a00c8ba3a" providerId="ADAL" clId="{526CFFE9-4F45-FF46-947D-9537AEBBC447}" dt="2024-10-04T04:31:13.546" v="446" actId="1076"/>
        <pc:sldMkLst>
          <pc:docMk/>
          <pc:sldMk cId="0" sldId="257"/>
        </pc:sldMkLst>
        <pc:spChg chg="mod">
          <ac:chgData name="Nadia  Qureshi" userId="a9fba72f-dd27-49a6-a50b-599a00c8ba3a" providerId="ADAL" clId="{526CFFE9-4F45-FF46-947D-9537AEBBC447}" dt="2024-10-04T04:30:36.163" v="438" actId="1076"/>
          <ac:spMkLst>
            <pc:docMk/>
            <pc:sldMk cId="0" sldId="257"/>
            <ac:spMk id="6" creationId="{00000000-0000-0000-0000-000000000000}"/>
          </ac:spMkLst>
        </pc:spChg>
        <pc:spChg chg="mod">
          <ac:chgData name="Nadia  Qureshi" userId="a9fba72f-dd27-49a6-a50b-599a00c8ba3a" providerId="ADAL" clId="{526CFFE9-4F45-FF46-947D-9537AEBBC447}" dt="2024-10-04T04:22:56.785" v="164" actId="20577"/>
          <ac:spMkLst>
            <pc:docMk/>
            <pc:sldMk cId="0" sldId="257"/>
            <ac:spMk id="7" creationId="{00000000-0000-0000-0000-000000000000}"/>
          </ac:spMkLst>
        </pc:spChg>
        <pc:spChg chg="mod">
          <ac:chgData name="Nadia  Qureshi" userId="a9fba72f-dd27-49a6-a50b-599a00c8ba3a" providerId="ADAL" clId="{526CFFE9-4F45-FF46-947D-9537AEBBC447}" dt="2024-10-04T04:30:51.327" v="440" actId="1076"/>
          <ac:spMkLst>
            <pc:docMk/>
            <pc:sldMk cId="0" sldId="257"/>
            <ac:spMk id="8" creationId="{00000000-0000-0000-0000-000000000000}"/>
          </ac:spMkLst>
        </pc:spChg>
        <pc:spChg chg="mod">
          <ac:chgData name="Nadia  Qureshi" userId="a9fba72f-dd27-49a6-a50b-599a00c8ba3a" providerId="ADAL" clId="{526CFFE9-4F45-FF46-947D-9537AEBBC447}" dt="2024-10-04T04:31:09.578" v="445" actId="1076"/>
          <ac:spMkLst>
            <pc:docMk/>
            <pc:sldMk cId="0" sldId="257"/>
            <ac:spMk id="11" creationId="{00000000-0000-0000-0000-000000000000}"/>
          </ac:spMkLst>
        </pc:spChg>
        <pc:spChg chg="mod">
          <ac:chgData name="Nadia  Qureshi" userId="a9fba72f-dd27-49a6-a50b-599a00c8ba3a" providerId="ADAL" clId="{526CFFE9-4F45-FF46-947D-9537AEBBC447}" dt="2024-10-04T04:31:13.546" v="446" actId="1076"/>
          <ac:spMkLst>
            <pc:docMk/>
            <pc:sldMk cId="0" sldId="257"/>
            <ac:spMk id="14" creationId="{00000000-0000-0000-0000-000000000000}"/>
          </ac:spMkLst>
        </pc:spChg>
        <pc:grpChg chg="mod">
          <ac:chgData name="Nadia  Qureshi" userId="a9fba72f-dd27-49a6-a50b-599a00c8ba3a" providerId="ADAL" clId="{526CFFE9-4F45-FF46-947D-9537AEBBC447}" dt="2024-10-04T04:31:05.138" v="444" actId="14100"/>
          <ac:grpSpMkLst>
            <pc:docMk/>
            <pc:sldMk cId="0" sldId="257"/>
            <ac:grpSpMk id="2" creationId="{00000000-0000-0000-0000-000000000000}"/>
          </ac:grpSpMkLst>
        </pc:grpChg>
        <pc:grpChg chg="mod">
          <ac:chgData name="Nadia  Qureshi" userId="a9fba72f-dd27-49a6-a50b-599a00c8ba3a" providerId="ADAL" clId="{526CFFE9-4F45-FF46-947D-9537AEBBC447}" dt="2024-10-04T04:30:54.131" v="441" actId="14100"/>
          <ac:grpSpMkLst>
            <pc:docMk/>
            <pc:sldMk cId="0" sldId="257"/>
            <ac:grpSpMk id="5" creationId="{00000000-0000-0000-0000-000000000000}"/>
          </ac:grpSpMkLst>
        </pc:grpChg>
      </pc:sldChg>
      <pc:sldChg chg="modSp mod">
        <pc:chgData name="Nadia  Qureshi" userId="a9fba72f-dd27-49a6-a50b-599a00c8ba3a" providerId="ADAL" clId="{526CFFE9-4F45-FF46-947D-9537AEBBC447}" dt="2024-10-04T04:24:22.930" v="315" actId="20577"/>
        <pc:sldMkLst>
          <pc:docMk/>
          <pc:sldMk cId="0" sldId="258"/>
        </pc:sldMkLst>
        <pc:spChg chg="mod">
          <ac:chgData name="Nadia  Qureshi" userId="a9fba72f-dd27-49a6-a50b-599a00c8ba3a" providerId="ADAL" clId="{526CFFE9-4F45-FF46-947D-9537AEBBC447}" dt="2024-10-04T04:24:22.930" v="315" actId="20577"/>
          <ac:spMkLst>
            <pc:docMk/>
            <pc:sldMk cId="0" sldId="258"/>
            <ac:spMk id="11" creationId="{00000000-0000-0000-0000-000000000000}"/>
          </ac:spMkLst>
        </pc:spChg>
      </pc:sldChg>
      <pc:sldChg chg="modSp mod">
        <pc:chgData name="Nadia  Qureshi" userId="a9fba72f-dd27-49a6-a50b-599a00c8ba3a" providerId="ADAL" clId="{526CFFE9-4F45-FF46-947D-9537AEBBC447}" dt="2024-10-04T04:27:34.356" v="397" actId="20577"/>
        <pc:sldMkLst>
          <pc:docMk/>
          <pc:sldMk cId="0" sldId="259"/>
        </pc:sldMkLst>
        <pc:spChg chg="mod">
          <ac:chgData name="Nadia  Qureshi" userId="a9fba72f-dd27-49a6-a50b-599a00c8ba3a" providerId="ADAL" clId="{526CFFE9-4F45-FF46-947D-9537AEBBC447}" dt="2024-10-04T04:27:34.356" v="397" actId="20577"/>
          <ac:spMkLst>
            <pc:docMk/>
            <pc:sldMk cId="0" sldId="259"/>
            <ac:spMk id="21" creationId="{00000000-0000-0000-0000-000000000000}"/>
          </ac:spMkLst>
        </pc:spChg>
      </pc:sldChg>
      <pc:sldChg chg="addSp delSp modSp mod">
        <pc:chgData name="Nadia  Qureshi" userId="a9fba72f-dd27-49a6-a50b-599a00c8ba3a" providerId="ADAL" clId="{526CFFE9-4F45-FF46-947D-9537AEBBC447}" dt="2024-10-04T04:35:33.973" v="486" actId="1076"/>
        <pc:sldMkLst>
          <pc:docMk/>
          <pc:sldMk cId="0" sldId="264"/>
        </pc:sldMkLst>
        <pc:spChg chg="del">
          <ac:chgData name="Nadia  Qureshi" userId="a9fba72f-dd27-49a6-a50b-599a00c8ba3a" providerId="ADAL" clId="{526CFFE9-4F45-FF46-947D-9537AEBBC447}" dt="2024-10-04T04:34:07.760" v="468" actId="478"/>
          <ac:spMkLst>
            <pc:docMk/>
            <pc:sldMk cId="0" sldId="264"/>
            <ac:spMk id="5" creationId="{00000000-0000-0000-0000-000000000000}"/>
          </ac:spMkLst>
        </pc:spChg>
        <pc:spChg chg="mod">
          <ac:chgData name="Nadia  Qureshi" userId="a9fba72f-dd27-49a6-a50b-599a00c8ba3a" providerId="ADAL" clId="{526CFFE9-4F45-FF46-947D-9537AEBBC447}" dt="2024-10-04T04:35:21.336" v="482" actId="1076"/>
          <ac:spMkLst>
            <pc:docMk/>
            <pc:sldMk cId="0" sldId="264"/>
            <ac:spMk id="6" creationId="{00000000-0000-0000-0000-000000000000}"/>
          </ac:spMkLst>
        </pc:spChg>
        <pc:spChg chg="mod">
          <ac:chgData name="Nadia  Qureshi" userId="a9fba72f-dd27-49a6-a50b-599a00c8ba3a" providerId="ADAL" clId="{526CFFE9-4F45-FF46-947D-9537AEBBC447}" dt="2024-10-04T04:34:00.227" v="467" actId="20577"/>
          <ac:spMkLst>
            <pc:docMk/>
            <pc:sldMk cId="0" sldId="264"/>
            <ac:spMk id="15" creationId="{00000000-0000-0000-0000-000000000000}"/>
          </ac:spMkLst>
        </pc:spChg>
        <pc:spChg chg="del">
          <ac:chgData name="Nadia  Qureshi" userId="a9fba72f-dd27-49a6-a50b-599a00c8ba3a" providerId="ADAL" clId="{526CFFE9-4F45-FF46-947D-9537AEBBC447}" dt="2024-10-04T04:33:56.803" v="465" actId="478"/>
          <ac:spMkLst>
            <pc:docMk/>
            <pc:sldMk cId="0" sldId="264"/>
            <ac:spMk id="16" creationId="{00000000-0000-0000-0000-000000000000}"/>
          </ac:spMkLst>
        </pc:spChg>
        <pc:spChg chg="del">
          <ac:chgData name="Nadia  Qureshi" userId="a9fba72f-dd27-49a6-a50b-599a00c8ba3a" providerId="ADAL" clId="{526CFFE9-4F45-FF46-947D-9537AEBBC447}" dt="2024-10-04T04:34:07.760" v="468" actId="478"/>
          <ac:spMkLst>
            <pc:docMk/>
            <pc:sldMk cId="0" sldId="264"/>
            <ac:spMk id="17" creationId="{00000000-0000-0000-0000-000000000000}"/>
          </ac:spMkLst>
        </pc:spChg>
        <pc:spChg chg="del">
          <ac:chgData name="Nadia  Qureshi" userId="a9fba72f-dd27-49a6-a50b-599a00c8ba3a" providerId="ADAL" clId="{526CFFE9-4F45-FF46-947D-9537AEBBC447}" dt="2024-10-04T04:34:07.760" v="468" actId="478"/>
          <ac:spMkLst>
            <pc:docMk/>
            <pc:sldMk cId="0" sldId="264"/>
            <ac:spMk id="18" creationId="{00000000-0000-0000-0000-000000000000}"/>
          </ac:spMkLst>
        </pc:spChg>
        <pc:spChg chg="del">
          <ac:chgData name="Nadia  Qureshi" userId="a9fba72f-dd27-49a6-a50b-599a00c8ba3a" providerId="ADAL" clId="{526CFFE9-4F45-FF46-947D-9537AEBBC447}" dt="2024-10-04T04:33:58.754" v="466" actId="478"/>
          <ac:spMkLst>
            <pc:docMk/>
            <pc:sldMk cId="0" sldId="264"/>
            <ac:spMk id="19" creationId="{00000000-0000-0000-0000-000000000000}"/>
          </ac:spMkLst>
        </pc:spChg>
        <pc:spChg chg="del">
          <ac:chgData name="Nadia  Qureshi" userId="a9fba72f-dd27-49a6-a50b-599a00c8ba3a" providerId="ADAL" clId="{526CFFE9-4F45-FF46-947D-9537AEBBC447}" dt="2024-10-04T04:34:07.760" v="468" actId="478"/>
          <ac:spMkLst>
            <pc:docMk/>
            <pc:sldMk cId="0" sldId="264"/>
            <ac:spMk id="20" creationId="{00000000-0000-0000-0000-000000000000}"/>
          </ac:spMkLst>
        </pc:spChg>
        <pc:spChg chg="del">
          <ac:chgData name="Nadia  Qureshi" userId="a9fba72f-dd27-49a6-a50b-599a00c8ba3a" providerId="ADAL" clId="{526CFFE9-4F45-FF46-947D-9537AEBBC447}" dt="2024-10-04T04:34:10.971" v="469" actId="478"/>
          <ac:spMkLst>
            <pc:docMk/>
            <pc:sldMk cId="0" sldId="264"/>
            <ac:spMk id="23" creationId="{00000000-0000-0000-0000-000000000000}"/>
          </ac:spMkLst>
        </pc:spChg>
        <pc:spChg chg="del">
          <ac:chgData name="Nadia  Qureshi" userId="a9fba72f-dd27-49a6-a50b-599a00c8ba3a" providerId="ADAL" clId="{526CFFE9-4F45-FF46-947D-9537AEBBC447}" dt="2024-10-04T04:34:07.760" v="468" actId="478"/>
          <ac:spMkLst>
            <pc:docMk/>
            <pc:sldMk cId="0" sldId="264"/>
            <ac:spMk id="24" creationId="{00000000-0000-0000-0000-000000000000}"/>
          </ac:spMkLst>
        </pc:spChg>
        <pc:grpChg chg="mod">
          <ac:chgData name="Nadia  Qureshi" userId="a9fba72f-dd27-49a6-a50b-599a00c8ba3a" providerId="ADAL" clId="{526CFFE9-4F45-FF46-947D-9537AEBBC447}" dt="2024-10-04T04:35:33.973" v="486" actId="1076"/>
          <ac:grpSpMkLst>
            <pc:docMk/>
            <pc:sldMk cId="0" sldId="264"/>
            <ac:grpSpMk id="2" creationId="{00000000-0000-0000-0000-000000000000}"/>
          </ac:grpSpMkLst>
        </pc:grpChg>
        <pc:grpChg chg="del">
          <ac:chgData name="Nadia  Qureshi" userId="a9fba72f-dd27-49a6-a50b-599a00c8ba3a" providerId="ADAL" clId="{526CFFE9-4F45-FF46-947D-9537AEBBC447}" dt="2024-10-04T04:35:12.450" v="473" actId="478"/>
          <ac:grpSpMkLst>
            <pc:docMk/>
            <pc:sldMk cId="0" sldId="264"/>
            <ac:grpSpMk id="7" creationId="{00000000-0000-0000-0000-000000000000}"/>
          </ac:grpSpMkLst>
        </pc:grpChg>
        <pc:grpChg chg="del">
          <ac:chgData name="Nadia  Qureshi" userId="a9fba72f-dd27-49a6-a50b-599a00c8ba3a" providerId="ADAL" clId="{526CFFE9-4F45-FF46-947D-9537AEBBC447}" dt="2024-10-04T04:33:55.155" v="464" actId="478"/>
          <ac:grpSpMkLst>
            <pc:docMk/>
            <pc:sldMk cId="0" sldId="264"/>
            <ac:grpSpMk id="12" creationId="{00000000-0000-0000-0000-000000000000}"/>
          </ac:grpSpMkLst>
        </pc:grpChg>
        <pc:picChg chg="add mod">
          <ac:chgData name="Nadia  Qureshi" userId="a9fba72f-dd27-49a6-a50b-599a00c8ba3a" providerId="ADAL" clId="{526CFFE9-4F45-FF46-947D-9537AEBBC447}" dt="2024-10-04T04:35:06.598" v="471" actId="1076"/>
          <ac:picMkLst>
            <pc:docMk/>
            <pc:sldMk cId="0" sldId="264"/>
            <ac:picMk id="26" creationId="{C9845D28-E880-52E6-7FA0-2F6333C8C987}"/>
          </ac:picMkLst>
        </pc:picChg>
      </pc:sldChg>
      <pc:sldChg chg="delSp modSp mod ord">
        <pc:chgData name="Nadia  Qureshi" userId="a9fba72f-dd27-49a6-a50b-599a00c8ba3a" providerId="ADAL" clId="{526CFFE9-4F45-FF46-947D-9537AEBBC447}" dt="2024-10-04T04:35:57.707" v="487" actId="20578"/>
        <pc:sldMkLst>
          <pc:docMk/>
          <pc:sldMk cId="0" sldId="265"/>
        </pc:sldMkLst>
        <pc:spChg chg="del mod">
          <ac:chgData name="Nadia  Qureshi" userId="a9fba72f-dd27-49a6-a50b-599a00c8ba3a" providerId="ADAL" clId="{526CFFE9-4F45-FF46-947D-9537AEBBC447}" dt="2024-10-04T04:28:29.060" v="402"/>
          <ac:spMkLst>
            <pc:docMk/>
            <pc:sldMk cId="0" sldId="265"/>
            <ac:spMk id="27" creationId="{00000000-0000-0000-0000-000000000000}"/>
          </ac:spMkLst>
        </pc:spChg>
        <pc:spChg chg="del topLvl">
          <ac:chgData name="Nadia  Qureshi" userId="a9fba72f-dd27-49a6-a50b-599a00c8ba3a" providerId="ADAL" clId="{526CFFE9-4F45-FF46-947D-9537AEBBC447}" dt="2024-10-04T04:28:15.890" v="399" actId="478"/>
          <ac:spMkLst>
            <pc:docMk/>
            <pc:sldMk cId="0" sldId="265"/>
            <ac:spMk id="29" creationId="{00000000-0000-0000-0000-000000000000}"/>
          </ac:spMkLst>
        </pc:spChg>
        <pc:spChg chg="del topLvl">
          <ac:chgData name="Nadia  Qureshi" userId="a9fba72f-dd27-49a6-a50b-599a00c8ba3a" providerId="ADAL" clId="{526CFFE9-4F45-FF46-947D-9537AEBBC447}" dt="2024-10-04T04:28:14.206" v="398" actId="478"/>
          <ac:spMkLst>
            <pc:docMk/>
            <pc:sldMk cId="0" sldId="265"/>
            <ac:spMk id="30" creationId="{00000000-0000-0000-0000-000000000000}"/>
          </ac:spMkLst>
        </pc:spChg>
        <pc:grpChg chg="del">
          <ac:chgData name="Nadia  Qureshi" userId="a9fba72f-dd27-49a6-a50b-599a00c8ba3a" providerId="ADAL" clId="{526CFFE9-4F45-FF46-947D-9537AEBBC447}" dt="2024-10-04T04:28:14.206" v="398" actId="478"/>
          <ac:grpSpMkLst>
            <pc:docMk/>
            <pc:sldMk cId="0" sldId="265"/>
            <ac:grpSpMk id="28" creationId="{00000000-0000-0000-0000-000000000000}"/>
          </ac:grpSpMkLst>
        </pc:grpChg>
      </pc:sldChg>
      <pc:sldChg chg="delSp modSp mod">
        <pc:chgData name="Nadia  Qureshi" userId="a9fba72f-dd27-49a6-a50b-599a00c8ba3a" providerId="ADAL" clId="{526CFFE9-4F45-FF46-947D-9537AEBBC447}" dt="2024-10-04T05:18:55.462" v="1802" actId="20577"/>
        <pc:sldMkLst>
          <pc:docMk/>
          <pc:sldMk cId="0" sldId="269"/>
        </pc:sldMkLst>
        <pc:spChg chg="del">
          <ac:chgData name="Nadia  Qureshi" userId="a9fba72f-dd27-49a6-a50b-599a00c8ba3a" providerId="ADAL" clId="{526CFFE9-4F45-FF46-947D-9537AEBBC447}" dt="2024-10-04T05:17:10.376" v="1626" actId="478"/>
          <ac:spMkLst>
            <pc:docMk/>
            <pc:sldMk cId="0" sldId="269"/>
            <ac:spMk id="9" creationId="{00000000-0000-0000-0000-000000000000}"/>
          </ac:spMkLst>
        </pc:spChg>
        <pc:spChg chg="mod">
          <ac:chgData name="Nadia  Qureshi" userId="a9fba72f-dd27-49a6-a50b-599a00c8ba3a" providerId="ADAL" clId="{526CFFE9-4F45-FF46-947D-9537AEBBC447}" dt="2024-10-04T05:14:00.893" v="1074" actId="14100"/>
          <ac:spMkLst>
            <pc:docMk/>
            <pc:sldMk cId="0" sldId="269"/>
            <ac:spMk id="22" creationId="{00000000-0000-0000-0000-000000000000}"/>
          </ac:spMkLst>
        </pc:spChg>
        <pc:spChg chg="mod">
          <ac:chgData name="Nadia  Qureshi" userId="a9fba72f-dd27-49a6-a50b-599a00c8ba3a" providerId="ADAL" clId="{526CFFE9-4F45-FF46-947D-9537AEBBC447}" dt="2024-10-04T05:14:59.565" v="1258" actId="20577"/>
          <ac:spMkLst>
            <pc:docMk/>
            <pc:sldMk cId="0" sldId="269"/>
            <ac:spMk id="23" creationId="{00000000-0000-0000-0000-000000000000}"/>
          </ac:spMkLst>
        </pc:spChg>
        <pc:spChg chg="mod">
          <ac:chgData name="Nadia  Qureshi" userId="a9fba72f-dd27-49a6-a50b-599a00c8ba3a" providerId="ADAL" clId="{526CFFE9-4F45-FF46-947D-9537AEBBC447}" dt="2024-10-04T05:18:34.423" v="1743" actId="404"/>
          <ac:spMkLst>
            <pc:docMk/>
            <pc:sldMk cId="0" sldId="269"/>
            <ac:spMk id="24" creationId="{00000000-0000-0000-0000-000000000000}"/>
          </ac:spMkLst>
        </pc:spChg>
        <pc:spChg chg="mod">
          <ac:chgData name="Nadia  Qureshi" userId="a9fba72f-dd27-49a6-a50b-599a00c8ba3a" providerId="ADAL" clId="{526CFFE9-4F45-FF46-947D-9537AEBBC447}" dt="2024-10-04T05:18:55.462" v="1802" actId="20577"/>
          <ac:spMkLst>
            <pc:docMk/>
            <pc:sldMk cId="0" sldId="269"/>
            <ac:spMk id="25" creationId="{00000000-0000-0000-0000-000000000000}"/>
          </ac:spMkLst>
        </pc:spChg>
        <pc:spChg chg="mod">
          <ac:chgData name="Nadia  Qureshi" userId="a9fba72f-dd27-49a6-a50b-599a00c8ba3a" providerId="ADAL" clId="{526CFFE9-4F45-FF46-947D-9537AEBBC447}" dt="2024-10-04T05:13:47.515" v="1046" actId="20577"/>
          <ac:spMkLst>
            <pc:docMk/>
            <pc:sldMk cId="0" sldId="269"/>
            <ac:spMk id="26" creationId="{00000000-0000-0000-0000-000000000000}"/>
          </ac:spMkLst>
        </pc:spChg>
        <pc:spChg chg="mod">
          <ac:chgData name="Nadia  Qureshi" userId="a9fba72f-dd27-49a6-a50b-599a00c8ba3a" providerId="ADAL" clId="{526CFFE9-4F45-FF46-947D-9537AEBBC447}" dt="2024-10-04T05:16:57.093" v="1624" actId="20577"/>
          <ac:spMkLst>
            <pc:docMk/>
            <pc:sldMk cId="0" sldId="269"/>
            <ac:spMk id="27" creationId="{00000000-0000-0000-0000-000000000000}"/>
          </ac:spMkLst>
        </pc:spChg>
        <pc:spChg chg="mod">
          <ac:chgData name="Nadia  Qureshi" userId="a9fba72f-dd27-49a6-a50b-599a00c8ba3a" providerId="ADAL" clId="{526CFFE9-4F45-FF46-947D-9537AEBBC447}" dt="2024-10-04T05:15:41.293" v="1295" actId="20577"/>
          <ac:spMkLst>
            <pc:docMk/>
            <pc:sldMk cId="0" sldId="269"/>
            <ac:spMk id="30" creationId="{00000000-0000-0000-0000-000000000000}"/>
          </ac:spMkLst>
        </pc:spChg>
        <pc:grpChg chg="mod">
          <ac:chgData name="Nadia  Qureshi" userId="a9fba72f-dd27-49a6-a50b-599a00c8ba3a" providerId="ADAL" clId="{526CFFE9-4F45-FF46-947D-9537AEBBC447}" dt="2024-10-04T05:14:09.578" v="1076" actId="1076"/>
          <ac:grpSpMkLst>
            <pc:docMk/>
            <pc:sldMk cId="0" sldId="269"/>
            <ac:grpSpMk id="10" creationId="{00000000-0000-0000-0000-000000000000}"/>
          </ac:grpSpMkLst>
        </pc:grpChg>
        <pc:grpChg chg="mod">
          <ac:chgData name="Nadia  Qureshi" userId="a9fba72f-dd27-49a6-a50b-599a00c8ba3a" providerId="ADAL" clId="{526CFFE9-4F45-FF46-947D-9537AEBBC447}" dt="2024-10-04T05:17:47.255" v="1669" actId="14100"/>
          <ac:grpSpMkLst>
            <pc:docMk/>
            <pc:sldMk cId="0" sldId="269"/>
            <ac:grpSpMk id="13" creationId="{00000000-0000-0000-0000-000000000000}"/>
          </ac:grpSpMkLst>
        </pc:grpChg>
        <pc:grpChg chg="mod">
          <ac:chgData name="Nadia  Qureshi" userId="a9fba72f-dd27-49a6-a50b-599a00c8ba3a" providerId="ADAL" clId="{526CFFE9-4F45-FF46-947D-9537AEBBC447}" dt="2024-10-04T05:15:46.393" v="1297" actId="14100"/>
          <ac:grpSpMkLst>
            <pc:docMk/>
            <pc:sldMk cId="0" sldId="269"/>
            <ac:grpSpMk id="28" creationId="{00000000-0000-0000-0000-000000000000}"/>
          </ac:grpSpMkLst>
        </pc:grpChg>
      </pc:sldChg>
      <pc:sldChg chg="modSp add mod ord">
        <pc:chgData name="Nadia  Qureshi" userId="a9fba72f-dd27-49a6-a50b-599a00c8ba3a" providerId="ADAL" clId="{526CFFE9-4F45-FF46-947D-9537AEBBC447}" dt="2024-10-04T04:55:05.708" v="656" actId="1076"/>
        <pc:sldMkLst>
          <pc:docMk/>
          <pc:sldMk cId="3529470053" sldId="271"/>
        </pc:sldMkLst>
        <pc:spChg chg="mod">
          <ac:chgData name="Nadia  Qureshi" userId="a9fba72f-dd27-49a6-a50b-599a00c8ba3a" providerId="ADAL" clId="{526CFFE9-4F45-FF46-947D-9537AEBBC447}" dt="2024-10-04T04:54:37.246" v="650" actId="20577"/>
          <ac:spMkLst>
            <pc:docMk/>
            <pc:sldMk cId="3529470053" sldId="271"/>
            <ac:spMk id="6" creationId="{00000000-0000-0000-0000-000000000000}"/>
          </ac:spMkLst>
        </pc:spChg>
        <pc:spChg chg="mod">
          <ac:chgData name="Nadia  Qureshi" userId="a9fba72f-dd27-49a6-a50b-599a00c8ba3a" providerId="ADAL" clId="{526CFFE9-4F45-FF46-947D-9537AEBBC447}" dt="2024-10-04T04:54:52.524" v="653" actId="1076"/>
          <ac:spMkLst>
            <pc:docMk/>
            <pc:sldMk cId="3529470053" sldId="271"/>
            <ac:spMk id="8" creationId="{00000000-0000-0000-0000-000000000000}"/>
          </ac:spMkLst>
        </pc:spChg>
        <pc:spChg chg="mod">
          <ac:chgData name="Nadia  Qureshi" userId="a9fba72f-dd27-49a6-a50b-599a00c8ba3a" providerId="ADAL" clId="{526CFFE9-4F45-FF46-947D-9537AEBBC447}" dt="2024-10-04T04:52:11.466" v="509" actId="20577"/>
          <ac:spMkLst>
            <pc:docMk/>
            <pc:sldMk cId="3529470053" sldId="271"/>
            <ac:spMk id="15" creationId="{00000000-0000-0000-0000-000000000000}"/>
          </ac:spMkLst>
        </pc:spChg>
        <pc:spChg chg="mod">
          <ac:chgData name="Nadia  Qureshi" userId="a9fba72f-dd27-49a6-a50b-599a00c8ba3a" providerId="ADAL" clId="{526CFFE9-4F45-FF46-947D-9537AEBBC447}" dt="2024-10-04T04:53:23.294" v="566" actId="20577"/>
          <ac:spMkLst>
            <pc:docMk/>
            <pc:sldMk cId="3529470053" sldId="271"/>
            <ac:spMk id="18" creationId="{00000000-0000-0000-0000-000000000000}"/>
          </ac:spMkLst>
        </pc:spChg>
        <pc:spChg chg="mod">
          <ac:chgData name="Nadia  Qureshi" userId="a9fba72f-dd27-49a6-a50b-599a00c8ba3a" providerId="ADAL" clId="{526CFFE9-4F45-FF46-947D-9537AEBBC447}" dt="2024-10-04T04:54:02.633" v="633" actId="1076"/>
          <ac:spMkLst>
            <pc:docMk/>
            <pc:sldMk cId="3529470053" sldId="271"/>
            <ac:spMk id="23" creationId="{00000000-0000-0000-0000-000000000000}"/>
          </ac:spMkLst>
        </pc:spChg>
        <pc:spChg chg="mod">
          <ac:chgData name="Nadia  Qureshi" userId="a9fba72f-dd27-49a6-a50b-599a00c8ba3a" providerId="ADAL" clId="{526CFFE9-4F45-FF46-947D-9537AEBBC447}" dt="2024-10-04T04:54:02.633" v="633" actId="1076"/>
          <ac:spMkLst>
            <pc:docMk/>
            <pc:sldMk cId="3529470053" sldId="271"/>
            <ac:spMk id="24" creationId="{00000000-0000-0000-0000-000000000000}"/>
          </ac:spMkLst>
        </pc:spChg>
        <pc:spChg chg="mod">
          <ac:chgData name="Nadia  Qureshi" userId="a9fba72f-dd27-49a6-a50b-599a00c8ba3a" providerId="ADAL" clId="{526CFFE9-4F45-FF46-947D-9537AEBBC447}" dt="2024-10-04T04:54:02.633" v="633" actId="1076"/>
          <ac:spMkLst>
            <pc:docMk/>
            <pc:sldMk cId="3529470053" sldId="271"/>
            <ac:spMk id="25" creationId="{00000000-0000-0000-0000-000000000000}"/>
          </ac:spMkLst>
        </pc:spChg>
        <pc:grpChg chg="mod">
          <ac:chgData name="Nadia  Qureshi" userId="a9fba72f-dd27-49a6-a50b-599a00c8ba3a" providerId="ADAL" clId="{526CFFE9-4F45-FF46-947D-9537AEBBC447}" dt="2024-10-04T04:55:05.708" v="656" actId="1076"/>
          <ac:grpSpMkLst>
            <pc:docMk/>
            <pc:sldMk cId="3529470053" sldId="271"/>
            <ac:grpSpMk id="12" creationId="{00000000-0000-0000-0000-000000000000}"/>
          </ac:grpSpMkLst>
        </pc:grpChg>
      </pc:sldChg>
      <pc:sldChg chg="new del">
        <pc:chgData name="Nadia  Qureshi" userId="a9fba72f-dd27-49a6-a50b-599a00c8ba3a" providerId="ADAL" clId="{526CFFE9-4F45-FF46-947D-9537AEBBC447}" dt="2024-10-04T04:29:05.018" v="404" actId="680"/>
        <pc:sldMkLst>
          <pc:docMk/>
          <pc:sldMk cId="4127728186" sldId="271"/>
        </pc:sldMkLst>
      </pc:sldChg>
      <pc:sldChg chg="add">
        <pc:chgData name="Nadia  Qureshi" userId="a9fba72f-dd27-49a6-a50b-599a00c8ba3a" providerId="ADAL" clId="{526CFFE9-4F45-FF46-947D-9537AEBBC447}" dt="2024-10-04T04:33:51.451" v="463" actId="2890"/>
        <pc:sldMkLst>
          <pc:docMk/>
          <pc:sldMk cId="3654143952" sldId="272"/>
        </pc:sldMkLst>
      </pc:sldChg>
      <pc:sldChg chg="add del">
        <pc:chgData name="Nadia  Qureshi" userId="a9fba72f-dd27-49a6-a50b-599a00c8ba3a" providerId="ADAL" clId="{526CFFE9-4F45-FF46-947D-9537AEBBC447}" dt="2024-10-04T04:57:26.351" v="721" actId="2696"/>
        <pc:sldMkLst>
          <pc:docMk/>
          <pc:sldMk cId="564832609" sldId="273"/>
        </pc:sldMkLst>
      </pc:sldChg>
      <pc:sldChg chg="addSp delSp modSp add mod">
        <pc:chgData name="Nadia  Qureshi" userId="a9fba72f-dd27-49a6-a50b-599a00c8ba3a" providerId="ADAL" clId="{526CFFE9-4F45-FF46-947D-9537AEBBC447}" dt="2024-10-04T05:12:06.858" v="974" actId="108"/>
        <pc:sldMkLst>
          <pc:docMk/>
          <pc:sldMk cId="3691198899" sldId="274"/>
        </pc:sldMkLst>
        <pc:spChg chg="mod">
          <ac:chgData name="Nadia  Qureshi" userId="a9fba72f-dd27-49a6-a50b-599a00c8ba3a" providerId="ADAL" clId="{526CFFE9-4F45-FF46-947D-9537AEBBC447}" dt="2024-10-04T04:56:08.106" v="694" actId="404"/>
          <ac:spMkLst>
            <pc:docMk/>
            <pc:sldMk cId="3691198899" sldId="274"/>
            <ac:spMk id="6" creationId="{00000000-0000-0000-0000-000000000000}"/>
          </ac:spMkLst>
        </pc:spChg>
        <pc:spChg chg="mod">
          <ac:chgData name="Nadia  Qureshi" userId="a9fba72f-dd27-49a6-a50b-599a00c8ba3a" providerId="ADAL" clId="{526CFFE9-4F45-FF46-947D-9537AEBBC447}" dt="2024-10-04T04:55:38.695" v="664" actId="20577"/>
          <ac:spMkLst>
            <pc:docMk/>
            <pc:sldMk cId="3691198899" sldId="274"/>
            <ac:spMk id="8" creationId="{00000000-0000-0000-0000-000000000000}"/>
          </ac:spMkLst>
        </pc:spChg>
        <pc:spChg chg="del">
          <ac:chgData name="Nadia  Qureshi" userId="a9fba72f-dd27-49a6-a50b-599a00c8ba3a" providerId="ADAL" clId="{526CFFE9-4F45-FF46-947D-9537AEBBC447}" dt="2024-10-04T04:56:30.695" v="701" actId="478"/>
          <ac:spMkLst>
            <pc:docMk/>
            <pc:sldMk cId="3691198899" sldId="274"/>
            <ac:spMk id="15" creationId="{00000000-0000-0000-0000-000000000000}"/>
          </ac:spMkLst>
        </pc:spChg>
        <pc:spChg chg="add del mod">
          <ac:chgData name="Nadia  Qureshi" userId="a9fba72f-dd27-49a6-a50b-599a00c8ba3a" providerId="ADAL" clId="{526CFFE9-4F45-FF46-947D-9537AEBBC447}" dt="2024-10-04T04:56:23.331" v="698" actId="478"/>
          <ac:spMkLst>
            <pc:docMk/>
            <pc:sldMk cId="3691198899" sldId="274"/>
            <ac:spMk id="16" creationId="{00000000-0000-0000-0000-000000000000}"/>
          </ac:spMkLst>
        </pc:spChg>
        <pc:spChg chg="del mod">
          <ac:chgData name="Nadia  Qureshi" userId="a9fba72f-dd27-49a6-a50b-599a00c8ba3a" providerId="ADAL" clId="{526CFFE9-4F45-FF46-947D-9537AEBBC447}" dt="2024-10-04T04:56:24.336" v="700"/>
          <ac:spMkLst>
            <pc:docMk/>
            <pc:sldMk cId="3691198899" sldId="274"/>
            <ac:spMk id="17" creationId="{00000000-0000-0000-0000-000000000000}"/>
          </ac:spMkLst>
        </pc:spChg>
        <pc:spChg chg="del mod">
          <ac:chgData name="Nadia  Qureshi" userId="a9fba72f-dd27-49a6-a50b-599a00c8ba3a" providerId="ADAL" clId="{526CFFE9-4F45-FF46-947D-9537AEBBC447}" dt="2024-10-04T04:56:57.232" v="710" actId="478"/>
          <ac:spMkLst>
            <pc:docMk/>
            <pc:sldMk cId="3691198899" sldId="274"/>
            <ac:spMk id="18" creationId="{00000000-0000-0000-0000-000000000000}"/>
          </ac:spMkLst>
        </pc:spChg>
        <pc:spChg chg="del">
          <ac:chgData name="Nadia  Qureshi" userId="a9fba72f-dd27-49a6-a50b-599a00c8ba3a" providerId="ADAL" clId="{526CFFE9-4F45-FF46-947D-9537AEBBC447}" dt="2024-10-04T04:56:43.250" v="703" actId="478"/>
          <ac:spMkLst>
            <pc:docMk/>
            <pc:sldMk cId="3691198899" sldId="274"/>
            <ac:spMk id="19" creationId="{00000000-0000-0000-0000-000000000000}"/>
          </ac:spMkLst>
        </pc:spChg>
        <pc:spChg chg="del mod">
          <ac:chgData name="Nadia  Qureshi" userId="a9fba72f-dd27-49a6-a50b-599a00c8ba3a" providerId="ADAL" clId="{526CFFE9-4F45-FF46-947D-9537AEBBC447}" dt="2024-10-04T04:57:05.587" v="714"/>
          <ac:spMkLst>
            <pc:docMk/>
            <pc:sldMk cId="3691198899" sldId="274"/>
            <ac:spMk id="20" creationId="{00000000-0000-0000-0000-000000000000}"/>
          </ac:spMkLst>
        </pc:spChg>
        <pc:spChg chg="del">
          <ac:chgData name="Nadia  Qureshi" userId="a9fba72f-dd27-49a6-a50b-599a00c8ba3a" providerId="ADAL" clId="{526CFFE9-4F45-FF46-947D-9537AEBBC447}" dt="2024-10-04T04:57:10.326" v="716" actId="478"/>
          <ac:spMkLst>
            <pc:docMk/>
            <pc:sldMk cId="3691198899" sldId="274"/>
            <ac:spMk id="23" creationId="{00000000-0000-0000-0000-000000000000}"/>
          </ac:spMkLst>
        </pc:spChg>
        <pc:spChg chg="del mod">
          <ac:chgData name="Nadia  Qureshi" userId="a9fba72f-dd27-49a6-a50b-599a00c8ba3a" providerId="ADAL" clId="{526CFFE9-4F45-FF46-947D-9537AEBBC447}" dt="2024-10-04T04:57:20.417" v="719"/>
          <ac:spMkLst>
            <pc:docMk/>
            <pc:sldMk cId="3691198899" sldId="274"/>
            <ac:spMk id="24" creationId="{00000000-0000-0000-0000-000000000000}"/>
          </ac:spMkLst>
        </pc:spChg>
        <pc:spChg chg="del">
          <ac:chgData name="Nadia  Qureshi" userId="a9fba72f-dd27-49a6-a50b-599a00c8ba3a" providerId="ADAL" clId="{526CFFE9-4F45-FF46-947D-9537AEBBC447}" dt="2024-10-04T04:57:04.907" v="712" actId="478"/>
          <ac:spMkLst>
            <pc:docMk/>
            <pc:sldMk cId="3691198899" sldId="274"/>
            <ac:spMk id="25" creationId="{00000000-0000-0000-0000-000000000000}"/>
          </ac:spMkLst>
        </pc:spChg>
        <pc:spChg chg="add mod">
          <ac:chgData name="Nadia  Qureshi" userId="a9fba72f-dd27-49a6-a50b-599a00c8ba3a" providerId="ADAL" clId="{526CFFE9-4F45-FF46-947D-9537AEBBC447}" dt="2024-10-04T05:12:06.858" v="974" actId="108"/>
          <ac:spMkLst>
            <pc:docMk/>
            <pc:sldMk cId="3691198899" sldId="274"/>
            <ac:spMk id="26" creationId="{2028C875-8414-7D26-B5A1-C3D24E38AA2D}"/>
          </ac:spMkLst>
        </pc:spChg>
        <pc:grpChg chg="add del mod">
          <ac:chgData name="Nadia  Qureshi" userId="a9fba72f-dd27-49a6-a50b-599a00c8ba3a" providerId="ADAL" clId="{526CFFE9-4F45-FF46-947D-9537AEBBC447}" dt="2024-10-04T04:56:55.106" v="709" actId="478"/>
          <ac:grpSpMkLst>
            <pc:docMk/>
            <pc:sldMk cId="3691198899" sldId="274"/>
            <ac:grpSpMk id="12" creationId="{00000000-0000-0000-0000-000000000000}"/>
          </ac:grpSpMkLst>
        </pc:grpChg>
      </pc:sldChg>
      <pc:sldChg chg="addSp modSp add mod">
        <pc:chgData name="Nadia  Qureshi" userId="a9fba72f-dd27-49a6-a50b-599a00c8ba3a" providerId="ADAL" clId="{526CFFE9-4F45-FF46-947D-9537AEBBC447}" dt="2024-10-04T05:12:39.827" v="996" actId="313"/>
        <pc:sldMkLst>
          <pc:docMk/>
          <pc:sldMk cId="679081871" sldId="275"/>
        </pc:sldMkLst>
        <pc:spChg chg="mod">
          <ac:chgData name="Nadia  Qureshi" userId="a9fba72f-dd27-49a6-a50b-599a00c8ba3a" providerId="ADAL" clId="{526CFFE9-4F45-FF46-947D-9537AEBBC447}" dt="2024-10-04T04:58:00.011" v="756" actId="403"/>
          <ac:spMkLst>
            <pc:docMk/>
            <pc:sldMk cId="679081871" sldId="275"/>
            <ac:spMk id="6" creationId="{00000000-0000-0000-0000-000000000000}"/>
          </ac:spMkLst>
        </pc:spChg>
        <pc:spChg chg="add mod">
          <ac:chgData name="Nadia  Qureshi" userId="a9fba72f-dd27-49a6-a50b-599a00c8ba3a" providerId="ADAL" clId="{526CFFE9-4F45-FF46-947D-9537AEBBC447}" dt="2024-10-04T05:12:39.827" v="996" actId="313"/>
          <ac:spMkLst>
            <pc:docMk/>
            <pc:sldMk cId="679081871" sldId="275"/>
            <ac:spMk id="16" creationId="{D6553E9A-9A8B-FA1A-6BE2-6644F3488127}"/>
          </ac:spMkLst>
        </pc:spChg>
      </pc:sldChg>
      <pc:sldChg chg="add del">
        <pc:chgData name="Nadia  Qureshi" userId="a9fba72f-dd27-49a6-a50b-599a00c8ba3a" providerId="ADAL" clId="{526CFFE9-4F45-FF46-947D-9537AEBBC447}" dt="2024-10-04T04:57:23.539" v="720" actId="2696"/>
        <pc:sldMkLst>
          <pc:docMk/>
          <pc:sldMk cId="2500361619" sldId="275"/>
        </pc:sldMkLst>
      </pc:sldChg>
      <pc:sldChg chg="addSp modSp add mod">
        <pc:chgData name="Nadia  Qureshi" userId="a9fba72f-dd27-49a6-a50b-599a00c8ba3a" providerId="ADAL" clId="{526CFFE9-4F45-FF46-947D-9537AEBBC447}" dt="2024-10-04T05:13:17.506" v="1018" actId="313"/>
        <pc:sldMkLst>
          <pc:docMk/>
          <pc:sldMk cId="2193433225" sldId="276"/>
        </pc:sldMkLst>
        <pc:spChg chg="mod">
          <ac:chgData name="Nadia  Qureshi" userId="a9fba72f-dd27-49a6-a50b-599a00c8ba3a" providerId="ADAL" clId="{526CFFE9-4F45-FF46-947D-9537AEBBC447}" dt="2024-10-04T04:58:19.300" v="779" actId="20577"/>
          <ac:spMkLst>
            <pc:docMk/>
            <pc:sldMk cId="2193433225" sldId="276"/>
            <ac:spMk id="6" creationId="{00000000-0000-0000-0000-000000000000}"/>
          </ac:spMkLst>
        </pc:spChg>
        <pc:spChg chg="add mod">
          <ac:chgData name="Nadia  Qureshi" userId="a9fba72f-dd27-49a6-a50b-599a00c8ba3a" providerId="ADAL" clId="{526CFFE9-4F45-FF46-947D-9537AEBBC447}" dt="2024-10-04T05:13:17.506" v="1018" actId="313"/>
          <ac:spMkLst>
            <pc:docMk/>
            <pc:sldMk cId="2193433225" sldId="276"/>
            <ac:spMk id="16" creationId="{ABF75079-6DD9-2E8B-E3BE-F18F6293FED9}"/>
          </ac:spMkLst>
        </pc:spChg>
      </pc:sldChg>
      <pc:sldChg chg="delSp modSp add mod">
        <pc:chgData name="Nadia  Qureshi" userId="a9fba72f-dd27-49a6-a50b-599a00c8ba3a" providerId="ADAL" clId="{526CFFE9-4F45-FF46-947D-9537AEBBC447}" dt="2024-10-04T05:15:20.416" v="1262" actId="478"/>
        <pc:sldMkLst>
          <pc:docMk/>
          <pc:sldMk cId="1071492115" sldId="277"/>
        </pc:sldMkLst>
        <pc:spChg chg="del">
          <ac:chgData name="Nadia  Qureshi" userId="a9fba72f-dd27-49a6-a50b-599a00c8ba3a" providerId="ADAL" clId="{526CFFE9-4F45-FF46-947D-9537AEBBC447}" dt="2024-10-04T05:15:17.933" v="1261" actId="478"/>
          <ac:spMkLst>
            <pc:docMk/>
            <pc:sldMk cId="1071492115" sldId="277"/>
            <ac:spMk id="9" creationId="{00000000-0000-0000-0000-000000000000}"/>
          </ac:spMkLst>
        </pc:spChg>
        <pc:spChg chg="del topLvl">
          <ac:chgData name="Nadia  Qureshi" userId="a9fba72f-dd27-49a6-a50b-599a00c8ba3a" providerId="ADAL" clId="{526CFFE9-4F45-FF46-947D-9537AEBBC447}" dt="2024-10-04T05:15:20.416" v="1262" actId="478"/>
          <ac:spMkLst>
            <pc:docMk/>
            <pc:sldMk cId="1071492115" sldId="277"/>
            <ac:spMk id="14" creationId="{00000000-0000-0000-0000-000000000000}"/>
          </ac:spMkLst>
        </pc:spChg>
        <pc:spChg chg="topLvl">
          <ac:chgData name="Nadia  Qureshi" userId="a9fba72f-dd27-49a6-a50b-599a00c8ba3a" providerId="ADAL" clId="{526CFFE9-4F45-FF46-947D-9537AEBBC447}" dt="2024-10-04T05:15:20.416" v="1262" actId="478"/>
          <ac:spMkLst>
            <pc:docMk/>
            <pc:sldMk cId="1071492115" sldId="277"/>
            <ac:spMk id="15" creationId="{00000000-0000-0000-0000-000000000000}"/>
          </ac:spMkLst>
        </pc:spChg>
        <pc:spChg chg="mod">
          <ac:chgData name="Nadia  Qureshi" userId="a9fba72f-dd27-49a6-a50b-599a00c8ba3a" providerId="ADAL" clId="{526CFFE9-4F45-FF46-947D-9537AEBBC447}" dt="2024-10-04T05:15:12.951" v="1259" actId="20577"/>
          <ac:spMkLst>
            <pc:docMk/>
            <pc:sldMk cId="1071492115" sldId="277"/>
            <ac:spMk id="24" creationId="{00000000-0000-0000-0000-000000000000}"/>
          </ac:spMkLst>
        </pc:spChg>
        <pc:spChg chg="del">
          <ac:chgData name="Nadia  Qureshi" userId="a9fba72f-dd27-49a6-a50b-599a00c8ba3a" providerId="ADAL" clId="{526CFFE9-4F45-FF46-947D-9537AEBBC447}" dt="2024-10-04T05:15:16.221" v="1260" actId="478"/>
          <ac:spMkLst>
            <pc:docMk/>
            <pc:sldMk cId="1071492115" sldId="277"/>
            <ac:spMk id="25" creationId="{00000000-0000-0000-0000-000000000000}"/>
          </ac:spMkLst>
        </pc:spChg>
        <pc:grpChg chg="del">
          <ac:chgData name="Nadia  Qureshi" userId="a9fba72f-dd27-49a6-a50b-599a00c8ba3a" providerId="ADAL" clId="{526CFFE9-4F45-FF46-947D-9537AEBBC447}" dt="2024-10-04T05:15:20.416" v="1262" actId="478"/>
          <ac:grpSpMkLst>
            <pc:docMk/>
            <pc:sldMk cId="1071492115" sldId="277"/>
            <ac:grpSpMk id="1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Lower rates of post-secondary enrolment for Black students in Canada  (Brooks, 2022)</a:t>
            </a:r>
          </a:p>
          <a:p>
            <a:r>
              <a:rPr lang="en-US"/>
              <a:t>  Mature students who do enrol in post-secondary have lower completion rates than traditional entry students (Colyar et al., 2023)  </a:t>
            </a:r>
          </a:p>
          <a:p>
            <a:r>
              <a:rPr lang="en-US"/>
              <a:t>There is a gap in research on factors impacting Black student enrolment in STEM</a:t>
            </a:r>
          </a:p>
          <a:p>
            <a:r>
              <a:rPr lang="en-US"/>
              <a:t>A qualitative study grounded theory approach, that analyses data collected through semi-structured interviews to highlight the experiences of Black students</a:t>
            </a:r>
          </a:p>
          <a:p>
            <a:r>
              <a:rPr lang="en-US"/>
              <a:t>Guided by Critical Race Theory framing and grounded theory methodological approach</a:t>
            </a:r>
          </a:p>
          <a:p>
            <a:r>
              <a:rPr lang="en-US"/>
              <a:t>First phase of data collection: interviews conducted with 10 Black students in first-year university </a:t>
            </a:r>
          </a:p>
          <a:p>
            <a:r>
              <a:rPr lang="en-US"/>
              <a:t>Second phase of data collection, interviews conducted with four Black mature students who in an access program.</a:t>
            </a:r>
          </a:p>
          <a:p>
            <a:r>
              <a:rPr lang="en-US"/>
              <a:t>This study will contribute to the theoretical and practical underpinnings of access literature, and Black students’ enrolment in post-secondary 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number of research projects using quantitative data analysis methods is considerably larger than projects using qualitative methods (Li et al., 2020). </a:t>
            </a:r>
          </a:p>
          <a:p>
            <a:endParaRPr lang="en-US"/>
          </a:p>
          <a:p>
            <a:r>
              <a:rPr lang="en-US"/>
              <a:t>participant involvement in qualitative research can be more intimate and connected (Bhattacharya,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0491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number of research projects using quantitative data analysis methods is considerably larger than projects using qualitative methods (Li et al., 2020). </a:t>
            </a:r>
          </a:p>
          <a:p>
            <a:endParaRPr lang="en-US"/>
          </a:p>
          <a:p>
            <a:r>
              <a:rPr lang="en-US"/>
              <a:t>participant involvement in qualitative research can be more intimate and connected (Bhattacharya,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5747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number of research projects using quantitative data analysis methods is considerably larger than projects using qualitative methods (Li et al., 2020). </a:t>
            </a:r>
          </a:p>
          <a:p>
            <a:endParaRPr lang="en-US"/>
          </a:p>
          <a:p>
            <a:r>
              <a:rPr lang="en-US"/>
              <a:t>participant involvement in qualitative research can be more intimate and connected (Bhattacharya,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767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number of research projects using quantitative data analysis methods is considerably larger than projects using qualitative methods (Li et al., 2020). </a:t>
            </a:r>
          </a:p>
          <a:p>
            <a:endParaRPr lang="en-US"/>
          </a:p>
          <a:p>
            <a:r>
              <a:rPr lang="en-US"/>
              <a:t>participant involvement in qualitative research can be more intimate and connected (Bhattacharya,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96152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7288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Study Context </a:t>
            </a:r>
          </a:p>
          <a:p>
            <a:endParaRPr lang="en-US"/>
          </a:p>
          <a:p>
            <a:endParaRPr lang="en-US"/>
          </a:p>
          <a:p>
            <a:r>
              <a:rPr lang="en-US"/>
              <a:t>while there is research on white supremacy (see philip howard, rosalind hampton, and rinaldo walcott) systemic oppression in terms of race, Canada as a nation state still positions itself as a a cultural mosaic, where multilculturalism is celebrated in school and society</a:t>
            </a:r>
          </a:p>
          <a:p>
            <a:endParaRPr lang="en-US"/>
          </a:p>
          <a:p>
            <a:r>
              <a:rPr lang="en-US"/>
              <a:t>Countless incidents of recent past show rising alt+right awakening from underground to overt racism against racialized people including Black, Indigenous and POC (including Muslims), including by police which demonstrates systemic and institutionalized racism (Latjor Tuel, Colton Boushie, countless others (Cole)</a:t>
            </a:r>
          </a:p>
          <a:p>
            <a:endParaRPr lang="en-US"/>
          </a:p>
          <a:p>
            <a:r>
              <a:rPr lang="en-US"/>
              <a:t>For Black students in Canada there is an ongoing struggle for equity in education even as we continue to build anti-racist practices (Dei, 1996a; Dei, 1996b). </a:t>
            </a:r>
          </a:p>
          <a:p>
            <a:endParaRPr lang="en-US"/>
          </a:p>
          <a:p>
            <a:r>
              <a:rPr lang="en-US"/>
              <a:t>Dei (1996b) argues that the responsibility to do so is a collective societal one, and not just one of education. Black students experience negative racial stereotyping, bias in school curriculum and textbooks, low teacher expectations, structural unfairness, and inequitable outcomes at greater rates than other students (Codjoe, 2001; Coles, 2020). </a:t>
            </a:r>
          </a:p>
          <a:p>
            <a:endParaRPr lang="en-US"/>
          </a:p>
          <a:p>
            <a:r>
              <a:rPr lang="en-US"/>
              <a:t>For any student, education is a site of formative development where they are able to form an identity. These systemic subjugations contribute to a negative sense of self for Black students and contribute to their lower matriculation rates. This system that is built to marginalize and oppress also causes Black students to perpetuate anti-Blackness by developing unhealthy racial beliefs (Davis, 2019). </a:t>
            </a:r>
          </a:p>
          <a:p>
            <a:endParaRPr lang="en-US"/>
          </a:p>
          <a:p>
            <a:r>
              <a:rPr lang="en-US"/>
              <a:t>Cedillo (2018) argues that STEM education research concerning racial equity needs to articulate anti-blackness, however current research does not use this language in addressing access to STEM. Furthermore, there is little research on transitional education programs and factors impacting Black student enrollment in STEM. This study examines how transitional education programs are sustaining or eradicating racial inequities that influence lower rates of post-secondary enrollment by Black students, particularly in STEM programs.  </a:t>
            </a:r>
          </a:p>
          <a:p>
            <a:endParaRPr lang="en-US"/>
          </a:p>
          <a:p>
            <a:r>
              <a:rPr lang="en-US"/>
              <a:t>access programs support students who may not pursue traditional K-12 schooling to access post-secondary studies including STEM. These programs were designed to address systematic and institutional barriers students faced by preparing them for post-secondary studies. They are especially important for Black students since they have historically lower matriculation rates (Robson et al., 2018) in K-12 education. STEM field is of particular interest as research has shown that there are ongoing barriers for Black studentsc (McGee, 2021). This includes streaming, curriculum relevance, teachers’ knowledge, skills, and beliefs (Carlone et al., 2011). </a:t>
            </a:r>
          </a:p>
          <a:p>
            <a:endParaRPr lang="en-US"/>
          </a:p>
          <a:p>
            <a:r>
              <a:rPr lang="en-US"/>
              <a:t>Notably, there is minimal research on access programs and factors impacting STEM enrollment in the U.S.A. (Lane et al., 2020), and none within the Canadian context. Scholars argue that anti-Blackness in STEM manifests in underrepresentation of Black students in STEM (Nxumalo &amp; Gitari, 2021)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White social scientists have produced the materials and institutionalized western modern science; Capitalism: education built on the concept of workers producing, efficiency, timelines, people expected to perform to optimal efficiency; White Supremacy </a:t>
            </a:r>
          </a:p>
          <a:p>
            <a:endParaRPr lang="en-US"/>
          </a:p>
          <a:p>
            <a:r>
              <a:rPr lang="en-US"/>
              <a:t>“It is impossible to talk about any possibility of STEM in the current moment and for the long haul without an explicit acknowledgment of the totalizing power of white supremacy” (McGee, 2021, p 8)</a:t>
            </a:r>
          </a:p>
          <a:p>
            <a:r>
              <a:rPr lang="en-US"/>
              <a:t>This curriculum and policy manifest themselves in the way racialized students see themselves in 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A 2019 report for the Higher Education Quality Council of Ontario (HECQO) found that policies have resulted in a dramatic increase of post-secondary enrollment, however, this has not achieved equitable access for marginalized and underrepresented groups (Deller et al., 2019). </a:t>
            </a:r>
          </a:p>
          <a:p>
            <a:endParaRPr lang="en-US"/>
          </a:p>
          <a:p>
            <a:r>
              <a:rPr lang="en-US"/>
              <a:t>They are important here in Ontario, since adults are increasingly re-entering the formal education system, with nearly 200,000 adult learners returning to school each year (Ministry of Training Colleges and Universities, 2017).  </a:t>
            </a:r>
          </a:p>
          <a:p>
            <a:endParaRPr lang="en-US"/>
          </a:p>
          <a:p>
            <a:r>
              <a:rPr lang="en-US"/>
              <a:t>While Canadian post-secondary institutions do have access education support for marginalized groups, few programs target students in STEM fields (Cooper &amp; Arruda, 2020).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FRAMEWORK</a:t>
            </a:r>
          </a:p>
          <a:p>
            <a:endParaRPr lang="en-US"/>
          </a:p>
          <a:p>
            <a:r>
              <a:rPr lang="en-US"/>
              <a:t>Critical theories attempt to move the needle on effecting social change (Birks, 2014) and this research, using CRT to analyse data, will interrogate the institutional and social structures of transitional education programs by highlighting Black stories.</a:t>
            </a:r>
          </a:p>
          <a:p>
            <a:endParaRPr lang="en-US"/>
          </a:p>
          <a:p>
            <a:r>
              <a:rPr lang="en-US"/>
              <a:t>The theoretical frameworks that will inform the theoretical and methodological approach are Critical Race Theory (Ladson-Billings &amp; Tate, 1995),  the lived experiences and perspectives of Black participants are centered, while contributing Canadian scholarship on STEM K-12 and post-secondary research. </a:t>
            </a:r>
          </a:p>
          <a:p>
            <a:endParaRPr lang="en-US"/>
          </a:p>
          <a:p>
            <a:r>
              <a:rPr lang="en-US"/>
              <a:t>Since race, identity and Black stories are central to this study, Critical Race Theory (Ladson-Billings &amp; Tate, 1995) is appropriate for the analysis. CRT studies a “systematic inquiry about how racial inequities are created and sustained in the lives of ethnic minorities” (Bhattacharya, 2017, p 75). This theoretical framework will illuminate voices of those absent from this discourse – Black student voices on access to post-secondary studies in STEM. </a:t>
            </a:r>
          </a:p>
          <a:p>
            <a:endParaRPr lang="en-US"/>
          </a:p>
          <a:p>
            <a:endParaRPr lang="en-US"/>
          </a:p>
          <a:p>
            <a:r>
              <a:rPr lang="en-US"/>
              <a:t>CRT in STEM (Morton, 2022) looks specifically at racial minorities in STEM disciplines. Using CRT in STEM education research addresses that there is a culture of whiteness embedded within STEM culture. This in turn privileges white people and whiteness in STEM. CRT in STEM education research also considers intersectionality which is essential for this study since race will be a common demographic among participants, but not other identity factors such as age, class, sexual orientation, and gender. </a:t>
            </a:r>
          </a:p>
          <a:p>
            <a:endParaRPr lang="en-US"/>
          </a:p>
          <a:p>
            <a:r>
              <a:rPr lang="en-US"/>
              <a:t>epistemology of CRT involves emphasizing the social construction of knowledge, centralizing lived experience, intersectionality of identities, a critique of objectivity and neutrality, and a commitment to social justice and equity.</a:t>
            </a:r>
          </a:p>
          <a:p>
            <a:endParaRPr lang="en-US"/>
          </a:p>
          <a:p>
            <a:r>
              <a:rPr lang="en-US"/>
              <a:t>Grounded theory entails collecting qualitative data as an approach to generate theories grounded in the data itself.</a:t>
            </a:r>
          </a:p>
          <a:p>
            <a:endParaRPr lang="en-US"/>
          </a:p>
          <a:p>
            <a:r>
              <a:rPr lang="en-US"/>
              <a:t>theories emerge from the data itself, also informed by the researchers’ interactions with participants and their identities (Chong &amp; Yeo, 2015).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number of research projects using quantitative data analysis methods is considerably larger than projects using qualitative methods (Li et al., 2020). </a:t>
            </a:r>
          </a:p>
          <a:p>
            <a:endParaRPr lang="en-US"/>
          </a:p>
          <a:p>
            <a:r>
              <a:rPr lang="en-US"/>
              <a:t>participant involvement in qualitative research can be more intimate and connected (Bhattacharya,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number of research projects using quantitative data analysis methods is considerably larger than projects using qualitative methods (Li et al., 2020). </a:t>
            </a:r>
          </a:p>
          <a:p>
            <a:endParaRPr lang="en-US"/>
          </a:p>
          <a:p>
            <a:r>
              <a:rPr lang="en-US"/>
              <a:t>participant involvement in qualitative research can be more intimate and connected (Bhattacharya,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783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how did I get here in this research? </a:t>
            </a:r>
          </a:p>
          <a:p>
            <a:r>
              <a:rPr lang="en-US"/>
              <a:t>I have been a teacher for almost 14 years now, and teaching in a transitional/bridging education programs for about 9 years which is what has led me to these research interests and questions. Specifically, when I was teaching both science and non-science classes to the same group of students, I noticed a difference in how racialized students perceived my science class versus their other classes. In biology, the class was deemed more challenging and more anxiety inducing than others. There were constructed notions around science classes being more important. At the same time there were no additional resources or supports for these classes. This led me to wonder about what ways this program was really serving/disserving these students. Additionally, this program targeted racialized folks since they ‘ticked off eligibility criteria’ on government forms. This stance of actively recruiting certain populations without consideration for how the program can serve them is what has led me to examine this further through my proposed research. </a:t>
            </a:r>
          </a:p>
          <a:p>
            <a:endParaRPr lang="en-US"/>
          </a:p>
          <a:p>
            <a:r>
              <a:rPr lang="en-US"/>
              <a:t>My positionality informs this research, as an anti-racist, anti-colonial, teacher, racialized cis-gender-hetero woman, Muslim, mother, and I operate on an “outsider-within” spectrum</a:t>
            </a:r>
          </a:p>
          <a:p>
            <a:endParaRPr lang="en-US"/>
          </a:p>
          <a:p>
            <a:r>
              <a:rPr lang="en-US"/>
              <a:t>epistemology - study of knowledge. critical theory, which influence their beliefs about the nature of truth, the role of subjectivity,</a:t>
            </a:r>
          </a:p>
          <a:p>
            <a:endParaRPr lang="en-US"/>
          </a:p>
          <a:p>
            <a:r>
              <a:rPr lang="en-US"/>
              <a:t>my ontological orientation is constructivist approach b/c i see knowledge as being contructed even in my student between researcher and participant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12"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8.sv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8.sv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8.sv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12" Type="http://schemas.openxmlformats.org/officeDocument/2006/relationships/image" Target="../media/image14.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8.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8.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8.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8.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6.svg"/><Relationship Id="rId4" Type="http://schemas.openxmlformats.org/officeDocument/2006/relationships/image" Target="../media/image8.sv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H="1">
            <a:off x="7228050" y="-637214"/>
            <a:ext cx="5470754" cy="5436561"/>
          </a:xfrm>
          <a:custGeom>
            <a:avLst/>
            <a:gdLst/>
            <a:ahLst/>
            <a:cxnLst/>
            <a:rect l="l" t="t" r="r" b="b"/>
            <a:pathLst>
              <a:path w="5470754" h="5436561">
                <a:moveTo>
                  <a:pt x="5470754" y="0"/>
                </a:moveTo>
                <a:lnTo>
                  <a:pt x="0" y="0"/>
                </a:lnTo>
                <a:lnTo>
                  <a:pt x="0" y="5436561"/>
                </a:lnTo>
                <a:lnTo>
                  <a:pt x="5470754" y="5436561"/>
                </a:lnTo>
                <a:lnTo>
                  <a:pt x="54707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599878" y="2683753"/>
            <a:ext cx="7628063" cy="2595349"/>
            <a:chOff x="0" y="0"/>
            <a:chExt cx="3102526" cy="1055594"/>
          </a:xfrm>
        </p:grpSpPr>
        <p:sp>
          <p:nvSpPr>
            <p:cNvPr id="4" name="Freeform 4"/>
            <p:cNvSpPr/>
            <p:nvPr/>
          </p:nvSpPr>
          <p:spPr>
            <a:xfrm>
              <a:off x="0" y="0"/>
              <a:ext cx="3102526" cy="1055594"/>
            </a:xfrm>
            <a:custGeom>
              <a:avLst/>
              <a:gdLst/>
              <a:ahLst/>
              <a:cxnLst/>
              <a:rect l="l" t="t" r="r" b="b"/>
              <a:pathLst>
                <a:path w="3102526" h="1055594">
                  <a:moveTo>
                    <a:pt x="30448" y="0"/>
                  </a:moveTo>
                  <a:lnTo>
                    <a:pt x="3072078" y="0"/>
                  </a:lnTo>
                  <a:cubicBezTo>
                    <a:pt x="3088894" y="0"/>
                    <a:pt x="3102526" y="13632"/>
                    <a:pt x="3102526" y="30448"/>
                  </a:cubicBezTo>
                  <a:lnTo>
                    <a:pt x="3102526" y="1025146"/>
                  </a:lnTo>
                  <a:cubicBezTo>
                    <a:pt x="3102526" y="1041962"/>
                    <a:pt x="3088894" y="1055594"/>
                    <a:pt x="3072078" y="1055594"/>
                  </a:cubicBezTo>
                  <a:lnTo>
                    <a:pt x="30448" y="1055594"/>
                  </a:lnTo>
                  <a:cubicBezTo>
                    <a:pt x="13632" y="1055594"/>
                    <a:pt x="0" y="1041962"/>
                    <a:pt x="0" y="1025146"/>
                  </a:cubicBezTo>
                  <a:lnTo>
                    <a:pt x="0" y="30448"/>
                  </a:lnTo>
                  <a:cubicBezTo>
                    <a:pt x="0" y="13632"/>
                    <a:pt x="13632" y="0"/>
                    <a:pt x="30448"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3102526" cy="1084169"/>
            </a:xfrm>
            <a:prstGeom prst="rect">
              <a:avLst/>
            </a:prstGeom>
          </p:spPr>
          <p:txBody>
            <a:bodyPr lIns="30198" tIns="30198" rIns="30198" bIns="30198" rtlCol="0" anchor="ctr"/>
            <a:lstStyle/>
            <a:p>
              <a:pPr algn="ctr">
                <a:lnSpc>
                  <a:spcPts val="1581"/>
                </a:lnSpc>
              </a:pPr>
              <a:endParaRPr/>
            </a:p>
          </p:txBody>
        </p:sp>
      </p:grpSp>
      <p:sp>
        <p:nvSpPr>
          <p:cNvPr id="6" name="TextBox 6"/>
          <p:cNvSpPr txBox="1"/>
          <p:nvPr/>
        </p:nvSpPr>
        <p:spPr>
          <a:xfrm>
            <a:off x="1031174" y="3017993"/>
            <a:ext cx="6817670" cy="1098506"/>
          </a:xfrm>
          <a:prstGeom prst="rect">
            <a:avLst/>
          </a:prstGeom>
        </p:spPr>
        <p:txBody>
          <a:bodyPr lIns="0" tIns="0" rIns="0" bIns="0" rtlCol="0" anchor="t">
            <a:spAutoFit/>
          </a:bodyPr>
          <a:lstStyle/>
          <a:p>
            <a:pPr algn="ctr">
              <a:lnSpc>
                <a:spcPts val="4376"/>
              </a:lnSpc>
            </a:pPr>
            <a:r>
              <a:rPr lang="en-US" sz="3126" dirty="0">
                <a:solidFill>
                  <a:srgbClr val="000000"/>
                </a:solidFill>
                <a:latin typeface="Cooper Hewitt Bold"/>
              </a:rPr>
              <a:t>Mature Black Students' Access to Post-Secondary STEM Education</a:t>
            </a:r>
          </a:p>
        </p:txBody>
      </p:sp>
      <p:grpSp>
        <p:nvGrpSpPr>
          <p:cNvPr id="7" name="Group 7"/>
          <p:cNvGrpSpPr/>
          <p:nvPr/>
        </p:nvGrpSpPr>
        <p:grpSpPr>
          <a:xfrm>
            <a:off x="892738" y="2031155"/>
            <a:ext cx="6147099" cy="652597"/>
            <a:chOff x="0" y="0"/>
            <a:chExt cx="2401313" cy="254932"/>
          </a:xfrm>
        </p:grpSpPr>
        <p:sp>
          <p:nvSpPr>
            <p:cNvPr id="8" name="Freeform 8"/>
            <p:cNvSpPr/>
            <p:nvPr/>
          </p:nvSpPr>
          <p:spPr>
            <a:xfrm>
              <a:off x="0" y="0"/>
              <a:ext cx="2401313" cy="254932"/>
            </a:xfrm>
            <a:custGeom>
              <a:avLst/>
              <a:gdLst/>
              <a:ahLst/>
              <a:cxnLst/>
              <a:rect l="l" t="t" r="r" b="b"/>
              <a:pathLst>
                <a:path w="2401313" h="254932">
                  <a:moveTo>
                    <a:pt x="20151" y="0"/>
                  </a:moveTo>
                  <a:lnTo>
                    <a:pt x="2381162" y="0"/>
                  </a:lnTo>
                  <a:cubicBezTo>
                    <a:pt x="2392291" y="0"/>
                    <a:pt x="2401313" y="9022"/>
                    <a:pt x="2401313" y="20151"/>
                  </a:cubicBezTo>
                  <a:lnTo>
                    <a:pt x="2401313" y="234781"/>
                  </a:lnTo>
                  <a:cubicBezTo>
                    <a:pt x="2401313" y="240125"/>
                    <a:pt x="2399190" y="245251"/>
                    <a:pt x="2395411" y="249030"/>
                  </a:cubicBezTo>
                  <a:cubicBezTo>
                    <a:pt x="2391632" y="252809"/>
                    <a:pt x="2386506" y="254932"/>
                    <a:pt x="2381162" y="254932"/>
                  </a:cubicBezTo>
                  <a:lnTo>
                    <a:pt x="20151" y="254932"/>
                  </a:lnTo>
                  <a:cubicBezTo>
                    <a:pt x="9022" y="254932"/>
                    <a:pt x="0" y="245910"/>
                    <a:pt x="0" y="234781"/>
                  </a:cubicBezTo>
                  <a:lnTo>
                    <a:pt x="0" y="20151"/>
                  </a:lnTo>
                  <a:cubicBezTo>
                    <a:pt x="0" y="14807"/>
                    <a:pt x="2123" y="9681"/>
                    <a:pt x="5902" y="5902"/>
                  </a:cubicBezTo>
                  <a:cubicBezTo>
                    <a:pt x="9681" y="2123"/>
                    <a:pt x="14807" y="0"/>
                    <a:pt x="20151" y="0"/>
                  </a:cubicBezTo>
                  <a:close/>
                </a:path>
              </a:pathLst>
            </a:custGeom>
            <a:solidFill>
              <a:srgbClr val="FFF3F3"/>
            </a:solidFill>
            <a:ln w="47625" cap="sq">
              <a:solidFill>
                <a:srgbClr val="000000"/>
              </a:solidFill>
              <a:prstDash val="solid"/>
              <a:miter/>
            </a:ln>
          </p:spPr>
          <p:txBody>
            <a:bodyPr/>
            <a:lstStyle/>
            <a:p>
              <a:endParaRPr lang="en-US"/>
            </a:p>
          </p:txBody>
        </p:sp>
        <p:sp>
          <p:nvSpPr>
            <p:cNvPr id="9" name="TextBox 9"/>
            <p:cNvSpPr txBox="1"/>
            <p:nvPr/>
          </p:nvSpPr>
          <p:spPr>
            <a:xfrm>
              <a:off x="0" y="-28575"/>
              <a:ext cx="2401313" cy="283507"/>
            </a:xfrm>
            <a:prstGeom prst="rect">
              <a:avLst/>
            </a:prstGeom>
          </p:spPr>
          <p:txBody>
            <a:bodyPr lIns="30198" tIns="30198" rIns="30198" bIns="30198" rtlCol="0" anchor="ctr"/>
            <a:lstStyle/>
            <a:p>
              <a:pPr algn="ctr">
                <a:lnSpc>
                  <a:spcPts val="1581"/>
                </a:lnSpc>
              </a:pPr>
              <a:endParaRPr/>
            </a:p>
          </p:txBody>
        </p:sp>
      </p:grpSp>
      <p:sp>
        <p:nvSpPr>
          <p:cNvPr id="10" name="TextBox 10"/>
          <p:cNvSpPr txBox="1"/>
          <p:nvPr/>
        </p:nvSpPr>
        <p:spPr>
          <a:xfrm>
            <a:off x="599878" y="2073813"/>
            <a:ext cx="6785641" cy="486543"/>
          </a:xfrm>
          <a:prstGeom prst="rect">
            <a:avLst/>
          </a:prstGeom>
        </p:spPr>
        <p:txBody>
          <a:bodyPr lIns="0" tIns="0" rIns="0" bIns="0" rtlCol="0" anchor="t">
            <a:spAutoFit/>
          </a:bodyPr>
          <a:lstStyle/>
          <a:p>
            <a:pPr algn="ctr">
              <a:lnSpc>
                <a:spcPts val="4353"/>
              </a:lnSpc>
            </a:pPr>
            <a:r>
              <a:rPr lang="en-US" sz="2000" dirty="0">
                <a:solidFill>
                  <a:srgbClr val="000000"/>
                </a:solidFill>
                <a:latin typeface="Montserrat Bold"/>
              </a:rPr>
              <a:t>AEHEMS RESEARCH SYMPOSIUM</a:t>
            </a:r>
          </a:p>
        </p:txBody>
      </p:sp>
      <p:sp>
        <p:nvSpPr>
          <p:cNvPr id="11" name="Freeform 11"/>
          <p:cNvSpPr/>
          <p:nvPr/>
        </p:nvSpPr>
        <p:spPr>
          <a:xfrm>
            <a:off x="710983" y="1910335"/>
            <a:ext cx="451218" cy="441257"/>
          </a:xfrm>
          <a:custGeom>
            <a:avLst/>
            <a:gdLst/>
            <a:ahLst/>
            <a:cxnLst/>
            <a:rect l="l" t="t" r="r" b="b"/>
            <a:pathLst>
              <a:path w="451218" h="441257">
                <a:moveTo>
                  <a:pt x="0" y="0"/>
                </a:moveTo>
                <a:lnTo>
                  <a:pt x="451217" y="0"/>
                </a:lnTo>
                <a:lnTo>
                  <a:pt x="451217" y="441257"/>
                </a:lnTo>
                <a:lnTo>
                  <a:pt x="0" y="441257"/>
                </a:lnTo>
                <a:lnTo>
                  <a:pt x="0" y="0"/>
                </a:lnTo>
                <a:close/>
              </a:path>
            </a:pathLst>
          </a:custGeom>
          <a:blipFill>
            <a:blip r:embed="rId4">
              <a:extLst>
                <a:ext uri="{96DAC541-7B7A-43D3-8B79-37D633B846F1}">
                  <asvg:svgBlip xmlns:asvg="http://schemas.microsoft.com/office/drawing/2016/SVG/main" r:embed="rId5"/>
                </a:ext>
              </a:extLst>
            </a:blip>
            <a:stretch>
              <a:fillRect l="-431884" b="-371825"/>
            </a:stretch>
          </a:blipFill>
          <a:ln w="28575" cap="rnd">
            <a:solidFill>
              <a:srgbClr val="000000"/>
            </a:solidFill>
            <a:prstDash val="solid"/>
            <a:round/>
          </a:ln>
        </p:spPr>
        <p:txBody>
          <a:bodyPr/>
          <a:lstStyle/>
          <a:p>
            <a:endParaRPr lang="en-US"/>
          </a:p>
        </p:txBody>
      </p:sp>
      <p:sp>
        <p:nvSpPr>
          <p:cNvPr id="12" name="Freeform 12"/>
          <p:cNvSpPr/>
          <p:nvPr/>
        </p:nvSpPr>
        <p:spPr>
          <a:xfrm>
            <a:off x="7722232" y="6113351"/>
            <a:ext cx="565612" cy="536504"/>
          </a:xfrm>
          <a:custGeom>
            <a:avLst/>
            <a:gdLst/>
            <a:ahLst/>
            <a:cxnLst/>
            <a:rect l="l" t="t" r="r" b="b"/>
            <a:pathLst>
              <a:path w="565612" h="536504">
                <a:moveTo>
                  <a:pt x="0" y="0"/>
                </a:moveTo>
                <a:lnTo>
                  <a:pt x="565612" y="0"/>
                </a:lnTo>
                <a:lnTo>
                  <a:pt x="565612" y="536504"/>
                </a:lnTo>
                <a:lnTo>
                  <a:pt x="0" y="536504"/>
                </a:lnTo>
                <a:lnTo>
                  <a:pt x="0" y="0"/>
                </a:lnTo>
                <a:close/>
              </a:path>
            </a:pathLst>
          </a:custGeom>
          <a:blipFill>
            <a:blip r:embed="rId6">
              <a:extLst>
                <a:ext uri="{96DAC541-7B7A-43D3-8B79-37D633B846F1}">
                  <asvg:svgBlip xmlns:asvg="http://schemas.microsoft.com/office/drawing/2016/SVG/main" r:embed="rId7"/>
                </a:ext>
              </a:extLst>
            </a:blip>
            <a:stretch>
              <a:fillRect r="-301497"/>
            </a:stretch>
          </a:blipFill>
        </p:spPr>
        <p:txBody>
          <a:bodyPr/>
          <a:lstStyle/>
          <a:p>
            <a:endParaRPr lang="en-US"/>
          </a:p>
        </p:txBody>
      </p:sp>
      <p:sp>
        <p:nvSpPr>
          <p:cNvPr id="13" name="AutoShape 13"/>
          <p:cNvSpPr/>
          <p:nvPr/>
        </p:nvSpPr>
        <p:spPr>
          <a:xfrm>
            <a:off x="5102593" y="7054830"/>
            <a:ext cx="4250914" cy="0"/>
          </a:xfrm>
          <a:prstGeom prst="line">
            <a:avLst/>
          </a:prstGeom>
          <a:ln w="47625" cap="rnd">
            <a:solidFill>
              <a:srgbClr val="000000"/>
            </a:solidFill>
            <a:prstDash val="solid"/>
            <a:headEnd type="none" w="sm" len="sm"/>
            <a:tailEnd type="arrow" w="med" len="sm"/>
          </a:ln>
        </p:spPr>
        <p:txBody>
          <a:bodyPr/>
          <a:lstStyle/>
          <a:p>
            <a:endParaRPr lang="en-US"/>
          </a:p>
        </p:txBody>
      </p:sp>
      <p:sp>
        <p:nvSpPr>
          <p:cNvPr id="14" name="Freeform 14"/>
          <p:cNvSpPr/>
          <p:nvPr/>
        </p:nvSpPr>
        <p:spPr>
          <a:xfrm>
            <a:off x="8456468" y="6113351"/>
            <a:ext cx="565612" cy="536504"/>
          </a:xfrm>
          <a:custGeom>
            <a:avLst/>
            <a:gdLst/>
            <a:ahLst/>
            <a:cxnLst/>
            <a:rect l="l" t="t" r="r" b="b"/>
            <a:pathLst>
              <a:path w="565612" h="536504">
                <a:moveTo>
                  <a:pt x="0" y="0"/>
                </a:moveTo>
                <a:lnTo>
                  <a:pt x="565612" y="0"/>
                </a:lnTo>
                <a:lnTo>
                  <a:pt x="565612" y="536504"/>
                </a:lnTo>
                <a:lnTo>
                  <a:pt x="0" y="536504"/>
                </a:lnTo>
                <a:lnTo>
                  <a:pt x="0" y="0"/>
                </a:lnTo>
                <a:close/>
              </a:path>
            </a:pathLst>
          </a:custGeom>
          <a:blipFill>
            <a:blip r:embed="rId6">
              <a:extLst>
                <a:ext uri="{96DAC541-7B7A-43D3-8B79-37D633B846F1}">
                  <asvg:svgBlip xmlns:asvg="http://schemas.microsoft.com/office/drawing/2016/SVG/main" r:embed="rId7"/>
                </a:ext>
              </a:extLst>
            </a:blip>
            <a:stretch>
              <a:fillRect r="-301497"/>
            </a:stretch>
          </a:blipFill>
        </p:spPr>
        <p:txBody>
          <a:bodyPr/>
          <a:lstStyle/>
          <a:p>
            <a:endParaRPr lang="en-US"/>
          </a:p>
        </p:txBody>
      </p:sp>
      <p:sp>
        <p:nvSpPr>
          <p:cNvPr id="15" name="Freeform 15"/>
          <p:cNvSpPr/>
          <p:nvPr/>
        </p:nvSpPr>
        <p:spPr>
          <a:xfrm>
            <a:off x="-594197" y="-315946"/>
            <a:ext cx="2652137" cy="2482170"/>
          </a:xfrm>
          <a:custGeom>
            <a:avLst/>
            <a:gdLst/>
            <a:ahLst/>
            <a:cxnLst/>
            <a:rect l="l" t="t" r="r" b="b"/>
            <a:pathLst>
              <a:path w="2652137" h="2482170">
                <a:moveTo>
                  <a:pt x="0" y="0"/>
                </a:moveTo>
                <a:lnTo>
                  <a:pt x="2652137" y="0"/>
                </a:lnTo>
                <a:lnTo>
                  <a:pt x="2652137" y="2482171"/>
                </a:lnTo>
                <a:lnTo>
                  <a:pt x="0" y="2482171"/>
                </a:lnTo>
                <a:lnTo>
                  <a:pt x="0" y="0"/>
                </a:lnTo>
                <a:close/>
              </a:path>
            </a:pathLst>
          </a:custGeom>
          <a:blipFill>
            <a:blip r:embed="rId8">
              <a:extLst>
                <a:ext uri="{96DAC541-7B7A-43D3-8B79-37D633B846F1}">
                  <asvg:svgBlip xmlns:asvg="http://schemas.microsoft.com/office/drawing/2016/SVG/main" r:embed="rId9"/>
                </a:ext>
              </a:extLst>
            </a:blip>
            <a:stretch>
              <a:fillRect r="-102113" b="-110015"/>
            </a:stretch>
          </a:blipFill>
        </p:spPr>
        <p:txBody>
          <a:bodyPr/>
          <a:lstStyle/>
          <a:p>
            <a:endParaRPr lang="en-US"/>
          </a:p>
        </p:txBody>
      </p:sp>
      <p:sp>
        <p:nvSpPr>
          <p:cNvPr id="16" name="Freeform 16"/>
          <p:cNvSpPr/>
          <p:nvPr/>
        </p:nvSpPr>
        <p:spPr>
          <a:xfrm>
            <a:off x="5979475" y="684382"/>
            <a:ext cx="1248575" cy="140496"/>
          </a:xfrm>
          <a:custGeom>
            <a:avLst/>
            <a:gdLst/>
            <a:ahLst/>
            <a:cxnLst/>
            <a:rect l="l" t="t" r="r" b="b"/>
            <a:pathLst>
              <a:path w="1248575" h="140496">
                <a:moveTo>
                  <a:pt x="0" y="0"/>
                </a:moveTo>
                <a:lnTo>
                  <a:pt x="1248575" y="0"/>
                </a:lnTo>
                <a:lnTo>
                  <a:pt x="1248575" y="140497"/>
                </a:lnTo>
                <a:lnTo>
                  <a:pt x="0" y="140497"/>
                </a:lnTo>
                <a:lnTo>
                  <a:pt x="0" y="0"/>
                </a:lnTo>
                <a:close/>
              </a:path>
            </a:pathLst>
          </a:custGeom>
          <a:blipFill>
            <a:blip r:embed="rId10">
              <a:extLst>
                <a:ext uri="{96DAC541-7B7A-43D3-8B79-37D633B846F1}">
                  <asvg:svgBlip xmlns:asvg="http://schemas.microsoft.com/office/drawing/2016/SVG/main" r:embed="rId11"/>
                </a:ext>
              </a:extLst>
            </a:blip>
            <a:stretch>
              <a:fillRect r="-212471" b="-1711924"/>
            </a:stretch>
          </a:blipFill>
        </p:spPr>
        <p:txBody>
          <a:bodyPr/>
          <a:lstStyle/>
          <a:p>
            <a:endParaRPr lang="en-US"/>
          </a:p>
        </p:txBody>
      </p:sp>
      <p:sp>
        <p:nvSpPr>
          <p:cNvPr id="17" name="Freeform 17"/>
          <p:cNvSpPr/>
          <p:nvPr/>
        </p:nvSpPr>
        <p:spPr>
          <a:xfrm>
            <a:off x="5879799" y="584122"/>
            <a:ext cx="359520" cy="341018"/>
          </a:xfrm>
          <a:custGeom>
            <a:avLst/>
            <a:gdLst/>
            <a:ahLst/>
            <a:cxnLst/>
            <a:rect l="l" t="t" r="r" b="b"/>
            <a:pathLst>
              <a:path w="359520" h="341018">
                <a:moveTo>
                  <a:pt x="0" y="0"/>
                </a:moveTo>
                <a:lnTo>
                  <a:pt x="359519" y="0"/>
                </a:lnTo>
                <a:lnTo>
                  <a:pt x="359519" y="341017"/>
                </a:lnTo>
                <a:lnTo>
                  <a:pt x="0" y="341017"/>
                </a:lnTo>
                <a:lnTo>
                  <a:pt x="0" y="0"/>
                </a:lnTo>
                <a:close/>
              </a:path>
            </a:pathLst>
          </a:custGeom>
          <a:blipFill>
            <a:blip r:embed="rId6">
              <a:extLst>
                <a:ext uri="{96DAC541-7B7A-43D3-8B79-37D633B846F1}">
                  <asvg:svgBlip xmlns:asvg="http://schemas.microsoft.com/office/drawing/2016/SVG/main" r:embed="rId7"/>
                </a:ext>
              </a:extLst>
            </a:blip>
            <a:stretch>
              <a:fillRect r="-301497"/>
            </a:stretch>
          </a:blipFill>
        </p:spPr>
        <p:txBody>
          <a:bodyPr/>
          <a:lstStyle/>
          <a:p>
            <a:endParaRPr lang="en-US"/>
          </a:p>
        </p:txBody>
      </p:sp>
      <p:sp>
        <p:nvSpPr>
          <p:cNvPr id="18" name="Freeform 18"/>
          <p:cNvSpPr/>
          <p:nvPr/>
        </p:nvSpPr>
        <p:spPr>
          <a:xfrm>
            <a:off x="7848844" y="4548604"/>
            <a:ext cx="758195" cy="754680"/>
          </a:xfrm>
          <a:custGeom>
            <a:avLst/>
            <a:gdLst/>
            <a:ahLst/>
            <a:cxnLst/>
            <a:rect l="l" t="t" r="r" b="b"/>
            <a:pathLst>
              <a:path w="758195" h="754680">
                <a:moveTo>
                  <a:pt x="0" y="0"/>
                </a:moveTo>
                <a:lnTo>
                  <a:pt x="758195" y="0"/>
                </a:lnTo>
                <a:lnTo>
                  <a:pt x="758195" y="754680"/>
                </a:lnTo>
                <a:lnTo>
                  <a:pt x="0" y="754680"/>
                </a:lnTo>
                <a:lnTo>
                  <a:pt x="0" y="0"/>
                </a:lnTo>
                <a:close/>
              </a:path>
            </a:pathLst>
          </a:custGeom>
          <a:blipFill>
            <a:blip r:embed="rId4">
              <a:extLst>
                <a:ext uri="{96DAC541-7B7A-43D3-8B79-37D633B846F1}">
                  <asvg:svgBlip xmlns:asvg="http://schemas.microsoft.com/office/drawing/2016/SVG/main" r:embed="rId5"/>
                </a:ext>
              </a:extLst>
            </a:blip>
            <a:stretch>
              <a:fillRect l="-464206" b="-391729"/>
            </a:stretch>
          </a:blipFill>
          <a:ln w="28575" cap="rnd">
            <a:solidFill>
              <a:srgbClr val="000000"/>
            </a:solidFill>
            <a:prstDash val="solid"/>
            <a:round/>
          </a:ln>
        </p:spPr>
        <p:txBody>
          <a:bodyPr/>
          <a:lstStyle/>
          <a:p>
            <a:endParaRPr lang="en-US"/>
          </a:p>
        </p:txBody>
      </p:sp>
      <p:sp>
        <p:nvSpPr>
          <p:cNvPr id="19" name="TextBox 19"/>
          <p:cNvSpPr txBox="1"/>
          <p:nvPr/>
        </p:nvSpPr>
        <p:spPr>
          <a:xfrm>
            <a:off x="731872" y="5350909"/>
            <a:ext cx="8719836" cy="1327030"/>
          </a:xfrm>
          <a:prstGeom prst="rect">
            <a:avLst/>
          </a:prstGeom>
        </p:spPr>
        <p:txBody>
          <a:bodyPr lIns="0" tIns="0" rIns="0" bIns="0" rtlCol="0" anchor="t">
            <a:spAutoFit/>
          </a:bodyPr>
          <a:lstStyle/>
          <a:p>
            <a:pPr>
              <a:lnSpc>
                <a:spcPts val="2113"/>
              </a:lnSpc>
            </a:pPr>
            <a:r>
              <a:rPr lang="en-US" sz="1509" dirty="0">
                <a:solidFill>
                  <a:srgbClr val="000000"/>
                </a:solidFill>
                <a:latin typeface="Montserrat Bold"/>
              </a:rPr>
              <a:t>Nadia Qureshi, PhD Candidate</a:t>
            </a:r>
          </a:p>
          <a:p>
            <a:pPr>
              <a:lnSpc>
                <a:spcPts val="2113"/>
              </a:lnSpc>
            </a:pPr>
            <a:r>
              <a:rPr lang="en-US" sz="1509" dirty="0">
                <a:solidFill>
                  <a:srgbClr val="000000"/>
                </a:solidFill>
                <a:latin typeface="Montserrat Bold"/>
              </a:rPr>
              <a:t>Ontario Institute for Studies in Education</a:t>
            </a:r>
          </a:p>
          <a:p>
            <a:pPr>
              <a:lnSpc>
                <a:spcPts val="2113"/>
              </a:lnSpc>
            </a:pPr>
            <a:r>
              <a:rPr lang="en-US" sz="1509" dirty="0">
                <a:solidFill>
                  <a:srgbClr val="000000"/>
                </a:solidFill>
                <a:latin typeface="Montserrat Bold"/>
              </a:rPr>
              <a:t>University of Toronto</a:t>
            </a:r>
          </a:p>
          <a:p>
            <a:pPr>
              <a:lnSpc>
                <a:spcPts val="2113"/>
              </a:lnSpc>
            </a:pPr>
            <a:r>
              <a:rPr lang="en-US" sz="1509" dirty="0" err="1">
                <a:solidFill>
                  <a:srgbClr val="000000"/>
                </a:solidFill>
                <a:latin typeface="Montserrat Bold"/>
              </a:rPr>
              <a:t>nadia.Qureshi@utoronto.ca</a:t>
            </a:r>
            <a:endParaRPr lang="en-US" sz="1509" dirty="0">
              <a:solidFill>
                <a:srgbClr val="000000"/>
              </a:solidFill>
              <a:latin typeface="Montserrat Bold"/>
            </a:endParaRPr>
          </a:p>
          <a:p>
            <a:pPr>
              <a:lnSpc>
                <a:spcPts val="2113"/>
              </a:lnSpc>
            </a:pPr>
            <a:r>
              <a:rPr lang="en-US" sz="1509" dirty="0">
                <a:solidFill>
                  <a:srgbClr val="000000"/>
                </a:solidFill>
                <a:latin typeface="Montserrat Bold"/>
              </a:rPr>
              <a:t>@</a:t>
            </a:r>
            <a:r>
              <a:rPr lang="en-US" sz="1509" dirty="0" err="1">
                <a:solidFill>
                  <a:srgbClr val="000000"/>
                </a:solidFill>
                <a:latin typeface="Montserrat Bold"/>
              </a:rPr>
              <a:t>nadia_toronto</a:t>
            </a:r>
            <a:endParaRPr lang="en-US" sz="1509" dirty="0">
              <a:solidFill>
                <a:srgbClr val="000000"/>
              </a:solidFill>
              <a:latin typeface="Montserrat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grpSp>
        <p:nvGrpSpPr>
          <p:cNvPr id="2" name="Group 2"/>
          <p:cNvGrpSpPr/>
          <p:nvPr/>
        </p:nvGrpSpPr>
        <p:grpSpPr>
          <a:xfrm>
            <a:off x="120822" y="1491175"/>
            <a:ext cx="3883835" cy="1398092"/>
            <a:chOff x="0" y="0"/>
            <a:chExt cx="2537778" cy="625663"/>
          </a:xfrm>
        </p:grpSpPr>
        <p:sp>
          <p:nvSpPr>
            <p:cNvPr id="3" name="Freeform 3"/>
            <p:cNvSpPr/>
            <p:nvPr/>
          </p:nvSpPr>
          <p:spPr>
            <a:xfrm>
              <a:off x="0" y="0"/>
              <a:ext cx="2537778" cy="625663"/>
            </a:xfrm>
            <a:custGeom>
              <a:avLst/>
              <a:gdLst/>
              <a:ahLst/>
              <a:cxnLst/>
              <a:rect l="l" t="t" r="r" b="b"/>
              <a:pathLst>
                <a:path w="2537778" h="625663">
                  <a:moveTo>
                    <a:pt x="38874" y="0"/>
                  </a:moveTo>
                  <a:lnTo>
                    <a:pt x="2498905" y="0"/>
                  </a:lnTo>
                  <a:cubicBezTo>
                    <a:pt x="2509215" y="0"/>
                    <a:pt x="2519102" y="4096"/>
                    <a:pt x="2526392" y="11386"/>
                  </a:cubicBezTo>
                  <a:cubicBezTo>
                    <a:pt x="2533683" y="18676"/>
                    <a:pt x="2537778" y="28564"/>
                    <a:pt x="2537778" y="38874"/>
                  </a:cubicBezTo>
                  <a:lnTo>
                    <a:pt x="2537778" y="586789"/>
                  </a:lnTo>
                  <a:cubicBezTo>
                    <a:pt x="2537778" y="597099"/>
                    <a:pt x="2533683" y="606986"/>
                    <a:pt x="2526392" y="614277"/>
                  </a:cubicBezTo>
                  <a:cubicBezTo>
                    <a:pt x="2519102" y="621567"/>
                    <a:pt x="2509215" y="625663"/>
                    <a:pt x="2498905" y="625663"/>
                  </a:cubicBezTo>
                  <a:lnTo>
                    <a:pt x="38874" y="625663"/>
                  </a:lnTo>
                  <a:cubicBezTo>
                    <a:pt x="28564" y="625663"/>
                    <a:pt x="18676" y="621567"/>
                    <a:pt x="11386" y="614277"/>
                  </a:cubicBezTo>
                  <a:cubicBezTo>
                    <a:pt x="4096" y="606986"/>
                    <a:pt x="0" y="597099"/>
                    <a:pt x="0" y="586789"/>
                  </a:cubicBezTo>
                  <a:lnTo>
                    <a:pt x="0" y="38874"/>
                  </a:lnTo>
                  <a:cubicBezTo>
                    <a:pt x="0" y="28564"/>
                    <a:pt x="4096" y="18676"/>
                    <a:pt x="11386" y="11386"/>
                  </a:cubicBezTo>
                  <a:cubicBezTo>
                    <a:pt x="18676" y="4096"/>
                    <a:pt x="28564" y="0"/>
                    <a:pt x="38874" y="0"/>
                  </a:cubicBezTo>
                  <a:close/>
                </a:path>
              </a:pathLst>
            </a:custGeom>
            <a:solidFill>
              <a:srgbClr val="FFF3F3"/>
            </a:solidFill>
            <a:ln w="47625" cap="rnd">
              <a:solidFill>
                <a:srgbClr val="000000"/>
              </a:solidFill>
              <a:prstDash val="solid"/>
              <a:round/>
            </a:ln>
          </p:spPr>
          <p:txBody>
            <a:bodyPr/>
            <a:lstStyle/>
            <a:p>
              <a:endParaRPr lang="en-US"/>
            </a:p>
          </p:txBody>
        </p:sp>
        <p:sp>
          <p:nvSpPr>
            <p:cNvPr id="4" name="TextBox 4"/>
            <p:cNvSpPr txBox="1"/>
            <p:nvPr/>
          </p:nvSpPr>
          <p:spPr>
            <a:xfrm>
              <a:off x="0" y="-28575"/>
              <a:ext cx="2537778" cy="654238"/>
            </a:xfrm>
            <a:prstGeom prst="rect">
              <a:avLst/>
            </a:prstGeom>
          </p:spPr>
          <p:txBody>
            <a:bodyPr lIns="30198" tIns="30198" rIns="30198" bIns="30198" rtlCol="0" anchor="ctr"/>
            <a:lstStyle/>
            <a:p>
              <a:pPr algn="ctr">
                <a:lnSpc>
                  <a:spcPts val="1581"/>
                </a:lnSpc>
              </a:pPr>
              <a:endParaRPr/>
            </a:p>
          </p:txBody>
        </p:sp>
      </p:grpSp>
      <p:sp>
        <p:nvSpPr>
          <p:cNvPr id="6" name="TextBox 6"/>
          <p:cNvSpPr txBox="1"/>
          <p:nvPr/>
        </p:nvSpPr>
        <p:spPr>
          <a:xfrm>
            <a:off x="-1343796" y="1573708"/>
            <a:ext cx="6766315" cy="955005"/>
          </a:xfrm>
          <a:prstGeom prst="rect">
            <a:avLst/>
          </a:prstGeom>
        </p:spPr>
        <p:txBody>
          <a:bodyPr lIns="0" tIns="0" rIns="0" bIns="0" rtlCol="0" anchor="t">
            <a:spAutoFit/>
          </a:bodyPr>
          <a:lstStyle/>
          <a:p>
            <a:pPr algn="ctr">
              <a:lnSpc>
                <a:spcPts val="8626"/>
              </a:lnSpc>
            </a:pPr>
            <a:r>
              <a:rPr lang="en-US" sz="2800" dirty="0">
                <a:solidFill>
                  <a:srgbClr val="000000"/>
                </a:solidFill>
                <a:latin typeface="Cooper Hewitt Bold"/>
              </a:rPr>
              <a:t>METHODOLOGY</a:t>
            </a:r>
            <a:endParaRPr lang="en-US" sz="6162" dirty="0">
              <a:solidFill>
                <a:srgbClr val="000000"/>
              </a:solidFill>
              <a:latin typeface="Cooper Hewitt Bold"/>
            </a:endParaRPr>
          </a:p>
        </p:txBody>
      </p:sp>
      <p:sp>
        <p:nvSpPr>
          <p:cNvPr id="10" name="Freeform 10"/>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3">
              <a:extLst>
                <a:ext uri="{96DAC541-7B7A-43D3-8B79-37D633B846F1}">
                  <asvg:svgBlip xmlns:asvg="http://schemas.microsoft.com/office/drawing/2016/SVG/main" r:embed="rId4"/>
                </a:ext>
              </a:extLst>
            </a:blip>
            <a:stretch>
              <a:fillRect r="-212471" b="-1711924"/>
            </a:stretch>
          </a:blipFill>
        </p:spPr>
        <p:txBody>
          <a:bodyPr/>
          <a:lstStyle/>
          <a:p>
            <a:endParaRPr lang="en-US"/>
          </a:p>
        </p:txBody>
      </p:sp>
      <p:sp>
        <p:nvSpPr>
          <p:cNvPr id="11" name="Freeform 11"/>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5">
              <a:extLst>
                <a:ext uri="{96DAC541-7B7A-43D3-8B79-37D633B846F1}">
                  <asvg:svgBlip xmlns:asvg="http://schemas.microsoft.com/office/drawing/2016/SVG/main" r:embed="rId6"/>
                </a:ext>
              </a:extLst>
            </a:blip>
            <a:stretch>
              <a:fillRect r="-301497"/>
            </a:stretch>
          </a:blipFill>
        </p:spPr>
        <p:txBody>
          <a:bodyPr/>
          <a:lstStyle/>
          <a:p>
            <a:endParaRPr lang="en-US"/>
          </a:p>
        </p:txBody>
      </p:sp>
      <p:sp>
        <p:nvSpPr>
          <p:cNvPr id="15" name="TextBox 15"/>
          <p:cNvSpPr txBox="1"/>
          <p:nvPr/>
        </p:nvSpPr>
        <p:spPr>
          <a:xfrm>
            <a:off x="1502459" y="3669438"/>
            <a:ext cx="3452907" cy="1162175"/>
          </a:xfrm>
          <a:prstGeom prst="rect">
            <a:avLst/>
          </a:prstGeom>
        </p:spPr>
        <p:txBody>
          <a:bodyPr lIns="0" tIns="0" rIns="0" bIns="0" rtlCol="0" anchor="t">
            <a:spAutoFit/>
          </a:bodyPr>
          <a:lstStyle/>
          <a:p>
            <a:pPr>
              <a:lnSpc>
                <a:spcPts val="3143"/>
              </a:lnSpc>
            </a:pPr>
            <a:r>
              <a:rPr lang="en-US" sz="2245" dirty="0">
                <a:solidFill>
                  <a:srgbClr val="FFF3F3"/>
                </a:solidFill>
                <a:latin typeface="Montserrat Bold"/>
              </a:rPr>
              <a:t>Qualitative (Li et al., 020), CRT, and Grounded Theory</a:t>
            </a:r>
          </a:p>
        </p:txBody>
      </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5">
              <a:extLst>
                <a:ext uri="{96DAC541-7B7A-43D3-8B79-37D633B846F1}">
                  <asvg:svgBlip xmlns:asvg="http://schemas.microsoft.com/office/drawing/2016/SVG/main" r:embed="rId6"/>
                </a:ext>
              </a:extLst>
            </a:blip>
            <a:stretch>
              <a:fillRect r="-301497"/>
            </a:stretch>
          </a:blipFill>
        </p:spPr>
        <p:txBody>
          <a:bodyPr/>
          <a:lstStyle/>
          <a:p>
            <a:endParaRPr lang="en-US"/>
          </a:p>
        </p:txBody>
      </p:sp>
      <p:sp>
        <p:nvSpPr>
          <p:cNvPr id="22" name="Freeform 22"/>
          <p:cNvSpPr/>
          <p:nvPr/>
        </p:nvSpPr>
        <p:spPr>
          <a:xfrm>
            <a:off x="6393010" y="909122"/>
            <a:ext cx="583216" cy="561367"/>
          </a:xfrm>
          <a:custGeom>
            <a:avLst/>
            <a:gdLst/>
            <a:ahLst/>
            <a:cxnLst/>
            <a:rect l="l" t="t" r="r" b="b"/>
            <a:pathLst>
              <a:path w="583216" h="561367">
                <a:moveTo>
                  <a:pt x="0" y="0"/>
                </a:moveTo>
                <a:lnTo>
                  <a:pt x="583216" y="0"/>
                </a:lnTo>
                <a:lnTo>
                  <a:pt x="583216" y="561367"/>
                </a:lnTo>
                <a:lnTo>
                  <a:pt x="0" y="561367"/>
                </a:lnTo>
                <a:lnTo>
                  <a:pt x="0" y="0"/>
                </a:lnTo>
                <a:close/>
              </a:path>
            </a:pathLst>
          </a:custGeom>
          <a:blipFill>
            <a:blip r:embed="rId7">
              <a:extLst>
                <a:ext uri="{96DAC541-7B7A-43D3-8B79-37D633B846F1}">
                  <asvg:svgBlip xmlns:asvg="http://schemas.microsoft.com/office/drawing/2016/SVG/main" r:embed="rId8"/>
                </a:ext>
              </a:extLst>
            </a:blip>
            <a:stretch>
              <a:fillRect l="-455589" b="-400732"/>
            </a:stretch>
          </a:blipFill>
          <a:ln w="28575" cap="rnd">
            <a:solidFill>
              <a:srgbClr val="000000"/>
            </a:solidFill>
            <a:prstDash val="solid"/>
            <a:round/>
          </a:ln>
        </p:spPr>
        <p:txBody>
          <a:bodyPr/>
          <a:lstStyle/>
          <a:p>
            <a:endParaRPr lang="en-US"/>
          </a:p>
        </p:txBody>
      </p:sp>
      <p:sp>
        <p:nvSpPr>
          <p:cNvPr id="25" name="TextBox 25"/>
          <p:cNvSpPr txBox="1"/>
          <p:nvPr/>
        </p:nvSpPr>
        <p:spPr>
          <a:xfrm>
            <a:off x="1317411" y="6109053"/>
            <a:ext cx="6973900" cy="771650"/>
          </a:xfrm>
          <a:prstGeom prst="rect">
            <a:avLst/>
          </a:prstGeom>
        </p:spPr>
        <p:txBody>
          <a:bodyPr lIns="0" tIns="0" rIns="0" bIns="0" rtlCol="0" anchor="t">
            <a:spAutoFit/>
          </a:bodyPr>
          <a:lstStyle/>
          <a:p>
            <a:pPr>
              <a:lnSpc>
                <a:spcPts val="3143"/>
              </a:lnSpc>
            </a:pPr>
            <a:r>
              <a:rPr lang="en-US" sz="2245">
                <a:solidFill>
                  <a:srgbClr val="FFF3F3"/>
                </a:solidFill>
                <a:latin typeface="Montserrat Bold"/>
              </a:rPr>
              <a:t>Data analysis - inductive deductive coding, establish themes</a:t>
            </a:r>
          </a:p>
        </p:txBody>
      </p:sp>
      <p:pic>
        <p:nvPicPr>
          <p:cNvPr id="26" name="Picture 25">
            <a:extLst>
              <a:ext uri="{FF2B5EF4-FFF2-40B4-BE49-F238E27FC236}">
                <a16:creationId xmlns:a16="http://schemas.microsoft.com/office/drawing/2014/main" id="{C9845D28-E880-52E6-7FA0-2F6333C8C987}"/>
              </a:ext>
            </a:extLst>
          </p:cNvPr>
          <p:cNvPicPr>
            <a:picLocks noChangeAspect="1"/>
          </p:cNvPicPr>
          <p:nvPr/>
        </p:nvPicPr>
        <p:blipFill>
          <a:blip r:embed="rId9"/>
          <a:stretch>
            <a:fillRect/>
          </a:stretch>
        </p:blipFill>
        <p:spPr>
          <a:xfrm>
            <a:off x="4209878" y="434497"/>
            <a:ext cx="5422900" cy="6680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grpSp>
        <p:nvGrpSpPr>
          <p:cNvPr id="2" name="Group 2"/>
          <p:cNvGrpSpPr/>
          <p:nvPr/>
        </p:nvGrpSpPr>
        <p:grpSpPr>
          <a:xfrm>
            <a:off x="709968" y="1152153"/>
            <a:ext cx="5974650" cy="1472987"/>
            <a:chOff x="0" y="0"/>
            <a:chExt cx="2537778" cy="625663"/>
          </a:xfrm>
        </p:grpSpPr>
        <p:sp>
          <p:nvSpPr>
            <p:cNvPr id="3" name="Freeform 3"/>
            <p:cNvSpPr/>
            <p:nvPr/>
          </p:nvSpPr>
          <p:spPr>
            <a:xfrm>
              <a:off x="0" y="0"/>
              <a:ext cx="2537778" cy="625663"/>
            </a:xfrm>
            <a:custGeom>
              <a:avLst/>
              <a:gdLst/>
              <a:ahLst/>
              <a:cxnLst/>
              <a:rect l="l" t="t" r="r" b="b"/>
              <a:pathLst>
                <a:path w="2537778" h="625663">
                  <a:moveTo>
                    <a:pt x="38874" y="0"/>
                  </a:moveTo>
                  <a:lnTo>
                    <a:pt x="2498905" y="0"/>
                  </a:lnTo>
                  <a:cubicBezTo>
                    <a:pt x="2509215" y="0"/>
                    <a:pt x="2519102" y="4096"/>
                    <a:pt x="2526392" y="11386"/>
                  </a:cubicBezTo>
                  <a:cubicBezTo>
                    <a:pt x="2533683" y="18676"/>
                    <a:pt x="2537778" y="28564"/>
                    <a:pt x="2537778" y="38874"/>
                  </a:cubicBezTo>
                  <a:lnTo>
                    <a:pt x="2537778" y="586789"/>
                  </a:lnTo>
                  <a:cubicBezTo>
                    <a:pt x="2537778" y="597099"/>
                    <a:pt x="2533683" y="606986"/>
                    <a:pt x="2526392" y="614277"/>
                  </a:cubicBezTo>
                  <a:cubicBezTo>
                    <a:pt x="2519102" y="621567"/>
                    <a:pt x="2509215" y="625663"/>
                    <a:pt x="2498905" y="625663"/>
                  </a:cubicBezTo>
                  <a:lnTo>
                    <a:pt x="38874" y="625663"/>
                  </a:lnTo>
                  <a:cubicBezTo>
                    <a:pt x="28564" y="625663"/>
                    <a:pt x="18676" y="621567"/>
                    <a:pt x="11386" y="614277"/>
                  </a:cubicBezTo>
                  <a:cubicBezTo>
                    <a:pt x="4096" y="606986"/>
                    <a:pt x="0" y="597099"/>
                    <a:pt x="0" y="586789"/>
                  </a:cubicBezTo>
                  <a:lnTo>
                    <a:pt x="0" y="38874"/>
                  </a:lnTo>
                  <a:cubicBezTo>
                    <a:pt x="0" y="28564"/>
                    <a:pt x="4096" y="18676"/>
                    <a:pt x="11386" y="11386"/>
                  </a:cubicBezTo>
                  <a:cubicBezTo>
                    <a:pt x="18676" y="4096"/>
                    <a:pt x="28564" y="0"/>
                    <a:pt x="38874" y="0"/>
                  </a:cubicBezTo>
                  <a:close/>
                </a:path>
              </a:pathLst>
            </a:custGeom>
            <a:solidFill>
              <a:srgbClr val="FFF3F3"/>
            </a:solidFill>
            <a:ln w="47625" cap="rnd">
              <a:solidFill>
                <a:srgbClr val="000000"/>
              </a:solidFill>
              <a:prstDash val="solid"/>
              <a:round/>
            </a:ln>
          </p:spPr>
          <p:txBody>
            <a:bodyPr/>
            <a:lstStyle/>
            <a:p>
              <a:endParaRPr lang="en-US"/>
            </a:p>
          </p:txBody>
        </p:sp>
        <p:sp>
          <p:nvSpPr>
            <p:cNvPr id="4" name="TextBox 4"/>
            <p:cNvSpPr txBox="1"/>
            <p:nvPr/>
          </p:nvSpPr>
          <p:spPr>
            <a:xfrm>
              <a:off x="0" y="-28575"/>
              <a:ext cx="2537778" cy="654238"/>
            </a:xfrm>
            <a:prstGeom prst="rect">
              <a:avLst/>
            </a:prstGeom>
          </p:spPr>
          <p:txBody>
            <a:bodyPr lIns="30198" tIns="30198" rIns="30198" bIns="30198" rtlCol="0" anchor="ctr"/>
            <a:lstStyle/>
            <a:p>
              <a:pPr algn="ctr">
                <a:lnSpc>
                  <a:spcPts val="1581"/>
                </a:lnSpc>
              </a:pPr>
              <a:endParaRPr/>
            </a:p>
          </p:txBody>
        </p:sp>
      </p:grpSp>
      <p:sp>
        <p:nvSpPr>
          <p:cNvPr id="5" name="Freeform 5"/>
          <p:cNvSpPr/>
          <p:nvPr/>
        </p:nvSpPr>
        <p:spPr>
          <a:xfrm flipH="1" flipV="1">
            <a:off x="6037066" y="1347210"/>
            <a:ext cx="3969697" cy="3715292"/>
          </a:xfrm>
          <a:custGeom>
            <a:avLst/>
            <a:gdLst/>
            <a:ahLst/>
            <a:cxnLst/>
            <a:rect l="l" t="t" r="r" b="b"/>
            <a:pathLst>
              <a:path w="3969697" h="3715292">
                <a:moveTo>
                  <a:pt x="3969697" y="3715292"/>
                </a:moveTo>
                <a:lnTo>
                  <a:pt x="0" y="3715292"/>
                </a:lnTo>
                <a:lnTo>
                  <a:pt x="0" y="0"/>
                </a:lnTo>
                <a:lnTo>
                  <a:pt x="3969697" y="0"/>
                </a:lnTo>
                <a:lnTo>
                  <a:pt x="3969697" y="3715292"/>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sp>
        <p:nvSpPr>
          <p:cNvPr id="6" name="TextBox 6"/>
          <p:cNvSpPr txBox="1"/>
          <p:nvPr/>
        </p:nvSpPr>
        <p:spPr>
          <a:xfrm>
            <a:off x="314136" y="1255466"/>
            <a:ext cx="6766315" cy="1234133"/>
          </a:xfrm>
          <a:prstGeom prst="rect">
            <a:avLst/>
          </a:prstGeom>
        </p:spPr>
        <p:txBody>
          <a:bodyPr lIns="0" tIns="0" rIns="0" bIns="0" rtlCol="0" anchor="t">
            <a:spAutoFit/>
          </a:bodyPr>
          <a:lstStyle/>
          <a:p>
            <a:pPr algn="ctr">
              <a:lnSpc>
                <a:spcPts val="8626"/>
              </a:lnSpc>
            </a:pPr>
            <a:r>
              <a:rPr lang="en-US" sz="6162">
                <a:solidFill>
                  <a:srgbClr val="000000"/>
                </a:solidFill>
                <a:latin typeface="Cooper Hewitt Bold"/>
              </a:rPr>
              <a:t>METHODOLOGY</a:t>
            </a:r>
          </a:p>
        </p:txBody>
      </p:sp>
      <p:grpSp>
        <p:nvGrpSpPr>
          <p:cNvPr id="7" name="Group 7"/>
          <p:cNvGrpSpPr/>
          <p:nvPr/>
        </p:nvGrpSpPr>
        <p:grpSpPr>
          <a:xfrm>
            <a:off x="1038034" y="768626"/>
            <a:ext cx="3263378" cy="606602"/>
            <a:chOff x="0" y="0"/>
            <a:chExt cx="1327298" cy="246720"/>
          </a:xfrm>
        </p:grpSpPr>
        <p:sp>
          <p:nvSpPr>
            <p:cNvPr id="8" name="Freeform 8"/>
            <p:cNvSpPr/>
            <p:nvPr/>
          </p:nvSpPr>
          <p:spPr>
            <a:xfrm>
              <a:off x="0" y="0"/>
              <a:ext cx="1327298" cy="246720"/>
            </a:xfrm>
            <a:custGeom>
              <a:avLst/>
              <a:gdLst/>
              <a:ahLst/>
              <a:cxnLst/>
              <a:rect l="l" t="t" r="r" b="b"/>
              <a:pathLst>
                <a:path w="1327298" h="246720">
                  <a:moveTo>
                    <a:pt x="37958" y="0"/>
                  </a:moveTo>
                  <a:lnTo>
                    <a:pt x="1289340" y="0"/>
                  </a:lnTo>
                  <a:cubicBezTo>
                    <a:pt x="1299407" y="0"/>
                    <a:pt x="1309062" y="3999"/>
                    <a:pt x="1316180" y="11118"/>
                  </a:cubicBezTo>
                  <a:cubicBezTo>
                    <a:pt x="1323299" y="18236"/>
                    <a:pt x="1327298" y="27891"/>
                    <a:pt x="1327298" y="37958"/>
                  </a:cubicBezTo>
                  <a:lnTo>
                    <a:pt x="1327298" y="208762"/>
                  </a:lnTo>
                  <a:cubicBezTo>
                    <a:pt x="1327298" y="218829"/>
                    <a:pt x="1323299" y="228484"/>
                    <a:pt x="1316180" y="235603"/>
                  </a:cubicBezTo>
                  <a:cubicBezTo>
                    <a:pt x="1309062" y="242721"/>
                    <a:pt x="1299407" y="246720"/>
                    <a:pt x="1289340" y="246720"/>
                  </a:cubicBezTo>
                  <a:lnTo>
                    <a:pt x="37958" y="246720"/>
                  </a:lnTo>
                  <a:cubicBezTo>
                    <a:pt x="27891" y="246720"/>
                    <a:pt x="18236" y="242721"/>
                    <a:pt x="11118" y="235603"/>
                  </a:cubicBezTo>
                  <a:cubicBezTo>
                    <a:pt x="3999" y="228484"/>
                    <a:pt x="0" y="218829"/>
                    <a:pt x="0" y="208762"/>
                  </a:cubicBezTo>
                  <a:lnTo>
                    <a:pt x="0" y="37958"/>
                  </a:lnTo>
                  <a:cubicBezTo>
                    <a:pt x="0" y="27891"/>
                    <a:pt x="3999" y="18236"/>
                    <a:pt x="11118" y="11118"/>
                  </a:cubicBezTo>
                  <a:cubicBezTo>
                    <a:pt x="18236" y="3999"/>
                    <a:pt x="27891" y="0"/>
                    <a:pt x="37958" y="0"/>
                  </a:cubicBezTo>
                  <a:close/>
                </a:path>
              </a:pathLst>
            </a:custGeom>
            <a:solidFill>
              <a:srgbClr val="FFF3F3"/>
            </a:solidFill>
            <a:ln w="47625" cap="sq">
              <a:solidFill>
                <a:srgbClr val="000000"/>
              </a:solidFill>
              <a:prstDash val="solid"/>
              <a:miter/>
            </a:ln>
          </p:spPr>
          <p:txBody>
            <a:bodyPr/>
            <a:lstStyle/>
            <a:p>
              <a:endParaRPr lang="en-US"/>
            </a:p>
          </p:txBody>
        </p:sp>
        <p:sp>
          <p:nvSpPr>
            <p:cNvPr id="9" name="TextBox 9"/>
            <p:cNvSpPr txBox="1"/>
            <p:nvPr/>
          </p:nvSpPr>
          <p:spPr>
            <a:xfrm>
              <a:off x="0" y="-28575"/>
              <a:ext cx="1327298" cy="275295"/>
            </a:xfrm>
            <a:prstGeom prst="rect">
              <a:avLst/>
            </a:prstGeom>
          </p:spPr>
          <p:txBody>
            <a:bodyPr lIns="30198" tIns="30198" rIns="30198" bIns="30198" rtlCol="0" anchor="ctr"/>
            <a:lstStyle/>
            <a:p>
              <a:pPr algn="ctr">
                <a:lnSpc>
                  <a:spcPts val="1581"/>
                </a:lnSpc>
              </a:pPr>
              <a:endParaRPr/>
            </a:p>
          </p:txBody>
        </p:sp>
      </p:grpSp>
      <p:sp>
        <p:nvSpPr>
          <p:cNvPr id="10" name="Freeform 10"/>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11" name="Freeform 11"/>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grpSp>
        <p:nvGrpSpPr>
          <p:cNvPr id="12" name="Group 12"/>
          <p:cNvGrpSpPr/>
          <p:nvPr/>
        </p:nvGrpSpPr>
        <p:grpSpPr>
          <a:xfrm>
            <a:off x="-288427" y="3019560"/>
            <a:ext cx="10642125" cy="4106288"/>
            <a:chOff x="0" y="0"/>
            <a:chExt cx="4505283" cy="1738374"/>
          </a:xfrm>
        </p:grpSpPr>
        <p:sp>
          <p:nvSpPr>
            <p:cNvPr id="13" name="Freeform 13"/>
            <p:cNvSpPr/>
            <p:nvPr/>
          </p:nvSpPr>
          <p:spPr>
            <a:xfrm>
              <a:off x="0" y="0"/>
              <a:ext cx="4505284" cy="1738374"/>
            </a:xfrm>
            <a:custGeom>
              <a:avLst/>
              <a:gdLst/>
              <a:ahLst/>
              <a:cxnLst/>
              <a:rect l="l" t="t" r="r" b="b"/>
              <a:pathLst>
                <a:path w="4505284" h="1738374">
                  <a:moveTo>
                    <a:pt x="11640" y="0"/>
                  </a:moveTo>
                  <a:lnTo>
                    <a:pt x="4493644" y="0"/>
                  </a:lnTo>
                  <a:cubicBezTo>
                    <a:pt x="4500072" y="0"/>
                    <a:pt x="4505284" y="5211"/>
                    <a:pt x="4505284" y="11640"/>
                  </a:cubicBezTo>
                  <a:lnTo>
                    <a:pt x="4505284" y="1726734"/>
                  </a:lnTo>
                  <a:cubicBezTo>
                    <a:pt x="4505284" y="1733162"/>
                    <a:pt x="4500072" y="1738374"/>
                    <a:pt x="4493644" y="1738374"/>
                  </a:cubicBezTo>
                  <a:lnTo>
                    <a:pt x="11640" y="1738374"/>
                  </a:lnTo>
                  <a:cubicBezTo>
                    <a:pt x="5211" y="1738374"/>
                    <a:pt x="0" y="1733162"/>
                    <a:pt x="0" y="1726734"/>
                  </a:cubicBezTo>
                  <a:lnTo>
                    <a:pt x="0" y="11640"/>
                  </a:lnTo>
                  <a:cubicBezTo>
                    <a:pt x="0" y="5211"/>
                    <a:pt x="5211" y="0"/>
                    <a:pt x="11640" y="0"/>
                  </a:cubicBezTo>
                  <a:close/>
                </a:path>
              </a:pathLst>
            </a:custGeom>
            <a:solidFill>
              <a:srgbClr val="0F9377"/>
            </a:solidFill>
            <a:ln w="28575" cap="sq">
              <a:solidFill>
                <a:srgbClr val="000000"/>
              </a:solidFill>
              <a:prstDash val="solid"/>
              <a:miter/>
            </a:ln>
          </p:spPr>
          <p:txBody>
            <a:bodyPr/>
            <a:lstStyle/>
            <a:p>
              <a:endParaRPr lang="en-US"/>
            </a:p>
          </p:txBody>
        </p:sp>
        <p:sp>
          <p:nvSpPr>
            <p:cNvPr id="14" name="TextBox 14"/>
            <p:cNvSpPr txBox="1"/>
            <p:nvPr/>
          </p:nvSpPr>
          <p:spPr>
            <a:xfrm>
              <a:off x="0" y="-28575"/>
              <a:ext cx="4505283" cy="1766949"/>
            </a:xfrm>
            <a:prstGeom prst="rect">
              <a:avLst/>
            </a:prstGeom>
          </p:spPr>
          <p:txBody>
            <a:bodyPr lIns="30198" tIns="30198" rIns="30198" bIns="30198" rtlCol="0" anchor="ctr"/>
            <a:lstStyle/>
            <a:p>
              <a:pPr algn="ctr">
                <a:lnSpc>
                  <a:spcPts val="1581"/>
                </a:lnSpc>
              </a:pPr>
              <a:endParaRPr/>
            </a:p>
          </p:txBody>
        </p:sp>
      </p:grpSp>
      <p:sp>
        <p:nvSpPr>
          <p:cNvPr id="15" name="TextBox 15"/>
          <p:cNvSpPr txBox="1"/>
          <p:nvPr/>
        </p:nvSpPr>
        <p:spPr>
          <a:xfrm>
            <a:off x="1502459" y="3669438"/>
            <a:ext cx="3452907" cy="1162175"/>
          </a:xfrm>
          <a:prstGeom prst="rect">
            <a:avLst/>
          </a:prstGeom>
        </p:spPr>
        <p:txBody>
          <a:bodyPr lIns="0" tIns="0" rIns="0" bIns="0" rtlCol="0" anchor="t">
            <a:spAutoFit/>
          </a:bodyPr>
          <a:lstStyle/>
          <a:p>
            <a:pPr>
              <a:lnSpc>
                <a:spcPts val="3143"/>
              </a:lnSpc>
            </a:pPr>
            <a:r>
              <a:rPr lang="en-US" sz="2245">
                <a:solidFill>
                  <a:srgbClr val="FFF3F3"/>
                </a:solidFill>
                <a:latin typeface="Montserrat Bold"/>
              </a:rPr>
              <a:t>Qualitative (Li et al., 2020), CRT, and Grounded Theory</a:t>
            </a:r>
          </a:p>
        </p:txBody>
      </p:sp>
      <p:sp>
        <p:nvSpPr>
          <p:cNvPr id="16" name="Freeform 16"/>
          <p:cNvSpPr/>
          <p:nvPr/>
        </p:nvSpPr>
        <p:spPr>
          <a:xfrm>
            <a:off x="556921" y="3503957"/>
            <a:ext cx="719751" cy="702371"/>
          </a:xfrm>
          <a:custGeom>
            <a:avLst/>
            <a:gdLst/>
            <a:ahLst/>
            <a:cxnLst/>
            <a:rect l="l" t="t" r="r" b="b"/>
            <a:pathLst>
              <a:path w="719751" h="702371">
                <a:moveTo>
                  <a:pt x="0" y="0"/>
                </a:moveTo>
                <a:lnTo>
                  <a:pt x="719750" y="0"/>
                </a:lnTo>
                <a:lnTo>
                  <a:pt x="719750" y="702371"/>
                </a:lnTo>
                <a:lnTo>
                  <a:pt x="0" y="702371"/>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17" name="TextBox 17"/>
          <p:cNvSpPr txBox="1"/>
          <p:nvPr/>
        </p:nvSpPr>
        <p:spPr>
          <a:xfrm>
            <a:off x="407333" y="3612097"/>
            <a:ext cx="1018925" cy="438466"/>
          </a:xfrm>
          <a:prstGeom prst="rect">
            <a:avLst/>
          </a:prstGeom>
        </p:spPr>
        <p:txBody>
          <a:bodyPr lIns="0" tIns="0" rIns="0" bIns="0" rtlCol="0" anchor="t">
            <a:spAutoFit/>
          </a:bodyPr>
          <a:lstStyle/>
          <a:p>
            <a:pPr algn="ctr">
              <a:lnSpc>
                <a:spcPts val="3657"/>
              </a:lnSpc>
            </a:pPr>
            <a:r>
              <a:rPr lang="en-US" sz="2612">
                <a:solidFill>
                  <a:srgbClr val="000000"/>
                </a:solidFill>
                <a:latin typeface="Montserrat Bold"/>
              </a:rPr>
              <a:t>1.</a:t>
            </a:r>
          </a:p>
        </p:txBody>
      </p:sp>
      <p:sp>
        <p:nvSpPr>
          <p:cNvPr id="18" name="TextBox 18"/>
          <p:cNvSpPr txBox="1"/>
          <p:nvPr/>
        </p:nvSpPr>
        <p:spPr>
          <a:xfrm>
            <a:off x="5902322" y="3594328"/>
            <a:ext cx="3390448" cy="1552700"/>
          </a:xfrm>
          <a:prstGeom prst="rect">
            <a:avLst/>
          </a:prstGeom>
        </p:spPr>
        <p:txBody>
          <a:bodyPr lIns="0" tIns="0" rIns="0" bIns="0" rtlCol="0" anchor="t">
            <a:spAutoFit/>
          </a:bodyPr>
          <a:lstStyle/>
          <a:p>
            <a:pPr>
              <a:lnSpc>
                <a:spcPts val="3143"/>
              </a:lnSpc>
            </a:pPr>
            <a:r>
              <a:rPr lang="en-US" sz="2245">
                <a:solidFill>
                  <a:srgbClr val="FFF3F3"/>
                </a:solidFill>
                <a:latin typeface="Montserrat Bold"/>
              </a:rPr>
              <a:t>Data Collection: Semi-structured Interviews Reflective &amp; Analytic memos</a:t>
            </a:r>
          </a:p>
        </p:txBody>
      </p:sp>
      <p:sp>
        <p:nvSpPr>
          <p:cNvPr id="19" name="Freeform 19"/>
          <p:cNvSpPr/>
          <p:nvPr/>
        </p:nvSpPr>
        <p:spPr>
          <a:xfrm>
            <a:off x="4955366" y="3503957"/>
            <a:ext cx="719751" cy="702371"/>
          </a:xfrm>
          <a:custGeom>
            <a:avLst/>
            <a:gdLst/>
            <a:ahLst/>
            <a:cxnLst/>
            <a:rect l="l" t="t" r="r" b="b"/>
            <a:pathLst>
              <a:path w="719751" h="702371">
                <a:moveTo>
                  <a:pt x="0" y="0"/>
                </a:moveTo>
                <a:lnTo>
                  <a:pt x="719750" y="0"/>
                </a:lnTo>
                <a:lnTo>
                  <a:pt x="719750" y="702371"/>
                </a:lnTo>
                <a:lnTo>
                  <a:pt x="0" y="702371"/>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0" name="TextBox 20"/>
          <p:cNvSpPr txBox="1"/>
          <p:nvPr/>
        </p:nvSpPr>
        <p:spPr>
          <a:xfrm>
            <a:off x="4804360" y="3612097"/>
            <a:ext cx="1021761" cy="438466"/>
          </a:xfrm>
          <a:prstGeom prst="rect">
            <a:avLst/>
          </a:prstGeom>
        </p:spPr>
        <p:txBody>
          <a:bodyPr lIns="0" tIns="0" rIns="0" bIns="0" rtlCol="0" anchor="t">
            <a:spAutoFit/>
          </a:bodyPr>
          <a:lstStyle/>
          <a:p>
            <a:pPr algn="ctr">
              <a:lnSpc>
                <a:spcPts val="3657"/>
              </a:lnSpc>
            </a:pPr>
            <a:r>
              <a:rPr lang="en-US" sz="2612">
                <a:solidFill>
                  <a:srgbClr val="000000"/>
                </a:solidFill>
                <a:latin typeface="Montserrat Bold"/>
              </a:rPr>
              <a:t>2.</a:t>
            </a:r>
          </a:p>
        </p:txBody>
      </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2" name="Freeform 22"/>
          <p:cNvSpPr/>
          <p:nvPr/>
        </p:nvSpPr>
        <p:spPr>
          <a:xfrm>
            <a:off x="6393010" y="909122"/>
            <a:ext cx="583216" cy="561367"/>
          </a:xfrm>
          <a:custGeom>
            <a:avLst/>
            <a:gdLst/>
            <a:ahLst/>
            <a:cxnLst/>
            <a:rect l="l" t="t" r="r" b="b"/>
            <a:pathLst>
              <a:path w="583216" h="561367">
                <a:moveTo>
                  <a:pt x="0" y="0"/>
                </a:moveTo>
                <a:lnTo>
                  <a:pt x="583216" y="0"/>
                </a:lnTo>
                <a:lnTo>
                  <a:pt x="583216" y="561367"/>
                </a:lnTo>
                <a:lnTo>
                  <a:pt x="0" y="561367"/>
                </a:lnTo>
                <a:lnTo>
                  <a:pt x="0" y="0"/>
                </a:lnTo>
                <a:close/>
              </a:path>
            </a:pathLst>
          </a:custGeom>
          <a:blipFill>
            <a:blip r:embed="rId11">
              <a:extLst>
                <a:ext uri="{96DAC541-7B7A-43D3-8B79-37D633B846F1}">
                  <asvg:svgBlip xmlns:asvg="http://schemas.microsoft.com/office/drawing/2016/SVG/main" r:embed="rId12"/>
                </a:ext>
              </a:extLst>
            </a:blip>
            <a:stretch>
              <a:fillRect l="-455589" b="-400732"/>
            </a:stretch>
          </a:blipFill>
          <a:ln w="28575" cap="rnd">
            <a:solidFill>
              <a:srgbClr val="000000"/>
            </a:solidFill>
            <a:prstDash val="solid"/>
            <a:round/>
          </a:ln>
        </p:spPr>
        <p:txBody>
          <a:bodyPr/>
          <a:lstStyle/>
          <a:p>
            <a:endParaRPr lang="en-US"/>
          </a:p>
        </p:txBody>
      </p:sp>
      <p:sp>
        <p:nvSpPr>
          <p:cNvPr id="23" name="Freeform 23"/>
          <p:cNvSpPr/>
          <p:nvPr/>
        </p:nvSpPr>
        <p:spPr>
          <a:xfrm>
            <a:off x="463723" y="6106817"/>
            <a:ext cx="719751" cy="702371"/>
          </a:xfrm>
          <a:custGeom>
            <a:avLst/>
            <a:gdLst/>
            <a:ahLst/>
            <a:cxnLst/>
            <a:rect l="l" t="t" r="r" b="b"/>
            <a:pathLst>
              <a:path w="719751" h="702371">
                <a:moveTo>
                  <a:pt x="0" y="0"/>
                </a:moveTo>
                <a:lnTo>
                  <a:pt x="719751" y="0"/>
                </a:lnTo>
                <a:lnTo>
                  <a:pt x="719751" y="702371"/>
                </a:lnTo>
                <a:lnTo>
                  <a:pt x="0" y="702371"/>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4" name="TextBox 24"/>
          <p:cNvSpPr txBox="1"/>
          <p:nvPr/>
        </p:nvSpPr>
        <p:spPr>
          <a:xfrm>
            <a:off x="314136" y="6214957"/>
            <a:ext cx="1018925" cy="438466"/>
          </a:xfrm>
          <a:prstGeom prst="rect">
            <a:avLst/>
          </a:prstGeom>
        </p:spPr>
        <p:txBody>
          <a:bodyPr lIns="0" tIns="0" rIns="0" bIns="0" rtlCol="0" anchor="t">
            <a:spAutoFit/>
          </a:bodyPr>
          <a:lstStyle/>
          <a:p>
            <a:pPr algn="ctr">
              <a:lnSpc>
                <a:spcPts val="3657"/>
              </a:lnSpc>
            </a:pPr>
            <a:r>
              <a:rPr lang="en-US" sz="2612">
                <a:solidFill>
                  <a:srgbClr val="000000"/>
                </a:solidFill>
                <a:latin typeface="Montserrat Bold"/>
              </a:rPr>
              <a:t>3.</a:t>
            </a:r>
          </a:p>
        </p:txBody>
      </p:sp>
      <p:sp>
        <p:nvSpPr>
          <p:cNvPr id="25" name="TextBox 25"/>
          <p:cNvSpPr txBox="1"/>
          <p:nvPr/>
        </p:nvSpPr>
        <p:spPr>
          <a:xfrm>
            <a:off x="1317411" y="6109053"/>
            <a:ext cx="6973900" cy="771650"/>
          </a:xfrm>
          <a:prstGeom prst="rect">
            <a:avLst/>
          </a:prstGeom>
        </p:spPr>
        <p:txBody>
          <a:bodyPr lIns="0" tIns="0" rIns="0" bIns="0" rtlCol="0" anchor="t">
            <a:spAutoFit/>
          </a:bodyPr>
          <a:lstStyle/>
          <a:p>
            <a:pPr>
              <a:lnSpc>
                <a:spcPts val="3143"/>
              </a:lnSpc>
            </a:pPr>
            <a:r>
              <a:rPr lang="en-US" sz="2245">
                <a:solidFill>
                  <a:srgbClr val="FFF3F3"/>
                </a:solidFill>
                <a:latin typeface="Montserrat Bold"/>
              </a:rPr>
              <a:t>Data analysis - inductive deductive coding, establish themes</a:t>
            </a:r>
          </a:p>
        </p:txBody>
      </p:sp>
    </p:spTree>
    <p:extLst>
      <p:ext uri="{BB962C8B-B14F-4D97-AF65-F5344CB8AC3E}">
        <p14:creationId xmlns:p14="http://schemas.microsoft.com/office/powerpoint/2010/main" val="365414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H="1" flipV="1">
            <a:off x="6382937" y="4351807"/>
            <a:ext cx="4321700" cy="4044736"/>
          </a:xfrm>
          <a:custGeom>
            <a:avLst/>
            <a:gdLst/>
            <a:ahLst/>
            <a:cxnLst/>
            <a:rect l="l" t="t" r="r" b="b"/>
            <a:pathLst>
              <a:path w="4321700" h="4044736">
                <a:moveTo>
                  <a:pt x="4321699" y="4044736"/>
                </a:moveTo>
                <a:lnTo>
                  <a:pt x="0" y="4044736"/>
                </a:lnTo>
                <a:lnTo>
                  <a:pt x="0" y="0"/>
                </a:lnTo>
                <a:lnTo>
                  <a:pt x="4321699" y="0"/>
                </a:lnTo>
                <a:lnTo>
                  <a:pt x="4321699" y="4044736"/>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grpSp>
        <p:nvGrpSpPr>
          <p:cNvPr id="3" name="Group 3"/>
          <p:cNvGrpSpPr/>
          <p:nvPr/>
        </p:nvGrpSpPr>
        <p:grpSpPr>
          <a:xfrm>
            <a:off x="731520" y="1195646"/>
            <a:ext cx="5976407" cy="1388042"/>
            <a:chOff x="0" y="0"/>
            <a:chExt cx="2693877" cy="625663"/>
          </a:xfrm>
        </p:grpSpPr>
        <p:sp>
          <p:nvSpPr>
            <p:cNvPr id="4" name="Freeform 4"/>
            <p:cNvSpPr/>
            <p:nvPr/>
          </p:nvSpPr>
          <p:spPr>
            <a:xfrm>
              <a:off x="0" y="0"/>
              <a:ext cx="2693877" cy="625663"/>
            </a:xfrm>
            <a:custGeom>
              <a:avLst/>
              <a:gdLst/>
              <a:ahLst/>
              <a:cxnLst/>
              <a:rect l="l" t="t" r="r" b="b"/>
              <a:pathLst>
                <a:path w="2693877" h="625663">
                  <a:moveTo>
                    <a:pt x="38862" y="0"/>
                  </a:moveTo>
                  <a:lnTo>
                    <a:pt x="2655014" y="0"/>
                  </a:lnTo>
                  <a:cubicBezTo>
                    <a:pt x="2665321" y="0"/>
                    <a:pt x="2675206" y="4094"/>
                    <a:pt x="2682494" y="11383"/>
                  </a:cubicBezTo>
                  <a:cubicBezTo>
                    <a:pt x="2689783" y="18671"/>
                    <a:pt x="2693877" y="28555"/>
                    <a:pt x="2693877" y="38862"/>
                  </a:cubicBezTo>
                  <a:lnTo>
                    <a:pt x="2693877" y="586800"/>
                  </a:lnTo>
                  <a:cubicBezTo>
                    <a:pt x="2693877" y="597107"/>
                    <a:pt x="2689783" y="606992"/>
                    <a:pt x="2682494" y="614280"/>
                  </a:cubicBezTo>
                  <a:cubicBezTo>
                    <a:pt x="2675206" y="621568"/>
                    <a:pt x="2665321" y="625663"/>
                    <a:pt x="2655014" y="625663"/>
                  </a:cubicBezTo>
                  <a:lnTo>
                    <a:pt x="38862" y="625663"/>
                  </a:lnTo>
                  <a:cubicBezTo>
                    <a:pt x="28555" y="625663"/>
                    <a:pt x="18671" y="621568"/>
                    <a:pt x="11383" y="614280"/>
                  </a:cubicBezTo>
                  <a:cubicBezTo>
                    <a:pt x="4094" y="606992"/>
                    <a:pt x="0" y="597107"/>
                    <a:pt x="0" y="586800"/>
                  </a:cubicBezTo>
                  <a:lnTo>
                    <a:pt x="0" y="38862"/>
                  </a:lnTo>
                  <a:cubicBezTo>
                    <a:pt x="0" y="28555"/>
                    <a:pt x="4094" y="18671"/>
                    <a:pt x="11383" y="11383"/>
                  </a:cubicBezTo>
                  <a:cubicBezTo>
                    <a:pt x="18671" y="4094"/>
                    <a:pt x="28555" y="0"/>
                    <a:pt x="38862"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26938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972374" y="768626"/>
            <a:ext cx="3844694" cy="606602"/>
            <a:chOff x="0" y="0"/>
            <a:chExt cx="1563734" cy="246720"/>
          </a:xfrm>
        </p:grpSpPr>
        <p:sp>
          <p:nvSpPr>
            <p:cNvPr id="7" name="Freeform 7"/>
            <p:cNvSpPr/>
            <p:nvPr/>
          </p:nvSpPr>
          <p:spPr>
            <a:xfrm>
              <a:off x="0" y="0"/>
              <a:ext cx="1563734" cy="246720"/>
            </a:xfrm>
            <a:custGeom>
              <a:avLst/>
              <a:gdLst/>
              <a:ahLst/>
              <a:cxnLst/>
              <a:rect l="l" t="t" r="r" b="b"/>
              <a:pathLst>
                <a:path w="1563734" h="246720">
                  <a:moveTo>
                    <a:pt x="32219" y="0"/>
                  </a:moveTo>
                  <a:lnTo>
                    <a:pt x="1531515" y="0"/>
                  </a:lnTo>
                  <a:cubicBezTo>
                    <a:pt x="1540060" y="0"/>
                    <a:pt x="1548255" y="3394"/>
                    <a:pt x="1554297" y="9437"/>
                  </a:cubicBezTo>
                  <a:cubicBezTo>
                    <a:pt x="1560340" y="15479"/>
                    <a:pt x="1563734" y="23674"/>
                    <a:pt x="1563734" y="32219"/>
                  </a:cubicBezTo>
                  <a:lnTo>
                    <a:pt x="1563734" y="214502"/>
                  </a:lnTo>
                  <a:cubicBezTo>
                    <a:pt x="1563734" y="223046"/>
                    <a:pt x="1560340" y="231241"/>
                    <a:pt x="1554297" y="237284"/>
                  </a:cubicBezTo>
                  <a:cubicBezTo>
                    <a:pt x="1548255" y="243326"/>
                    <a:pt x="1540060" y="246720"/>
                    <a:pt x="1531515" y="246720"/>
                  </a:cubicBezTo>
                  <a:lnTo>
                    <a:pt x="32219" y="246720"/>
                  </a:lnTo>
                  <a:cubicBezTo>
                    <a:pt x="23674" y="246720"/>
                    <a:pt x="15479" y="243326"/>
                    <a:pt x="9437" y="237284"/>
                  </a:cubicBezTo>
                  <a:cubicBezTo>
                    <a:pt x="3394" y="231241"/>
                    <a:pt x="0" y="223046"/>
                    <a:pt x="0" y="214502"/>
                  </a:cubicBezTo>
                  <a:lnTo>
                    <a:pt x="0" y="32219"/>
                  </a:lnTo>
                  <a:cubicBezTo>
                    <a:pt x="0" y="23674"/>
                    <a:pt x="3394" y="15479"/>
                    <a:pt x="9437" y="9437"/>
                  </a:cubicBezTo>
                  <a:cubicBezTo>
                    <a:pt x="15479" y="3394"/>
                    <a:pt x="23674" y="0"/>
                    <a:pt x="32219" y="0"/>
                  </a:cubicBezTo>
                  <a:close/>
                </a:path>
              </a:pathLst>
            </a:custGeom>
            <a:solidFill>
              <a:srgbClr val="FFF3F3"/>
            </a:solidFill>
            <a:ln w="47625" cap="sq">
              <a:solidFill>
                <a:srgbClr val="000000"/>
              </a:solidFill>
              <a:prstDash val="solid"/>
              <a:miter/>
            </a:ln>
          </p:spPr>
          <p:txBody>
            <a:bodyPr/>
            <a:lstStyle/>
            <a:p>
              <a:endParaRPr lang="en-US"/>
            </a:p>
          </p:txBody>
        </p:sp>
        <p:sp>
          <p:nvSpPr>
            <p:cNvPr id="8" name="TextBox 8"/>
            <p:cNvSpPr txBox="1"/>
            <p:nvPr/>
          </p:nvSpPr>
          <p:spPr>
            <a:xfrm>
              <a:off x="0" y="-28575"/>
              <a:ext cx="1563734" cy="275295"/>
            </a:xfrm>
            <a:prstGeom prst="rect">
              <a:avLst/>
            </a:prstGeom>
          </p:spPr>
          <p:txBody>
            <a:bodyPr lIns="30198" tIns="30198" rIns="30198" bIns="30198" rtlCol="0" anchor="ctr"/>
            <a:lstStyle/>
            <a:p>
              <a:pPr algn="ctr">
                <a:lnSpc>
                  <a:spcPts val="1581"/>
                </a:lnSpc>
              </a:pPr>
              <a:endParaRPr/>
            </a:p>
          </p:txBody>
        </p:sp>
      </p:grpSp>
      <p:grpSp>
        <p:nvGrpSpPr>
          <p:cNvPr id="9" name="Group 9"/>
          <p:cNvGrpSpPr/>
          <p:nvPr/>
        </p:nvGrpSpPr>
        <p:grpSpPr>
          <a:xfrm>
            <a:off x="731520" y="3193152"/>
            <a:ext cx="3531839" cy="5203392"/>
            <a:chOff x="0" y="0"/>
            <a:chExt cx="1487036" cy="2190821"/>
          </a:xfrm>
        </p:grpSpPr>
        <p:sp>
          <p:nvSpPr>
            <p:cNvPr id="10" name="Freeform 10"/>
            <p:cNvSpPr/>
            <p:nvPr/>
          </p:nvSpPr>
          <p:spPr>
            <a:xfrm>
              <a:off x="0" y="0"/>
              <a:ext cx="1487035" cy="2190821"/>
            </a:xfrm>
            <a:custGeom>
              <a:avLst/>
              <a:gdLst/>
              <a:ahLst/>
              <a:cxnLst/>
              <a:rect l="l" t="t" r="r" b="b"/>
              <a:pathLst>
                <a:path w="1487035" h="2190821">
                  <a:moveTo>
                    <a:pt x="65761" y="0"/>
                  </a:moveTo>
                  <a:lnTo>
                    <a:pt x="1421274" y="0"/>
                  </a:lnTo>
                  <a:cubicBezTo>
                    <a:pt x="1457593" y="0"/>
                    <a:pt x="1487035" y="29442"/>
                    <a:pt x="1487035" y="65761"/>
                  </a:cubicBezTo>
                  <a:lnTo>
                    <a:pt x="1487035" y="2125060"/>
                  </a:lnTo>
                  <a:cubicBezTo>
                    <a:pt x="1487035" y="2142501"/>
                    <a:pt x="1480107" y="2159228"/>
                    <a:pt x="1467775" y="2171560"/>
                  </a:cubicBezTo>
                  <a:cubicBezTo>
                    <a:pt x="1455442" y="2183893"/>
                    <a:pt x="1438715" y="2190821"/>
                    <a:pt x="1421274" y="2190821"/>
                  </a:cubicBezTo>
                  <a:lnTo>
                    <a:pt x="65761" y="2190821"/>
                  </a:lnTo>
                  <a:cubicBezTo>
                    <a:pt x="48320" y="2190821"/>
                    <a:pt x="31594" y="2183893"/>
                    <a:pt x="19261" y="2171560"/>
                  </a:cubicBezTo>
                  <a:cubicBezTo>
                    <a:pt x="6928" y="2159228"/>
                    <a:pt x="0" y="2142501"/>
                    <a:pt x="0" y="2125060"/>
                  </a:cubicBezTo>
                  <a:lnTo>
                    <a:pt x="0" y="65761"/>
                  </a:lnTo>
                  <a:cubicBezTo>
                    <a:pt x="0" y="48320"/>
                    <a:pt x="6928" y="31594"/>
                    <a:pt x="19261" y="19261"/>
                  </a:cubicBezTo>
                  <a:cubicBezTo>
                    <a:pt x="31594" y="6928"/>
                    <a:pt x="48320" y="0"/>
                    <a:pt x="65761" y="0"/>
                  </a:cubicBezTo>
                  <a:close/>
                </a:path>
              </a:pathLst>
            </a:custGeom>
            <a:solidFill>
              <a:srgbClr val="FFF3F3"/>
            </a:solidFill>
            <a:ln w="28575" cap="rnd">
              <a:solidFill>
                <a:srgbClr val="000000"/>
              </a:solidFill>
              <a:prstDash val="solid"/>
              <a:round/>
            </a:ln>
          </p:spPr>
          <p:txBody>
            <a:bodyPr/>
            <a:lstStyle/>
            <a:p>
              <a:endParaRPr lang="en-US"/>
            </a:p>
          </p:txBody>
        </p:sp>
        <p:sp>
          <p:nvSpPr>
            <p:cNvPr id="11" name="TextBox 11"/>
            <p:cNvSpPr txBox="1"/>
            <p:nvPr/>
          </p:nvSpPr>
          <p:spPr>
            <a:xfrm>
              <a:off x="0" y="-38100"/>
              <a:ext cx="1487036" cy="2228921"/>
            </a:xfrm>
            <a:prstGeom prst="rect">
              <a:avLst/>
            </a:prstGeom>
          </p:spPr>
          <p:txBody>
            <a:bodyPr lIns="30198" tIns="30198" rIns="30198" bIns="30198" rtlCol="0" anchor="ctr"/>
            <a:lstStyle/>
            <a:p>
              <a:pPr marL="308738" lvl="1" indent="-154369" algn="just">
                <a:lnSpc>
                  <a:spcPts val="2002"/>
                </a:lnSpc>
                <a:buFont typeface="Arial"/>
                <a:buChar char="•"/>
              </a:pPr>
              <a:r>
                <a:rPr lang="en-US" sz="1430" u="none" strike="noStrike" dirty="0">
                  <a:solidFill>
                    <a:srgbClr val="000000"/>
                  </a:solidFill>
                  <a:latin typeface="Montserrat"/>
                </a:rPr>
                <a:t>study aims to establish  experiences of Black students accessing post-secondary STEM - hearing directly from their voices</a:t>
              </a:r>
            </a:p>
            <a:p>
              <a:pPr marL="308738" lvl="1" indent="-154369" algn="just">
                <a:lnSpc>
                  <a:spcPts val="2002"/>
                </a:lnSpc>
                <a:buFont typeface="Arial"/>
                <a:buChar char="•"/>
              </a:pPr>
              <a:r>
                <a:rPr lang="en-US" sz="1430" u="none" strike="noStrike" dirty="0">
                  <a:solidFill>
                    <a:srgbClr val="000000"/>
                  </a:solidFill>
                  <a:latin typeface="Montserrat"/>
                </a:rPr>
                <a:t>Semi-structured interviews are also more reliable with replication than completely unstructured interviews (Bhattacharya, 2017). </a:t>
              </a:r>
            </a:p>
            <a:p>
              <a:pPr marL="308738" lvl="1" indent="-154369" algn="just">
                <a:lnSpc>
                  <a:spcPts val="2002"/>
                </a:lnSpc>
                <a:buFont typeface="Arial"/>
                <a:buChar char="•"/>
              </a:pPr>
              <a:r>
                <a:rPr lang="en-US" sz="1430" u="none" strike="noStrike" dirty="0">
                  <a:solidFill>
                    <a:srgbClr val="000000"/>
                  </a:solidFill>
                  <a:latin typeface="Montserrat"/>
                </a:rPr>
                <a:t>semi-structured nature of the interview allows participants to go into detail regarding  questions or bring up divergent topics</a:t>
              </a:r>
            </a:p>
            <a:p>
              <a:pPr marL="308738" lvl="1" indent="-154369" algn="just">
                <a:lnSpc>
                  <a:spcPts val="2002"/>
                </a:lnSpc>
                <a:buFont typeface="Arial"/>
                <a:buChar char="•"/>
              </a:pPr>
              <a:r>
                <a:rPr lang="en-US" sz="1430" u="none" strike="noStrike" dirty="0">
                  <a:solidFill>
                    <a:srgbClr val="000000"/>
                  </a:solidFill>
                  <a:latin typeface="Montserrat"/>
                </a:rPr>
                <a:t>ensure rich and in-depth data collection. </a:t>
              </a:r>
            </a:p>
            <a:p>
              <a:pPr marL="0" lvl="0" indent="0" algn="just">
                <a:lnSpc>
                  <a:spcPts val="2142"/>
                </a:lnSpc>
                <a:spcBef>
                  <a:spcPct val="0"/>
                </a:spcBef>
              </a:pPr>
              <a:endParaRPr lang="en-US" sz="1430" u="none" strike="noStrike" dirty="0">
                <a:solidFill>
                  <a:srgbClr val="000000"/>
                </a:solidFill>
                <a:latin typeface="Montserrat"/>
              </a:endParaRPr>
            </a:p>
            <a:p>
              <a:pPr marL="0" lvl="0" indent="0" algn="just">
                <a:lnSpc>
                  <a:spcPts val="2142"/>
                </a:lnSpc>
                <a:spcBef>
                  <a:spcPct val="0"/>
                </a:spcBef>
              </a:pPr>
              <a:endParaRPr lang="en-US" sz="1430" u="none" strike="noStrike" dirty="0">
                <a:solidFill>
                  <a:srgbClr val="000000"/>
                </a:solidFill>
                <a:latin typeface="Montserrat"/>
              </a:endParaRPr>
            </a:p>
            <a:p>
              <a:pPr marL="0" lvl="0" indent="0" algn="just">
                <a:lnSpc>
                  <a:spcPts val="2142"/>
                </a:lnSpc>
                <a:spcBef>
                  <a:spcPct val="0"/>
                </a:spcBef>
              </a:pPr>
              <a:r>
                <a:rPr lang="en-US" sz="1530" u="none" strike="noStrike" dirty="0">
                  <a:solidFill>
                    <a:srgbClr val="000000"/>
                  </a:solidFill>
                  <a:latin typeface="Montserrat"/>
                </a:rPr>
                <a:t>•</a:t>
              </a:r>
            </a:p>
            <a:p>
              <a:pPr marL="0" lvl="0" indent="0" algn="just">
                <a:lnSpc>
                  <a:spcPts val="2142"/>
                </a:lnSpc>
                <a:spcBef>
                  <a:spcPct val="0"/>
                </a:spcBef>
              </a:pPr>
              <a:endParaRPr lang="en-US" sz="1530" u="none" strike="noStrike" dirty="0">
                <a:solidFill>
                  <a:srgbClr val="000000"/>
                </a:solidFill>
                <a:latin typeface="Montserrat"/>
              </a:endParaRPr>
            </a:p>
            <a:p>
              <a:pPr marL="0" lvl="0" indent="0" algn="just">
                <a:lnSpc>
                  <a:spcPts val="2142"/>
                </a:lnSpc>
                <a:spcBef>
                  <a:spcPct val="0"/>
                </a:spcBef>
              </a:pPr>
              <a:endParaRPr lang="en-US" sz="1530" u="none" strike="noStrike" dirty="0">
                <a:solidFill>
                  <a:srgbClr val="000000"/>
                </a:solidFill>
                <a:latin typeface="Montserrat"/>
              </a:endParaRPr>
            </a:p>
            <a:p>
              <a:pPr marL="0" lvl="0" indent="0" algn="just">
                <a:lnSpc>
                  <a:spcPts val="2142"/>
                </a:lnSpc>
                <a:spcBef>
                  <a:spcPct val="0"/>
                </a:spcBef>
              </a:pPr>
              <a:endParaRPr lang="en-US" sz="1530" u="none" strike="noStrike" dirty="0">
                <a:solidFill>
                  <a:srgbClr val="000000"/>
                </a:solidFill>
                <a:latin typeface="Montserrat"/>
              </a:endParaRPr>
            </a:p>
          </p:txBody>
        </p:sp>
      </p:grpSp>
      <p:grpSp>
        <p:nvGrpSpPr>
          <p:cNvPr id="12" name="Group 12"/>
          <p:cNvGrpSpPr/>
          <p:nvPr/>
        </p:nvGrpSpPr>
        <p:grpSpPr>
          <a:xfrm>
            <a:off x="731520" y="2611950"/>
            <a:ext cx="3812826" cy="545592"/>
            <a:chOff x="0" y="0"/>
            <a:chExt cx="1614138" cy="230973"/>
          </a:xfrm>
        </p:grpSpPr>
        <p:sp>
          <p:nvSpPr>
            <p:cNvPr id="13" name="Freeform 13"/>
            <p:cNvSpPr/>
            <p:nvPr/>
          </p:nvSpPr>
          <p:spPr>
            <a:xfrm>
              <a:off x="0" y="0"/>
              <a:ext cx="1614138" cy="230973"/>
            </a:xfrm>
            <a:custGeom>
              <a:avLst/>
              <a:gdLst/>
              <a:ahLst/>
              <a:cxnLst/>
              <a:rect l="l" t="t" r="r" b="b"/>
              <a:pathLst>
                <a:path w="1614138" h="230973">
                  <a:moveTo>
                    <a:pt x="32488" y="0"/>
                  </a:moveTo>
                  <a:lnTo>
                    <a:pt x="1581650" y="0"/>
                  </a:lnTo>
                  <a:cubicBezTo>
                    <a:pt x="1599593" y="0"/>
                    <a:pt x="1614138" y="14545"/>
                    <a:pt x="1614138" y="32488"/>
                  </a:cubicBezTo>
                  <a:lnTo>
                    <a:pt x="1614138" y="198486"/>
                  </a:lnTo>
                  <a:cubicBezTo>
                    <a:pt x="1614138" y="207102"/>
                    <a:pt x="1610716" y="215365"/>
                    <a:pt x="1604623" y="221458"/>
                  </a:cubicBezTo>
                  <a:cubicBezTo>
                    <a:pt x="1598530" y="227551"/>
                    <a:pt x="1590267" y="230973"/>
                    <a:pt x="1581650" y="230973"/>
                  </a:cubicBezTo>
                  <a:lnTo>
                    <a:pt x="32488" y="230973"/>
                  </a:lnTo>
                  <a:cubicBezTo>
                    <a:pt x="14545" y="230973"/>
                    <a:pt x="0" y="216428"/>
                    <a:pt x="0" y="198486"/>
                  </a:cubicBezTo>
                  <a:lnTo>
                    <a:pt x="0" y="32488"/>
                  </a:lnTo>
                  <a:cubicBezTo>
                    <a:pt x="0" y="23872"/>
                    <a:pt x="3423" y="15608"/>
                    <a:pt x="9515" y="9515"/>
                  </a:cubicBezTo>
                  <a:cubicBezTo>
                    <a:pt x="15608" y="3423"/>
                    <a:pt x="23872" y="0"/>
                    <a:pt x="32488" y="0"/>
                  </a:cubicBezTo>
                  <a:close/>
                </a:path>
              </a:pathLst>
            </a:custGeom>
            <a:solidFill>
              <a:srgbClr val="FF9401"/>
            </a:solidFill>
            <a:ln w="28575" cap="sq">
              <a:solidFill>
                <a:srgbClr val="000000"/>
              </a:solidFill>
              <a:prstDash val="solid"/>
              <a:miter/>
            </a:ln>
          </p:spPr>
          <p:txBody>
            <a:bodyPr/>
            <a:lstStyle/>
            <a:p>
              <a:endParaRPr lang="en-US"/>
            </a:p>
          </p:txBody>
        </p:sp>
        <p:sp>
          <p:nvSpPr>
            <p:cNvPr id="14" name="TextBox 14"/>
            <p:cNvSpPr txBox="1"/>
            <p:nvPr/>
          </p:nvSpPr>
          <p:spPr>
            <a:xfrm>
              <a:off x="0" y="-28575"/>
              <a:ext cx="1614138" cy="259548"/>
            </a:xfrm>
            <a:prstGeom prst="rect">
              <a:avLst/>
            </a:prstGeom>
          </p:spPr>
          <p:txBody>
            <a:bodyPr lIns="30198" tIns="30198" rIns="30198" bIns="30198" rtlCol="0" anchor="ctr"/>
            <a:lstStyle/>
            <a:p>
              <a:pPr algn="ctr">
                <a:lnSpc>
                  <a:spcPts val="1581"/>
                </a:lnSpc>
              </a:pPr>
              <a:endParaRPr/>
            </a:p>
          </p:txBody>
        </p:sp>
      </p:grpSp>
      <p:grpSp>
        <p:nvGrpSpPr>
          <p:cNvPr id="15" name="Group 15"/>
          <p:cNvGrpSpPr/>
          <p:nvPr/>
        </p:nvGrpSpPr>
        <p:grpSpPr>
          <a:xfrm>
            <a:off x="5449133" y="3000881"/>
            <a:ext cx="3572947" cy="3926285"/>
            <a:chOff x="0" y="0"/>
            <a:chExt cx="1504343" cy="1653112"/>
          </a:xfrm>
        </p:grpSpPr>
        <p:sp>
          <p:nvSpPr>
            <p:cNvPr id="16" name="Freeform 16"/>
            <p:cNvSpPr/>
            <p:nvPr/>
          </p:nvSpPr>
          <p:spPr>
            <a:xfrm>
              <a:off x="0" y="0"/>
              <a:ext cx="1504343" cy="1653112"/>
            </a:xfrm>
            <a:custGeom>
              <a:avLst/>
              <a:gdLst/>
              <a:ahLst/>
              <a:cxnLst/>
              <a:rect l="l" t="t" r="r" b="b"/>
              <a:pathLst>
                <a:path w="1504343" h="1653112">
                  <a:moveTo>
                    <a:pt x="65004" y="0"/>
                  </a:moveTo>
                  <a:lnTo>
                    <a:pt x="1439339" y="0"/>
                  </a:lnTo>
                  <a:cubicBezTo>
                    <a:pt x="1456579" y="0"/>
                    <a:pt x="1473113" y="6849"/>
                    <a:pt x="1485304" y="19039"/>
                  </a:cubicBezTo>
                  <a:cubicBezTo>
                    <a:pt x="1497495" y="31230"/>
                    <a:pt x="1504343" y="47764"/>
                    <a:pt x="1504343" y="65004"/>
                  </a:cubicBezTo>
                  <a:lnTo>
                    <a:pt x="1504343" y="1588108"/>
                  </a:lnTo>
                  <a:cubicBezTo>
                    <a:pt x="1504343" y="1605348"/>
                    <a:pt x="1497495" y="1621882"/>
                    <a:pt x="1485304" y="1634073"/>
                  </a:cubicBezTo>
                  <a:cubicBezTo>
                    <a:pt x="1473113" y="1646263"/>
                    <a:pt x="1456579" y="1653112"/>
                    <a:pt x="1439339" y="1653112"/>
                  </a:cubicBezTo>
                  <a:lnTo>
                    <a:pt x="65004" y="1653112"/>
                  </a:lnTo>
                  <a:cubicBezTo>
                    <a:pt x="47764" y="1653112"/>
                    <a:pt x="31230" y="1646263"/>
                    <a:pt x="19039" y="1634073"/>
                  </a:cubicBezTo>
                  <a:cubicBezTo>
                    <a:pt x="6849" y="1621882"/>
                    <a:pt x="0" y="1605348"/>
                    <a:pt x="0" y="1588108"/>
                  </a:cubicBezTo>
                  <a:lnTo>
                    <a:pt x="0" y="65004"/>
                  </a:lnTo>
                  <a:cubicBezTo>
                    <a:pt x="0" y="47764"/>
                    <a:pt x="6849" y="31230"/>
                    <a:pt x="19039" y="19039"/>
                  </a:cubicBezTo>
                  <a:cubicBezTo>
                    <a:pt x="31230" y="6849"/>
                    <a:pt x="47764" y="0"/>
                    <a:pt x="65004" y="0"/>
                  </a:cubicBezTo>
                  <a:close/>
                </a:path>
              </a:pathLst>
            </a:custGeom>
            <a:solidFill>
              <a:srgbClr val="FFF3F3"/>
            </a:solidFill>
            <a:ln w="28575" cap="rnd">
              <a:solidFill>
                <a:srgbClr val="000000"/>
              </a:solidFill>
              <a:prstDash val="solid"/>
              <a:round/>
            </a:ln>
          </p:spPr>
          <p:txBody>
            <a:bodyPr/>
            <a:lstStyle/>
            <a:p>
              <a:endParaRPr lang="en-US"/>
            </a:p>
          </p:txBody>
        </p:sp>
        <p:sp>
          <p:nvSpPr>
            <p:cNvPr id="17" name="TextBox 17"/>
            <p:cNvSpPr txBox="1"/>
            <p:nvPr/>
          </p:nvSpPr>
          <p:spPr>
            <a:xfrm>
              <a:off x="0" y="-28575"/>
              <a:ext cx="1504343" cy="1681687"/>
            </a:xfrm>
            <a:prstGeom prst="rect">
              <a:avLst/>
            </a:prstGeom>
          </p:spPr>
          <p:txBody>
            <a:bodyPr lIns="30198" tIns="30198" rIns="30198" bIns="30198" rtlCol="0" anchor="ctr"/>
            <a:lstStyle/>
            <a:p>
              <a:pPr algn="ctr">
                <a:lnSpc>
                  <a:spcPts val="1581"/>
                </a:lnSpc>
              </a:pPr>
              <a:endParaRPr/>
            </a:p>
          </p:txBody>
        </p:sp>
      </p:grpSp>
      <p:grpSp>
        <p:nvGrpSpPr>
          <p:cNvPr id="18" name="Group 18"/>
          <p:cNvGrpSpPr/>
          <p:nvPr/>
        </p:nvGrpSpPr>
        <p:grpSpPr>
          <a:xfrm>
            <a:off x="5092854" y="2611950"/>
            <a:ext cx="4339485" cy="567767"/>
            <a:chOff x="0" y="0"/>
            <a:chExt cx="1837097" cy="240361"/>
          </a:xfrm>
        </p:grpSpPr>
        <p:sp>
          <p:nvSpPr>
            <p:cNvPr id="19" name="Freeform 19"/>
            <p:cNvSpPr/>
            <p:nvPr/>
          </p:nvSpPr>
          <p:spPr>
            <a:xfrm>
              <a:off x="0" y="0"/>
              <a:ext cx="1837097" cy="240361"/>
            </a:xfrm>
            <a:custGeom>
              <a:avLst/>
              <a:gdLst/>
              <a:ahLst/>
              <a:cxnLst/>
              <a:rect l="l" t="t" r="r" b="b"/>
              <a:pathLst>
                <a:path w="1837097" h="240361">
                  <a:moveTo>
                    <a:pt x="28545" y="0"/>
                  </a:moveTo>
                  <a:lnTo>
                    <a:pt x="1808552" y="0"/>
                  </a:lnTo>
                  <a:cubicBezTo>
                    <a:pt x="1816122" y="0"/>
                    <a:pt x="1823383" y="3007"/>
                    <a:pt x="1828736" y="8361"/>
                  </a:cubicBezTo>
                  <a:cubicBezTo>
                    <a:pt x="1834089" y="13714"/>
                    <a:pt x="1837097" y="20974"/>
                    <a:pt x="1837097" y="28545"/>
                  </a:cubicBezTo>
                  <a:lnTo>
                    <a:pt x="1837097" y="211816"/>
                  </a:lnTo>
                  <a:cubicBezTo>
                    <a:pt x="1837097" y="227581"/>
                    <a:pt x="1824317" y="240361"/>
                    <a:pt x="1808552" y="240361"/>
                  </a:cubicBezTo>
                  <a:lnTo>
                    <a:pt x="28545" y="240361"/>
                  </a:lnTo>
                  <a:cubicBezTo>
                    <a:pt x="12780" y="240361"/>
                    <a:pt x="0" y="227581"/>
                    <a:pt x="0" y="211816"/>
                  </a:cubicBezTo>
                  <a:lnTo>
                    <a:pt x="0" y="28545"/>
                  </a:lnTo>
                  <a:cubicBezTo>
                    <a:pt x="0" y="12780"/>
                    <a:pt x="12780" y="0"/>
                    <a:pt x="28545" y="0"/>
                  </a:cubicBezTo>
                  <a:close/>
                </a:path>
              </a:pathLst>
            </a:custGeom>
            <a:solidFill>
              <a:srgbClr val="FF9401"/>
            </a:solidFill>
            <a:ln w="28575" cap="sq">
              <a:solidFill>
                <a:srgbClr val="000000"/>
              </a:solidFill>
              <a:prstDash val="solid"/>
              <a:miter/>
            </a:ln>
          </p:spPr>
          <p:txBody>
            <a:bodyPr/>
            <a:lstStyle/>
            <a:p>
              <a:endParaRPr lang="en-US"/>
            </a:p>
          </p:txBody>
        </p:sp>
        <p:sp>
          <p:nvSpPr>
            <p:cNvPr id="20" name="TextBox 20"/>
            <p:cNvSpPr txBox="1"/>
            <p:nvPr/>
          </p:nvSpPr>
          <p:spPr>
            <a:xfrm>
              <a:off x="0" y="-28575"/>
              <a:ext cx="1837097" cy="268936"/>
            </a:xfrm>
            <a:prstGeom prst="rect">
              <a:avLst/>
            </a:prstGeom>
          </p:spPr>
          <p:txBody>
            <a:bodyPr lIns="30198" tIns="30198" rIns="30198" bIns="30198" rtlCol="0" anchor="ctr"/>
            <a:lstStyle/>
            <a:p>
              <a:pPr algn="ctr">
                <a:lnSpc>
                  <a:spcPts val="1581"/>
                </a:lnSpc>
              </a:pPr>
              <a:endParaRPr/>
            </a:p>
          </p:txBody>
        </p:sp>
      </p:grpSp>
      <p:sp>
        <p:nvSpPr>
          <p:cNvPr id="21" name="AutoShape 21"/>
          <p:cNvSpPr/>
          <p:nvPr/>
        </p:nvSpPr>
        <p:spPr>
          <a:xfrm>
            <a:off x="4769453" y="7140636"/>
            <a:ext cx="4662887" cy="0"/>
          </a:xfrm>
          <a:prstGeom prst="line">
            <a:avLst/>
          </a:prstGeom>
          <a:ln w="47625" cap="rnd">
            <a:solidFill>
              <a:srgbClr val="000000"/>
            </a:solidFill>
            <a:prstDash val="solid"/>
            <a:headEnd type="none" w="sm" len="sm"/>
            <a:tailEnd type="arrow" w="med" len="sm"/>
          </a:ln>
        </p:spPr>
        <p:txBody>
          <a:bodyPr/>
          <a:lstStyle/>
          <a:p>
            <a:endParaRPr lang="en-US"/>
          </a:p>
        </p:txBody>
      </p:sp>
      <p:sp>
        <p:nvSpPr>
          <p:cNvPr id="22" name="TextBox 22"/>
          <p:cNvSpPr txBox="1"/>
          <p:nvPr/>
        </p:nvSpPr>
        <p:spPr>
          <a:xfrm>
            <a:off x="802976" y="1494350"/>
            <a:ext cx="5833496" cy="793750"/>
          </a:xfrm>
          <a:prstGeom prst="rect">
            <a:avLst/>
          </a:prstGeom>
        </p:spPr>
        <p:txBody>
          <a:bodyPr lIns="0" tIns="0" rIns="0" bIns="0" rtlCol="0" anchor="t">
            <a:spAutoFit/>
          </a:bodyPr>
          <a:lstStyle/>
          <a:p>
            <a:pPr algn="ctr">
              <a:lnSpc>
                <a:spcPts val="5599"/>
              </a:lnSpc>
            </a:pPr>
            <a:r>
              <a:rPr lang="en-US" sz="3999">
                <a:solidFill>
                  <a:srgbClr val="000000"/>
                </a:solidFill>
                <a:latin typeface="Cooper Hewitt Bold"/>
              </a:rPr>
              <a:t>DATA COLLECTION</a:t>
            </a:r>
          </a:p>
        </p:txBody>
      </p:sp>
      <p:sp>
        <p:nvSpPr>
          <p:cNvPr id="23" name="TextBox 23"/>
          <p:cNvSpPr txBox="1"/>
          <p:nvPr/>
        </p:nvSpPr>
        <p:spPr>
          <a:xfrm>
            <a:off x="657732" y="2702310"/>
            <a:ext cx="3886614" cy="298571"/>
          </a:xfrm>
          <a:prstGeom prst="rect">
            <a:avLst/>
          </a:prstGeom>
        </p:spPr>
        <p:txBody>
          <a:bodyPr lIns="0" tIns="0" rIns="0" bIns="0" rtlCol="0" anchor="t">
            <a:spAutoFit/>
          </a:bodyPr>
          <a:lstStyle/>
          <a:p>
            <a:pPr algn="ctr">
              <a:lnSpc>
                <a:spcPts val="2443"/>
              </a:lnSpc>
            </a:pPr>
            <a:r>
              <a:rPr lang="en-US" sz="1745">
                <a:solidFill>
                  <a:srgbClr val="FFF3F3"/>
                </a:solidFill>
                <a:latin typeface="Montserrat Bold"/>
              </a:rPr>
              <a:t>Semi-Structured Interviews</a:t>
            </a:r>
          </a:p>
        </p:txBody>
      </p:sp>
      <p:sp>
        <p:nvSpPr>
          <p:cNvPr id="24" name="TextBox 24"/>
          <p:cNvSpPr txBox="1"/>
          <p:nvPr/>
        </p:nvSpPr>
        <p:spPr>
          <a:xfrm>
            <a:off x="5717164" y="3441426"/>
            <a:ext cx="3036885" cy="2932938"/>
          </a:xfrm>
          <a:prstGeom prst="rect">
            <a:avLst/>
          </a:prstGeom>
        </p:spPr>
        <p:txBody>
          <a:bodyPr lIns="0" tIns="0" rIns="0" bIns="0" rtlCol="0" anchor="t">
            <a:spAutoFit/>
          </a:bodyPr>
          <a:lstStyle/>
          <a:p>
            <a:pPr marL="330327" lvl="1" indent="-165164">
              <a:lnSpc>
                <a:spcPts val="2142"/>
              </a:lnSpc>
              <a:buFont typeface="Arial"/>
              <a:buChar char="•"/>
            </a:pPr>
            <a:r>
              <a:rPr lang="en-US" sz="1530">
                <a:solidFill>
                  <a:srgbClr val="000000"/>
                </a:solidFill>
                <a:latin typeface="Montserrat"/>
              </a:rPr>
              <a:t>locate myself in terms of the social, historical and cultural realities that have shaped my identity</a:t>
            </a:r>
          </a:p>
          <a:p>
            <a:pPr marL="330327" lvl="1" indent="-165164">
              <a:lnSpc>
                <a:spcPts val="2142"/>
              </a:lnSpc>
              <a:buFont typeface="Arial"/>
              <a:buChar char="•"/>
            </a:pPr>
            <a:r>
              <a:rPr lang="en-US" sz="1530">
                <a:solidFill>
                  <a:srgbClr val="000000"/>
                </a:solidFill>
                <a:latin typeface="Montserrat"/>
              </a:rPr>
              <a:t>my socio-cultural identity informs this research (Otoo, 2020) as well</a:t>
            </a:r>
          </a:p>
          <a:p>
            <a:pPr marL="330327" lvl="1" indent="-165164">
              <a:lnSpc>
                <a:spcPts val="2142"/>
              </a:lnSpc>
              <a:buFont typeface="Arial"/>
              <a:buChar char="•"/>
            </a:pPr>
            <a:r>
              <a:rPr lang="en-US" sz="1530">
                <a:solidFill>
                  <a:srgbClr val="000000"/>
                </a:solidFill>
                <a:latin typeface="Montserrat"/>
              </a:rPr>
              <a:t>researcher reflections are important reflections that become part of the data</a:t>
            </a:r>
          </a:p>
          <a:p>
            <a:pPr algn="just">
              <a:lnSpc>
                <a:spcPts val="2142"/>
              </a:lnSpc>
            </a:pPr>
            <a:endParaRPr lang="en-US" sz="1530">
              <a:solidFill>
                <a:srgbClr val="000000"/>
              </a:solidFill>
              <a:latin typeface="Montserrat"/>
            </a:endParaRPr>
          </a:p>
        </p:txBody>
      </p:sp>
      <p:sp>
        <p:nvSpPr>
          <p:cNvPr id="25" name="Freeform 25"/>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26" name="Freeform 26"/>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7" name="Freeform 27"/>
          <p:cNvSpPr/>
          <p:nvPr/>
        </p:nvSpPr>
        <p:spPr>
          <a:xfrm>
            <a:off x="6346292" y="844639"/>
            <a:ext cx="580360" cy="566346"/>
          </a:xfrm>
          <a:custGeom>
            <a:avLst/>
            <a:gdLst/>
            <a:ahLst/>
            <a:cxnLst/>
            <a:rect l="l" t="t" r="r" b="b"/>
            <a:pathLst>
              <a:path w="580360" h="566346">
                <a:moveTo>
                  <a:pt x="0" y="0"/>
                </a:moveTo>
                <a:lnTo>
                  <a:pt x="580360" y="0"/>
                </a:lnTo>
                <a:lnTo>
                  <a:pt x="580360" y="566346"/>
                </a:lnTo>
                <a:lnTo>
                  <a:pt x="0" y="566346"/>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8" name="TextBox 28"/>
          <p:cNvSpPr txBox="1"/>
          <p:nvPr/>
        </p:nvSpPr>
        <p:spPr>
          <a:xfrm>
            <a:off x="3409478" y="2634039"/>
            <a:ext cx="7706239" cy="416063"/>
          </a:xfrm>
          <a:prstGeom prst="rect">
            <a:avLst/>
          </a:prstGeom>
        </p:spPr>
        <p:txBody>
          <a:bodyPr lIns="0" tIns="0" rIns="0" bIns="0" rtlCol="0" anchor="t">
            <a:spAutoFit/>
          </a:bodyPr>
          <a:lstStyle/>
          <a:p>
            <a:pPr algn="ctr">
              <a:lnSpc>
                <a:spcPts val="3317"/>
              </a:lnSpc>
            </a:pPr>
            <a:r>
              <a:rPr lang="en-US" sz="2369">
                <a:solidFill>
                  <a:srgbClr val="FFF3F3"/>
                </a:solidFill>
                <a:latin typeface="Montserrat Bold"/>
              </a:rPr>
              <a:t>Reflective Memos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V="1">
            <a:off x="-4128496" y="-1416325"/>
            <a:ext cx="7484698" cy="3957534"/>
          </a:xfrm>
          <a:custGeom>
            <a:avLst/>
            <a:gdLst/>
            <a:ahLst/>
            <a:cxnLst/>
            <a:rect l="l" t="t" r="r" b="b"/>
            <a:pathLst>
              <a:path w="7484698" h="3957534">
                <a:moveTo>
                  <a:pt x="0" y="3957534"/>
                </a:moveTo>
                <a:lnTo>
                  <a:pt x="7484698" y="3957534"/>
                </a:lnTo>
                <a:lnTo>
                  <a:pt x="7484698" y="0"/>
                </a:lnTo>
                <a:lnTo>
                  <a:pt x="0" y="0"/>
                </a:lnTo>
                <a:lnTo>
                  <a:pt x="0" y="3957534"/>
                </a:lnTo>
                <a:close/>
              </a:path>
            </a:pathLst>
          </a:custGeom>
          <a:blipFill>
            <a:blip r:embed="rId3">
              <a:alphaModFix amt="2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340972" y="1195646"/>
            <a:ext cx="6952777" cy="1388042"/>
            <a:chOff x="0" y="0"/>
            <a:chExt cx="3133977" cy="625663"/>
          </a:xfrm>
        </p:grpSpPr>
        <p:sp>
          <p:nvSpPr>
            <p:cNvPr id="4" name="Freeform 4"/>
            <p:cNvSpPr/>
            <p:nvPr/>
          </p:nvSpPr>
          <p:spPr>
            <a:xfrm>
              <a:off x="0" y="0"/>
              <a:ext cx="3133977" cy="625663"/>
            </a:xfrm>
            <a:custGeom>
              <a:avLst/>
              <a:gdLst/>
              <a:ahLst/>
              <a:cxnLst/>
              <a:rect l="l" t="t" r="r" b="b"/>
              <a:pathLst>
                <a:path w="3133977" h="625663">
                  <a:moveTo>
                    <a:pt x="33405" y="0"/>
                  </a:moveTo>
                  <a:lnTo>
                    <a:pt x="3100572" y="0"/>
                  </a:lnTo>
                  <a:cubicBezTo>
                    <a:pt x="3119021" y="0"/>
                    <a:pt x="3133977" y="14956"/>
                    <a:pt x="3133977" y="33405"/>
                  </a:cubicBezTo>
                  <a:lnTo>
                    <a:pt x="3133977" y="592258"/>
                  </a:lnTo>
                  <a:cubicBezTo>
                    <a:pt x="3133977" y="610707"/>
                    <a:pt x="3119021" y="625663"/>
                    <a:pt x="3100572" y="625663"/>
                  </a:cubicBezTo>
                  <a:lnTo>
                    <a:pt x="33405" y="625663"/>
                  </a:lnTo>
                  <a:cubicBezTo>
                    <a:pt x="14956" y="625663"/>
                    <a:pt x="0" y="610707"/>
                    <a:pt x="0" y="592258"/>
                  </a:cubicBezTo>
                  <a:lnTo>
                    <a:pt x="0" y="33405"/>
                  </a:lnTo>
                  <a:cubicBezTo>
                    <a:pt x="0" y="14956"/>
                    <a:pt x="14956" y="0"/>
                    <a:pt x="33405"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31339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972374" y="768626"/>
            <a:ext cx="3844694" cy="628147"/>
            <a:chOff x="0" y="0"/>
            <a:chExt cx="1563734" cy="255483"/>
          </a:xfrm>
        </p:grpSpPr>
        <p:sp>
          <p:nvSpPr>
            <p:cNvPr id="7" name="Freeform 7"/>
            <p:cNvSpPr/>
            <p:nvPr/>
          </p:nvSpPr>
          <p:spPr>
            <a:xfrm>
              <a:off x="0" y="0"/>
              <a:ext cx="1563734" cy="255483"/>
            </a:xfrm>
            <a:custGeom>
              <a:avLst/>
              <a:gdLst/>
              <a:ahLst/>
              <a:cxnLst/>
              <a:rect l="l" t="t" r="r" b="b"/>
              <a:pathLst>
                <a:path w="1563734" h="255483">
                  <a:moveTo>
                    <a:pt x="32219" y="0"/>
                  </a:moveTo>
                  <a:lnTo>
                    <a:pt x="1531515" y="0"/>
                  </a:lnTo>
                  <a:cubicBezTo>
                    <a:pt x="1540060" y="0"/>
                    <a:pt x="1548255" y="3394"/>
                    <a:pt x="1554297" y="9437"/>
                  </a:cubicBezTo>
                  <a:cubicBezTo>
                    <a:pt x="1560340" y="15479"/>
                    <a:pt x="1563734" y="23674"/>
                    <a:pt x="1563734" y="32219"/>
                  </a:cubicBezTo>
                  <a:lnTo>
                    <a:pt x="1563734" y="223264"/>
                  </a:lnTo>
                  <a:cubicBezTo>
                    <a:pt x="1563734" y="231809"/>
                    <a:pt x="1560340" y="240004"/>
                    <a:pt x="1554297" y="246046"/>
                  </a:cubicBezTo>
                  <a:cubicBezTo>
                    <a:pt x="1548255" y="252089"/>
                    <a:pt x="1540060" y="255483"/>
                    <a:pt x="1531515" y="255483"/>
                  </a:cubicBezTo>
                  <a:lnTo>
                    <a:pt x="32219" y="255483"/>
                  </a:lnTo>
                  <a:cubicBezTo>
                    <a:pt x="23674" y="255483"/>
                    <a:pt x="15479" y="252089"/>
                    <a:pt x="9437" y="246046"/>
                  </a:cubicBezTo>
                  <a:cubicBezTo>
                    <a:pt x="3394" y="240004"/>
                    <a:pt x="0" y="231809"/>
                    <a:pt x="0" y="223264"/>
                  </a:cubicBezTo>
                  <a:lnTo>
                    <a:pt x="0" y="32219"/>
                  </a:lnTo>
                  <a:cubicBezTo>
                    <a:pt x="0" y="23674"/>
                    <a:pt x="3394" y="15479"/>
                    <a:pt x="9437" y="9437"/>
                  </a:cubicBezTo>
                  <a:cubicBezTo>
                    <a:pt x="15479" y="3394"/>
                    <a:pt x="23674" y="0"/>
                    <a:pt x="32219" y="0"/>
                  </a:cubicBezTo>
                  <a:close/>
                </a:path>
              </a:pathLst>
            </a:custGeom>
            <a:solidFill>
              <a:srgbClr val="FFF3F3"/>
            </a:solidFill>
            <a:ln w="47625" cap="sq">
              <a:solidFill>
                <a:srgbClr val="000000"/>
              </a:solidFill>
              <a:prstDash val="solid"/>
              <a:miter/>
            </a:ln>
          </p:spPr>
          <p:txBody>
            <a:bodyPr/>
            <a:lstStyle/>
            <a:p>
              <a:endParaRPr lang="en-US"/>
            </a:p>
          </p:txBody>
        </p:sp>
        <p:sp>
          <p:nvSpPr>
            <p:cNvPr id="8" name="TextBox 8"/>
            <p:cNvSpPr txBox="1"/>
            <p:nvPr/>
          </p:nvSpPr>
          <p:spPr>
            <a:xfrm>
              <a:off x="0" y="-57150"/>
              <a:ext cx="1563734" cy="312633"/>
            </a:xfrm>
            <a:prstGeom prst="rect">
              <a:avLst/>
            </a:prstGeom>
          </p:spPr>
          <p:txBody>
            <a:bodyPr lIns="30198" tIns="30198" rIns="30198" bIns="30198" rtlCol="0" anchor="ctr"/>
            <a:lstStyle/>
            <a:p>
              <a:pPr algn="ctr">
                <a:lnSpc>
                  <a:spcPts val="3961"/>
                </a:lnSpc>
              </a:pPr>
              <a:r>
                <a:rPr lang="en-US" sz="2829">
                  <a:solidFill>
                    <a:srgbClr val="000000"/>
                  </a:solidFill>
                  <a:latin typeface="Bernoru"/>
                </a:rPr>
                <a:t>Researcher</a:t>
              </a:r>
            </a:p>
          </p:txBody>
        </p:sp>
      </p:grpSp>
      <p:sp>
        <p:nvSpPr>
          <p:cNvPr id="9" name="Freeform 9"/>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10" name="Freeform 10"/>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grpSp>
        <p:nvGrpSpPr>
          <p:cNvPr id="11" name="Group 11"/>
          <p:cNvGrpSpPr/>
          <p:nvPr/>
        </p:nvGrpSpPr>
        <p:grpSpPr>
          <a:xfrm>
            <a:off x="177424" y="2812288"/>
            <a:ext cx="3879945" cy="458492"/>
            <a:chOff x="0" y="0"/>
            <a:chExt cx="2454893" cy="290094"/>
          </a:xfrm>
        </p:grpSpPr>
        <p:sp>
          <p:nvSpPr>
            <p:cNvPr id="12" name="Freeform 12"/>
            <p:cNvSpPr/>
            <p:nvPr/>
          </p:nvSpPr>
          <p:spPr>
            <a:xfrm>
              <a:off x="0" y="0"/>
              <a:ext cx="2454893" cy="290094"/>
            </a:xfrm>
            <a:custGeom>
              <a:avLst/>
              <a:gdLst/>
              <a:ahLst/>
              <a:cxnLst/>
              <a:rect l="l" t="t" r="r" b="b"/>
              <a:pathLst>
                <a:path w="2454893" h="290094">
                  <a:moveTo>
                    <a:pt x="31926" y="0"/>
                  </a:moveTo>
                  <a:lnTo>
                    <a:pt x="2422967" y="0"/>
                  </a:lnTo>
                  <a:cubicBezTo>
                    <a:pt x="2431435" y="0"/>
                    <a:pt x="2439555" y="3364"/>
                    <a:pt x="2445542" y="9351"/>
                  </a:cubicBezTo>
                  <a:cubicBezTo>
                    <a:pt x="2451530" y="15338"/>
                    <a:pt x="2454893" y="23459"/>
                    <a:pt x="2454893" y="31926"/>
                  </a:cubicBezTo>
                  <a:lnTo>
                    <a:pt x="2454893" y="258168"/>
                  </a:lnTo>
                  <a:cubicBezTo>
                    <a:pt x="2454893" y="275800"/>
                    <a:pt x="2440599" y="290094"/>
                    <a:pt x="2422967" y="290094"/>
                  </a:cubicBezTo>
                  <a:lnTo>
                    <a:pt x="31926" y="290094"/>
                  </a:lnTo>
                  <a:cubicBezTo>
                    <a:pt x="23459" y="290094"/>
                    <a:pt x="15338" y="286731"/>
                    <a:pt x="9351" y="280743"/>
                  </a:cubicBezTo>
                  <a:cubicBezTo>
                    <a:pt x="3364" y="274756"/>
                    <a:pt x="0" y="266636"/>
                    <a:pt x="0" y="258168"/>
                  </a:cubicBezTo>
                  <a:lnTo>
                    <a:pt x="0" y="31926"/>
                  </a:lnTo>
                  <a:cubicBezTo>
                    <a:pt x="0" y="23459"/>
                    <a:pt x="3364" y="15338"/>
                    <a:pt x="9351" y="9351"/>
                  </a:cubicBezTo>
                  <a:cubicBezTo>
                    <a:pt x="15338" y="3364"/>
                    <a:pt x="23459" y="0"/>
                    <a:pt x="31926" y="0"/>
                  </a:cubicBezTo>
                  <a:close/>
                </a:path>
              </a:pathLst>
            </a:custGeom>
            <a:solidFill>
              <a:srgbClr val="0F9377"/>
            </a:solidFill>
            <a:ln w="28575" cap="sq">
              <a:solidFill>
                <a:srgbClr val="000000"/>
              </a:solidFill>
              <a:prstDash val="solid"/>
              <a:miter/>
            </a:ln>
          </p:spPr>
          <p:txBody>
            <a:bodyPr/>
            <a:lstStyle/>
            <a:p>
              <a:endParaRPr lang="en-US"/>
            </a:p>
          </p:txBody>
        </p:sp>
        <p:sp>
          <p:nvSpPr>
            <p:cNvPr id="13" name="TextBox 13"/>
            <p:cNvSpPr txBox="1"/>
            <p:nvPr/>
          </p:nvSpPr>
          <p:spPr>
            <a:xfrm>
              <a:off x="0" y="-28575"/>
              <a:ext cx="2454893" cy="318669"/>
            </a:xfrm>
            <a:prstGeom prst="rect">
              <a:avLst/>
            </a:prstGeom>
          </p:spPr>
          <p:txBody>
            <a:bodyPr lIns="30198" tIns="30198" rIns="30198" bIns="30198" rtlCol="0" anchor="ctr"/>
            <a:lstStyle/>
            <a:p>
              <a:pPr algn="ctr">
                <a:lnSpc>
                  <a:spcPts val="1581"/>
                </a:lnSpc>
              </a:pPr>
              <a:endParaRPr/>
            </a:p>
          </p:txBody>
        </p:sp>
      </p:grpSp>
      <p:sp>
        <p:nvSpPr>
          <p:cNvPr id="14" name="AutoShape 14"/>
          <p:cNvSpPr/>
          <p:nvPr/>
        </p:nvSpPr>
        <p:spPr>
          <a:xfrm>
            <a:off x="7495515" y="2517397"/>
            <a:ext cx="1526565" cy="0"/>
          </a:xfrm>
          <a:prstGeom prst="line">
            <a:avLst/>
          </a:prstGeom>
          <a:ln w="47625" cap="rnd">
            <a:solidFill>
              <a:srgbClr val="000000"/>
            </a:solidFill>
            <a:prstDash val="solid"/>
            <a:headEnd type="none" w="sm" len="sm"/>
            <a:tailEnd type="arrow" w="med" len="sm"/>
          </a:ln>
        </p:spPr>
        <p:txBody>
          <a:bodyPr/>
          <a:lstStyle/>
          <a:p>
            <a:endParaRPr lang="en-US"/>
          </a:p>
        </p:txBody>
      </p:sp>
      <p:sp>
        <p:nvSpPr>
          <p:cNvPr id="15" name="Freeform 15"/>
          <p:cNvSpPr/>
          <p:nvPr/>
        </p:nvSpPr>
        <p:spPr>
          <a:xfrm>
            <a:off x="340972" y="6383978"/>
            <a:ext cx="792091" cy="772964"/>
          </a:xfrm>
          <a:custGeom>
            <a:avLst/>
            <a:gdLst/>
            <a:ahLst/>
            <a:cxnLst/>
            <a:rect l="l" t="t" r="r" b="b"/>
            <a:pathLst>
              <a:path w="792091" h="772964">
                <a:moveTo>
                  <a:pt x="0" y="0"/>
                </a:moveTo>
                <a:lnTo>
                  <a:pt x="792092" y="0"/>
                </a:lnTo>
                <a:lnTo>
                  <a:pt x="792092" y="772964"/>
                </a:lnTo>
                <a:lnTo>
                  <a:pt x="0" y="772964"/>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16" name="Freeform 16"/>
          <p:cNvSpPr/>
          <p:nvPr/>
        </p:nvSpPr>
        <p:spPr>
          <a:xfrm>
            <a:off x="4157049" y="2690349"/>
            <a:ext cx="719751" cy="702371"/>
          </a:xfrm>
          <a:custGeom>
            <a:avLst/>
            <a:gdLst/>
            <a:ahLst/>
            <a:cxnLst/>
            <a:rect l="l" t="t" r="r" b="b"/>
            <a:pathLst>
              <a:path w="719751" h="702371">
                <a:moveTo>
                  <a:pt x="0" y="0"/>
                </a:moveTo>
                <a:lnTo>
                  <a:pt x="719751" y="0"/>
                </a:lnTo>
                <a:lnTo>
                  <a:pt x="719751" y="702370"/>
                </a:lnTo>
                <a:lnTo>
                  <a:pt x="0" y="702370"/>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17" name="Freeform 17"/>
          <p:cNvSpPr/>
          <p:nvPr/>
        </p:nvSpPr>
        <p:spPr>
          <a:xfrm>
            <a:off x="9022080" y="6733815"/>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grpSp>
        <p:nvGrpSpPr>
          <p:cNvPr id="18" name="Group 18"/>
          <p:cNvGrpSpPr/>
          <p:nvPr/>
        </p:nvGrpSpPr>
        <p:grpSpPr>
          <a:xfrm>
            <a:off x="1368824" y="6583680"/>
            <a:ext cx="3362983" cy="530599"/>
            <a:chOff x="0" y="0"/>
            <a:chExt cx="1563734" cy="246720"/>
          </a:xfrm>
        </p:grpSpPr>
        <p:sp>
          <p:nvSpPr>
            <p:cNvPr id="19" name="Freeform 19"/>
            <p:cNvSpPr/>
            <p:nvPr/>
          </p:nvSpPr>
          <p:spPr>
            <a:xfrm>
              <a:off x="0" y="0"/>
              <a:ext cx="1563734" cy="246720"/>
            </a:xfrm>
            <a:custGeom>
              <a:avLst/>
              <a:gdLst/>
              <a:ahLst/>
              <a:cxnLst/>
              <a:rect l="l" t="t" r="r" b="b"/>
              <a:pathLst>
                <a:path w="1563734" h="246720">
                  <a:moveTo>
                    <a:pt x="36834" y="0"/>
                  </a:moveTo>
                  <a:lnTo>
                    <a:pt x="1526900" y="0"/>
                  </a:lnTo>
                  <a:cubicBezTo>
                    <a:pt x="1536669" y="0"/>
                    <a:pt x="1546038" y="3881"/>
                    <a:pt x="1552946" y="10788"/>
                  </a:cubicBezTo>
                  <a:cubicBezTo>
                    <a:pt x="1559853" y="17696"/>
                    <a:pt x="1563734" y="27065"/>
                    <a:pt x="1563734" y="36834"/>
                  </a:cubicBezTo>
                  <a:lnTo>
                    <a:pt x="1563734" y="209887"/>
                  </a:lnTo>
                  <a:cubicBezTo>
                    <a:pt x="1563734" y="219655"/>
                    <a:pt x="1559853" y="229024"/>
                    <a:pt x="1552946" y="235932"/>
                  </a:cubicBezTo>
                  <a:cubicBezTo>
                    <a:pt x="1546038" y="242839"/>
                    <a:pt x="1536669" y="246720"/>
                    <a:pt x="1526900" y="246720"/>
                  </a:cubicBezTo>
                  <a:lnTo>
                    <a:pt x="36834" y="246720"/>
                  </a:lnTo>
                  <a:cubicBezTo>
                    <a:pt x="27065" y="246720"/>
                    <a:pt x="17696" y="242839"/>
                    <a:pt x="10788" y="235932"/>
                  </a:cubicBezTo>
                  <a:cubicBezTo>
                    <a:pt x="3881" y="229024"/>
                    <a:pt x="0" y="219655"/>
                    <a:pt x="0" y="209887"/>
                  </a:cubicBezTo>
                  <a:lnTo>
                    <a:pt x="0" y="36834"/>
                  </a:lnTo>
                  <a:cubicBezTo>
                    <a:pt x="0" y="27065"/>
                    <a:pt x="3881" y="17696"/>
                    <a:pt x="10788" y="10788"/>
                  </a:cubicBezTo>
                  <a:cubicBezTo>
                    <a:pt x="17696" y="3881"/>
                    <a:pt x="27065" y="0"/>
                    <a:pt x="36834" y="0"/>
                  </a:cubicBezTo>
                  <a:close/>
                </a:path>
              </a:pathLst>
            </a:custGeom>
            <a:solidFill>
              <a:srgbClr val="FFF3F3"/>
            </a:solidFill>
            <a:ln w="28575" cap="sq">
              <a:solidFill>
                <a:srgbClr val="000000"/>
              </a:solidFill>
              <a:prstDash val="solid"/>
              <a:miter/>
            </a:ln>
          </p:spPr>
          <p:txBody>
            <a:bodyPr/>
            <a:lstStyle/>
            <a:p>
              <a:endParaRPr lang="en-US"/>
            </a:p>
          </p:txBody>
        </p:sp>
        <p:sp>
          <p:nvSpPr>
            <p:cNvPr id="20" name="TextBox 20"/>
            <p:cNvSpPr txBox="1"/>
            <p:nvPr/>
          </p:nvSpPr>
          <p:spPr>
            <a:xfrm>
              <a:off x="0" y="-28575"/>
              <a:ext cx="1563734" cy="275295"/>
            </a:xfrm>
            <a:prstGeom prst="rect">
              <a:avLst/>
            </a:prstGeom>
          </p:spPr>
          <p:txBody>
            <a:bodyPr lIns="30198" tIns="30198" rIns="30198" bIns="30198" rtlCol="0" anchor="ctr"/>
            <a:lstStyle/>
            <a:p>
              <a:pPr algn="ctr">
                <a:lnSpc>
                  <a:spcPts val="1581"/>
                </a:lnSpc>
              </a:pPr>
              <a:endParaRPr/>
            </a:p>
          </p:txBody>
        </p:sp>
      </p:grpSp>
      <p:sp>
        <p:nvSpPr>
          <p:cNvPr id="21" name="TextBox 21"/>
          <p:cNvSpPr txBox="1"/>
          <p:nvPr/>
        </p:nvSpPr>
        <p:spPr>
          <a:xfrm>
            <a:off x="432595" y="1114095"/>
            <a:ext cx="6574258" cy="1446164"/>
          </a:xfrm>
          <a:prstGeom prst="rect">
            <a:avLst/>
          </a:prstGeom>
        </p:spPr>
        <p:txBody>
          <a:bodyPr lIns="0" tIns="0" rIns="0" bIns="0" rtlCol="0" anchor="t">
            <a:spAutoFit/>
          </a:bodyPr>
          <a:lstStyle/>
          <a:p>
            <a:pPr algn="ctr">
              <a:lnSpc>
                <a:spcPts val="10065"/>
              </a:lnSpc>
            </a:pPr>
            <a:r>
              <a:rPr lang="en-US" sz="7189">
                <a:solidFill>
                  <a:srgbClr val="000000"/>
                </a:solidFill>
                <a:latin typeface="Cooper Hewitt Bold"/>
              </a:rPr>
              <a:t>POSITIONALITY</a:t>
            </a:r>
          </a:p>
        </p:txBody>
      </p:sp>
      <p:sp>
        <p:nvSpPr>
          <p:cNvPr id="22" name="TextBox 22"/>
          <p:cNvSpPr txBox="1"/>
          <p:nvPr/>
        </p:nvSpPr>
        <p:spPr>
          <a:xfrm>
            <a:off x="340972" y="3373669"/>
            <a:ext cx="4102987" cy="869272"/>
          </a:xfrm>
          <a:prstGeom prst="rect">
            <a:avLst/>
          </a:prstGeom>
        </p:spPr>
        <p:txBody>
          <a:bodyPr lIns="0" tIns="0" rIns="0" bIns="0" rtlCol="0" anchor="t">
            <a:spAutoFit/>
          </a:bodyPr>
          <a:lstStyle/>
          <a:p>
            <a:pPr marL="272644" lvl="1" indent="-136322" algn="just">
              <a:lnSpc>
                <a:spcPts val="1767"/>
              </a:lnSpc>
              <a:buFont typeface="Arial"/>
              <a:buChar char="•"/>
            </a:pPr>
            <a:r>
              <a:rPr lang="en-US" sz="1262">
                <a:solidFill>
                  <a:srgbClr val="000000"/>
                </a:solidFill>
                <a:latin typeface="Montserrat"/>
              </a:rPr>
              <a:t>acknowledging, establishing and contextualizing identity</a:t>
            </a:r>
          </a:p>
          <a:p>
            <a:pPr marL="272644" lvl="1" indent="-136322" algn="just">
              <a:lnSpc>
                <a:spcPts val="1767"/>
              </a:lnSpc>
              <a:buFont typeface="Arial"/>
              <a:buChar char="•"/>
            </a:pPr>
            <a:r>
              <a:rPr lang="en-US" sz="1262">
                <a:solidFill>
                  <a:srgbClr val="000000"/>
                </a:solidFill>
                <a:latin typeface="Montserrat"/>
              </a:rPr>
              <a:t>class, citizenship, ability, age/generation, race, gender, sexual orientation</a:t>
            </a:r>
          </a:p>
        </p:txBody>
      </p:sp>
      <p:sp>
        <p:nvSpPr>
          <p:cNvPr id="23" name="TextBox 23"/>
          <p:cNvSpPr txBox="1"/>
          <p:nvPr/>
        </p:nvSpPr>
        <p:spPr>
          <a:xfrm>
            <a:off x="340972" y="4433441"/>
            <a:ext cx="4102987" cy="648697"/>
          </a:xfrm>
          <a:prstGeom prst="rect">
            <a:avLst/>
          </a:prstGeom>
        </p:spPr>
        <p:txBody>
          <a:bodyPr lIns="0" tIns="0" rIns="0" bIns="0" rtlCol="0" anchor="t">
            <a:spAutoFit/>
          </a:bodyPr>
          <a:lstStyle/>
          <a:p>
            <a:pPr marL="272644" lvl="1" indent="-136322" algn="just">
              <a:lnSpc>
                <a:spcPts val="1767"/>
              </a:lnSpc>
              <a:buFont typeface="Arial"/>
              <a:buChar char="•"/>
            </a:pPr>
            <a:r>
              <a:rPr lang="en-US" sz="1262">
                <a:solidFill>
                  <a:srgbClr val="000000"/>
                </a:solidFill>
                <a:latin typeface="Montserrat"/>
              </a:rPr>
              <a:t>multiplicative identities and oppresions</a:t>
            </a:r>
          </a:p>
          <a:p>
            <a:pPr marL="272644" lvl="1" indent="-136322" algn="just">
              <a:lnSpc>
                <a:spcPts val="1767"/>
              </a:lnSpc>
              <a:buFont typeface="Arial"/>
              <a:buChar char="•"/>
            </a:pPr>
            <a:r>
              <a:rPr lang="en-US" sz="1262">
                <a:solidFill>
                  <a:srgbClr val="000000"/>
                </a:solidFill>
                <a:latin typeface="Montserrat"/>
              </a:rPr>
              <a:t>anti-racist, anti-colonial, teacher, brown, muslim, cis-het woman, mother, grad student</a:t>
            </a:r>
          </a:p>
        </p:txBody>
      </p:sp>
      <p:sp>
        <p:nvSpPr>
          <p:cNvPr id="24" name="TextBox 24"/>
          <p:cNvSpPr txBox="1"/>
          <p:nvPr/>
        </p:nvSpPr>
        <p:spPr>
          <a:xfrm>
            <a:off x="340972" y="2859437"/>
            <a:ext cx="3781400" cy="326093"/>
          </a:xfrm>
          <a:prstGeom prst="rect">
            <a:avLst/>
          </a:prstGeom>
        </p:spPr>
        <p:txBody>
          <a:bodyPr lIns="0" tIns="0" rIns="0" bIns="0" rtlCol="0" anchor="t">
            <a:spAutoFit/>
          </a:bodyPr>
          <a:lstStyle/>
          <a:p>
            <a:pPr algn="ctr">
              <a:lnSpc>
                <a:spcPts val="2687"/>
              </a:lnSpc>
            </a:pPr>
            <a:r>
              <a:rPr lang="en-US" sz="1919">
                <a:solidFill>
                  <a:srgbClr val="FFF3F3"/>
                </a:solidFill>
                <a:latin typeface="Montserrat Bold"/>
              </a:rPr>
              <a:t>Boveda &amp; Annamma (2023)</a:t>
            </a:r>
          </a:p>
        </p:txBody>
      </p:sp>
      <p:sp>
        <p:nvSpPr>
          <p:cNvPr id="25" name="Freeform 25"/>
          <p:cNvSpPr/>
          <p:nvPr/>
        </p:nvSpPr>
        <p:spPr>
          <a:xfrm>
            <a:off x="4731807" y="3185531"/>
            <a:ext cx="4943472" cy="3066578"/>
          </a:xfrm>
          <a:custGeom>
            <a:avLst/>
            <a:gdLst/>
            <a:ahLst/>
            <a:cxnLst/>
            <a:rect l="l" t="t" r="r" b="b"/>
            <a:pathLst>
              <a:path w="4943472" h="3066578">
                <a:moveTo>
                  <a:pt x="0" y="0"/>
                </a:moveTo>
                <a:lnTo>
                  <a:pt x="4943472" y="0"/>
                </a:lnTo>
                <a:lnTo>
                  <a:pt x="4943472" y="3066578"/>
                </a:lnTo>
                <a:lnTo>
                  <a:pt x="0" y="3066578"/>
                </a:lnTo>
                <a:lnTo>
                  <a:pt x="0" y="0"/>
                </a:lnTo>
                <a:close/>
              </a:path>
            </a:pathLst>
          </a:custGeom>
          <a:blipFill>
            <a:blip r:embed="rId11"/>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H="1" flipV="1">
            <a:off x="6382937" y="4351807"/>
            <a:ext cx="4321700" cy="4044736"/>
          </a:xfrm>
          <a:custGeom>
            <a:avLst/>
            <a:gdLst/>
            <a:ahLst/>
            <a:cxnLst/>
            <a:rect l="l" t="t" r="r" b="b"/>
            <a:pathLst>
              <a:path w="4321700" h="4044736">
                <a:moveTo>
                  <a:pt x="4321699" y="4044736"/>
                </a:moveTo>
                <a:lnTo>
                  <a:pt x="0" y="4044736"/>
                </a:lnTo>
                <a:lnTo>
                  <a:pt x="0" y="0"/>
                </a:lnTo>
                <a:lnTo>
                  <a:pt x="4321699" y="0"/>
                </a:lnTo>
                <a:lnTo>
                  <a:pt x="4321699" y="4044736"/>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grpSp>
        <p:nvGrpSpPr>
          <p:cNvPr id="3" name="Group 3"/>
          <p:cNvGrpSpPr/>
          <p:nvPr/>
        </p:nvGrpSpPr>
        <p:grpSpPr>
          <a:xfrm>
            <a:off x="731520" y="1195646"/>
            <a:ext cx="5976407" cy="1388042"/>
            <a:chOff x="0" y="0"/>
            <a:chExt cx="2693877" cy="625663"/>
          </a:xfrm>
        </p:grpSpPr>
        <p:sp>
          <p:nvSpPr>
            <p:cNvPr id="4" name="Freeform 4"/>
            <p:cNvSpPr/>
            <p:nvPr/>
          </p:nvSpPr>
          <p:spPr>
            <a:xfrm>
              <a:off x="0" y="0"/>
              <a:ext cx="2693877" cy="625663"/>
            </a:xfrm>
            <a:custGeom>
              <a:avLst/>
              <a:gdLst/>
              <a:ahLst/>
              <a:cxnLst/>
              <a:rect l="l" t="t" r="r" b="b"/>
              <a:pathLst>
                <a:path w="2693877" h="625663">
                  <a:moveTo>
                    <a:pt x="38862" y="0"/>
                  </a:moveTo>
                  <a:lnTo>
                    <a:pt x="2655014" y="0"/>
                  </a:lnTo>
                  <a:cubicBezTo>
                    <a:pt x="2665321" y="0"/>
                    <a:pt x="2675206" y="4094"/>
                    <a:pt x="2682494" y="11383"/>
                  </a:cubicBezTo>
                  <a:cubicBezTo>
                    <a:pt x="2689783" y="18671"/>
                    <a:pt x="2693877" y="28555"/>
                    <a:pt x="2693877" y="38862"/>
                  </a:cubicBezTo>
                  <a:lnTo>
                    <a:pt x="2693877" y="586800"/>
                  </a:lnTo>
                  <a:cubicBezTo>
                    <a:pt x="2693877" y="597107"/>
                    <a:pt x="2689783" y="606992"/>
                    <a:pt x="2682494" y="614280"/>
                  </a:cubicBezTo>
                  <a:cubicBezTo>
                    <a:pt x="2675206" y="621568"/>
                    <a:pt x="2665321" y="625663"/>
                    <a:pt x="2655014" y="625663"/>
                  </a:cubicBezTo>
                  <a:lnTo>
                    <a:pt x="38862" y="625663"/>
                  </a:lnTo>
                  <a:cubicBezTo>
                    <a:pt x="28555" y="625663"/>
                    <a:pt x="18671" y="621568"/>
                    <a:pt x="11383" y="614280"/>
                  </a:cubicBezTo>
                  <a:cubicBezTo>
                    <a:pt x="4094" y="606992"/>
                    <a:pt x="0" y="597107"/>
                    <a:pt x="0" y="586800"/>
                  </a:cubicBezTo>
                  <a:lnTo>
                    <a:pt x="0" y="38862"/>
                  </a:lnTo>
                  <a:cubicBezTo>
                    <a:pt x="0" y="28555"/>
                    <a:pt x="4094" y="18671"/>
                    <a:pt x="11383" y="11383"/>
                  </a:cubicBezTo>
                  <a:cubicBezTo>
                    <a:pt x="18671" y="4094"/>
                    <a:pt x="28555" y="0"/>
                    <a:pt x="38862"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26938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972374" y="768626"/>
            <a:ext cx="3844694" cy="606602"/>
            <a:chOff x="0" y="0"/>
            <a:chExt cx="1563734" cy="246720"/>
          </a:xfrm>
        </p:grpSpPr>
        <p:sp>
          <p:nvSpPr>
            <p:cNvPr id="7" name="Freeform 7"/>
            <p:cNvSpPr/>
            <p:nvPr/>
          </p:nvSpPr>
          <p:spPr>
            <a:xfrm>
              <a:off x="0" y="0"/>
              <a:ext cx="1563734" cy="246720"/>
            </a:xfrm>
            <a:custGeom>
              <a:avLst/>
              <a:gdLst/>
              <a:ahLst/>
              <a:cxnLst/>
              <a:rect l="l" t="t" r="r" b="b"/>
              <a:pathLst>
                <a:path w="1563734" h="246720">
                  <a:moveTo>
                    <a:pt x="32219" y="0"/>
                  </a:moveTo>
                  <a:lnTo>
                    <a:pt x="1531515" y="0"/>
                  </a:lnTo>
                  <a:cubicBezTo>
                    <a:pt x="1540060" y="0"/>
                    <a:pt x="1548255" y="3394"/>
                    <a:pt x="1554297" y="9437"/>
                  </a:cubicBezTo>
                  <a:cubicBezTo>
                    <a:pt x="1560340" y="15479"/>
                    <a:pt x="1563734" y="23674"/>
                    <a:pt x="1563734" y="32219"/>
                  </a:cubicBezTo>
                  <a:lnTo>
                    <a:pt x="1563734" y="214502"/>
                  </a:lnTo>
                  <a:cubicBezTo>
                    <a:pt x="1563734" y="223046"/>
                    <a:pt x="1560340" y="231241"/>
                    <a:pt x="1554297" y="237284"/>
                  </a:cubicBezTo>
                  <a:cubicBezTo>
                    <a:pt x="1548255" y="243326"/>
                    <a:pt x="1540060" y="246720"/>
                    <a:pt x="1531515" y="246720"/>
                  </a:cubicBezTo>
                  <a:lnTo>
                    <a:pt x="32219" y="246720"/>
                  </a:lnTo>
                  <a:cubicBezTo>
                    <a:pt x="23674" y="246720"/>
                    <a:pt x="15479" y="243326"/>
                    <a:pt x="9437" y="237284"/>
                  </a:cubicBezTo>
                  <a:cubicBezTo>
                    <a:pt x="3394" y="231241"/>
                    <a:pt x="0" y="223046"/>
                    <a:pt x="0" y="214502"/>
                  </a:cubicBezTo>
                  <a:lnTo>
                    <a:pt x="0" y="32219"/>
                  </a:lnTo>
                  <a:cubicBezTo>
                    <a:pt x="0" y="23674"/>
                    <a:pt x="3394" y="15479"/>
                    <a:pt x="9437" y="9437"/>
                  </a:cubicBezTo>
                  <a:cubicBezTo>
                    <a:pt x="15479" y="3394"/>
                    <a:pt x="23674" y="0"/>
                    <a:pt x="32219" y="0"/>
                  </a:cubicBezTo>
                  <a:close/>
                </a:path>
              </a:pathLst>
            </a:custGeom>
            <a:solidFill>
              <a:srgbClr val="FFF3F3"/>
            </a:solidFill>
            <a:ln w="47625" cap="sq">
              <a:solidFill>
                <a:srgbClr val="000000"/>
              </a:solidFill>
              <a:prstDash val="solid"/>
              <a:miter/>
            </a:ln>
          </p:spPr>
          <p:txBody>
            <a:bodyPr/>
            <a:lstStyle/>
            <a:p>
              <a:endParaRPr lang="en-US"/>
            </a:p>
          </p:txBody>
        </p:sp>
        <p:sp>
          <p:nvSpPr>
            <p:cNvPr id="8" name="TextBox 8"/>
            <p:cNvSpPr txBox="1"/>
            <p:nvPr/>
          </p:nvSpPr>
          <p:spPr>
            <a:xfrm>
              <a:off x="0" y="-28575"/>
              <a:ext cx="1563734" cy="275295"/>
            </a:xfrm>
            <a:prstGeom prst="rect">
              <a:avLst/>
            </a:prstGeom>
          </p:spPr>
          <p:txBody>
            <a:bodyPr lIns="30198" tIns="30198" rIns="30198" bIns="30198" rtlCol="0" anchor="ctr"/>
            <a:lstStyle/>
            <a:p>
              <a:pPr algn="ctr">
                <a:lnSpc>
                  <a:spcPts val="1581"/>
                </a:lnSpc>
              </a:pPr>
              <a:endParaRPr/>
            </a:p>
          </p:txBody>
        </p:sp>
      </p:grpSp>
      <p:grpSp>
        <p:nvGrpSpPr>
          <p:cNvPr id="9" name="Group 9"/>
          <p:cNvGrpSpPr/>
          <p:nvPr/>
        </p:nvGrpSpPr>
        <p:grpSpPr>
          <a:xfrm>
            <a:off x="835120" y="3050102"/>
            <a:ext cx="3531839" cy="5203392"/>
            <a:chOff x="0" y="0"/>
            <a:chExt cx="1487036" cy="2190821"/>
          </a:xfrm>
        </p:grpSpPr>
        <p:sp>
          <p:nvSpPr>
            <p:cNvPr id="10" name="Freeform 10"/>
            <p:cNvSpPr/>
            <p:nvPr/>
          </p:nvSpPr>
          <p:spPr>
            <a:xfrm>
              <a:off x="0" y="0"/>
              <a:ext cx="1487035" cy="2190821"/>
            </a:xfrm>
            <a:custGeom>
              <a:avLst/>
              <a:gdLst/>
              <a:ahLst/>
              <a:cxnLst/>
              <a:rect l="l" t="t" r="r" b="b"/>
              <a:pathLst>
                <a:path w="1487035" h="2190821">
                  <a:moveTo>
                    <a:pt x="65761" y="0"/>
                  </a:moveTo>
                  <a:lnTo>
                    <a:pt x="1421274" y="0"/>
                  </a:lnTo>
                  <a:cubicBezTo>
                    <a:pt x="1457593" y="0"/>
                    <a:pt x="1487035" y="29442"/>
                    <a:pt x="1487035" y="65761"/>
                  </a:cubicBezTo>
                  <a:lnTo>
                    <a:pt x="1487035" y="2125060"/>
                  </a:lnTo>
                  <a:cubicBezTo>
                    <a:pt x="1487035" y="2142501"/>
                    <a:pt x="1480107" y="2159228"/>
                    <a:pt x="1467775" y="2171560"/>
                  </a:cubicBezTo>
                  <a:cubicBezTo>
                    <a:pt x="1455442" y="2183893"/>
                    <a:pt x="1438715" y="2190821"/>
                    <a:pt x="1421274" y="2190821"/>
                  </a:cubicBezTo>
                  <a:lnTo>
                    <a:pt x="65761" y="2190821"/>
                  </a:lnTo>
                  <a:cubicBezTo>
                    <a:pt x="48320" y="2190821"/>
                    <a:pt x="31594" y="2183893"/>
                    <a:pt x="19261" y="2171560"/>
                  </a:cubicBezTo>
                  <a:cubicBezTo>
                    <a:pt x="6928" y="2159228"/>
                    <a:pt x="0" y="2142501"/>
                    <a:pt x="0" y="2125060"/>
                  </a:cubicBezTo>
                  <a:lnTo>
                    <a:pt x="0" y="65761"/>
                  </a:lnTo>
                  <a:cubicBezTo>
                    <a:pt x="0" y="48320"/>
                    <a:pt x="6928" y="31594"/>
                    <a:pt x="19261" y="19261"/>
                  </a:cubicBezTo>
                  <a:cubicBezTo>
                    <a:pt x="31594" y="6928"/>
                    <a:pt x="48320" y="0"/>
                    <a:pt x="65761" y="0"/>
                  </a:cubicBezTo>
                  <a:close/>
                </a:path>
              </a:pathLst>
            </a:custGeom>
            <a:solidFill>
              <a:srgbClr val="FFF3F3"/>
            </a:solidFill>
            <a:ln w="28575" cap="rnd">
              <a:solidFill>
                <a:srgbClr val="000000"/>
              </a:solidFill>
              <a:prstDash val="solid"/>
              <a:round/>
            </a:ln>
          </p:spPr>
          <p:txBody>
            <a:bodyPr/>
            <a:lstStyle/>
            <a:p>
              <a:endParaRPr lang="en-US"/>
            </a:p>
          </p:txBody>
        </p:sp>
        <p:sp>
          <p:nvSpPr>
            <p:cNvPr id="11" name="TextBox 11"/>
            <p:cNvSpPr txBox="1"/>
            <p:nvPr/>
          </p:nvSpPr>
          <p:spPr>
            <a:xfrm>
              <a:off x="0" y="-38100"/>
              <a:ext cx="1487036" cy="2228921"/>
            </a:xfrm>
            <a:prstGeom prst="rect">
              <a:avLst/>
            </a:prstGeom>
          </p:spPr>
          <p:txBody>
            <a:bodyPr lIns="30198" tIns="30198" rIns="30198" bIns="30198" rtlCol="0" anchor="ctr"/>
            <a:lstStyle/>
            <a:p>
              <a:pPr marL="330327" lvl="1" indent="-165164" algn="just">
                <a:lnSpc>
                  <a:spcPts val="2142"/>
                </a:lnSpc>
                <a:buFont typeface="Arial"/>
                <a:buChar char="•"/>
              </a:pPr>
              <a:r>
                <a:rPr lang="en-US" sz="1530">
                  <a:solidFill>
                    <a:srgbClr val="000000"/>
                  </a:solidFill>
                  <a:latin typeface="Montserrat"/>
                </a:rPr>
                <a:t>CRT encourages researchers to centre race and racism in the analysis</a:t>
              </a:r>
            </a:p>
            <a:p>
              <a:pPr marL="330327" lvl="1" indent="-165164" algn="just">
                <a:lnSpc>
                  <a:spcPts val="2142"/>
                </a:lnSpc>
                <a:buFont typeface="Arial"/>
                <a:buChar char="•"/>
              </a:pPr>
              <a:r>
                <a:rPr lang="en-US" sz="1530">
                  <a:solidFill>
                    <a:srgbClr val="000000"/>
                  </a:solidFill>
                  <a:latin typeface="Montserrat"/>
                </a:rPr>
                <a:t>scholars in science education increasingly emphasize how researchers need to take up CRT as an analytical tool in their studies (Dodo-Seriki, 2018). </a:t>
              </a:r>
            </a:p>
            <a:p>
              <a:pPr marL="330327" lvl="1" indent="-165164" algn="just">
                <a:lnSpc>
                  <a:spcPts val="2142"/>
                </a:lnSpc>
                <a:buFont typeface="Arial"/>
                <a:buChar char="•"/>
              </a:pPr>
              <a:r>
                <a:rPr lang="en-US" sz="1530">
                  <a:solidFill>
                    <a:srgbClr val="000000"/>
                  </a:solidFill>
                  <a:latin typeface="Montserrat"/>
                </a:rPr>
                <a:t>Inductive approach:  getting deeply familiarised with data, producing initial codes</a:t>
              </a:r>
            </a:p>
            <a:p>
              <a:pPr marL="0" lvl="0" indent="0" algn="just">
                <a:lnSpc>
                  <a:spcPts val="2142"/>
                </a:lnSpc>
                <a:spcBef>
                  <a:spcPct val="0"/>
                </a:spcBef>
              </a:pPr>
              <a:endParaRPr lang="en-US" sz="1530">
                <a:solidFill>
                  <a:srgbClr val="000000"/>
                </a:solidFill>
                <a:latin typeface="Montserrat"/>
              </a:endParaRPr>
            </a:p>
            <a:p>
              <a:pPr marL="0" lvl="0" indent="0" algn="just">
                <a:lnSpc>
                  <a:spcPts val="2142"/>
                </a:lnSpc>
                <a:spcBef>
                  <a:spcPct val="0"/>
                </a:spcBef>
              </a:pPr>
              <a:r>
                <a:rPr lang="en-US" sz="1530" u="none" strike="noStrike">
                  <a:solidFill>
                    <a:srgbClr val="000000"/>
                  </a:solidFill>
                  <a:latin typeface="Montserrat"/>
                </a:rPr>
                <a:t>•</a:t>
              </a:r>
            </a:p>
            <a:p>
              <a:pPr marL="0" lvl="0" indent="0" algn="just">
                <a:lnSpc>
                  <a:spcPts val="2142"/>
                </a:lnSpc>
                <a:spcBef>
                  <a:spcPct val="0"/>
                </a:spcBef>
              </a:pPr>
              <a:endParaRPr lang="en-US" sz="1530" u="none" strike="noStrike">
                <a:solidFill>
                  <a:srgbClr val="000000"/>
                </a:solidFill>
                <a:latin typeface="Montserrat"/>
              </a:endParaRPr>
            </a:p>
            <a:p>
              <a:pPr marL="0" lvl="0" indent="0" algn="just">
                <a:lnSpc>
                  <a:spcPts val="2142"/>
                </a:lnSpc>
                <a:spcBef>
                  <a:spcPct val="0"/>
                </a:spcBef>
              </a:pPr>
              <a:endParaRPr lang="en-US" sz="1530" u="none" strike="noStrike">
                <a:solidFill>
                  <a:srgbClr val="000000"/>
                </a:solidFill>
                <a:latin typeface="Montserrat"/>
              </a:endParaRPr>
            </a:p>
            <a:p>
              <a:pPr marL="0" lvl="0" indent="0" algn="just">
                <a:lnSpc>
                  <a:spcPts val="2142"/>
                </a:lnSpc>
                <a:spcBef>
                  <a:spcPct val="0"/>
                </a:spcBef>
              </a:pPr>
              <a:endParaRPr lang="en-US" sz="1530" u="none" strike="noStrike">
                <a:solidFill>
                  <a:srgbClr val="000000"/>
                </a:solidFill>
                <a:latin typeface="Montserrat"/>
              </a:endParaRPr>
            </a:p>
          </p:txBody>
        </p:sp>
      </p:grpSp>
      <p:grpSp>
        <p:nvGrpSpPr>
          <p:cNvPr id="12" name="Group 12"/>
          <p:cNvGrpSpPr/>
          <p:nvPr/>
        </p:nvGrpSpPr>
        <p:grpSpPr>
          <a:xfrm>
            <a:off x="731520" y="2611950"/>
            <a:ext cx="3812826" cy="545592"/>
            <a:chOff x="0" y="0"/>
            <a:chExt cx="1614138" cy="230973"/>
          </a:xfrm>
        </p:grpSpPr>
        <p:sp>
          <p:nvSpPr>
            <p:cNvPr id="13" name="Freeform 13"/>
            <p:cNvSpPr/>
            <p:nvPr/>
          </p:nvSpPr>
          <p:spPr>
            <a:xfrm>
              <a:off x="0" y="0"/>
              <a:ext cx="1614138" cy="230973"/>
            </a:xfrm>
            <a:custGeom>
              <a:avLst/>
              <a:gdLst/>
              <a:ahLst/>
              <a:cxnLst/>
              <a:rect l="l" t="t" r="r" b="b"/>
              <a:pathLst>
                <a:path w="1614138" h="230973">
                  <a:moveTo>
                    <a:pt x="32488" y="0"/>
                  </a:moveTo>
                  <a:lnTo>
                    <a:pt x="1581650" y="0"/>
                  </a:lnTo>
                  <a:cubicBezTo>
                    <a:pt x="1599593" y="0"/>
                    <a:pt x="1614138" y="14545"/>
                    <a:pt x="1614138" y="32488"/>
                  </a:cubicBezTo>
                  <a:lnTo>
                    <a:pt x="1614138" y="198486"/>
                  </a:lnTo>
                  <a:cubicBezTo>
                    <a:pt x="1614138" y="207102"/>
                    <a:pt x="1610716" y="215365"/>
                    <a:pt x="1604623" y="221458"/>
                  </a:cubicBezTo>
                  <a:cubicBezTo>
                    <a:pt x="1598530" y="227551"/>
                    <a:pt x="1590267" y="230973"/>
                    <a:pt x="1581650" y="230973"/>
                  </a:cubicBezTo>
                  <a:lnTo>
                    <a:pt x="32488" y="230973"/>
                  </a:lnTo>
                  <a:cubicBezTo>
                    <a:pt x="14545" y="230973"/>
                    <a:pt x="0" y="216428"/>
                    <a:pt x="0" y="198486"/>
                  </a:cubicBezTo>
                  <a:lnTo>
                    <a:pt x="0" y="32488"/>
                  </a:lnTo>
                  <a:cubicBezTo>
                    <a:pt x="0" y="23872"/>
                    <a:pt x="3423" y="15608"/>
                    <a:pt x="9515" y="9515"/>
                  </a:cubicBezTo>
                  <a:cubicBezTo>
                    <a:pt x="15608" y="3423"/>
                    <a:pt x="23872" y="0"/>
                    <a:pt x="32488" y="0"/>
                  </a:cubicBezTo>
                  <a:close/>
                </a:path>
              </a:pathLst>
            </a:custGeom>
            <a:solidFill>
              <a:srgbClr val="FF9401"/>
            </a:solidFill>
            <a:ln w="28575" cap="sq">
              <a:solidFill>
                <a:srgbClr val="000000"/>
              </a:solidFill>
              <a:prstDash val="solid"/>
              <a:miter/>
            </a:ln>
          </p:spPr>
          <p:txBody>
            <a:bodyPr/>
            <a:lstStyle/>
            <a:p>
              <a:endParaRPr lang="en-US"/>
            </a:p>
          </p:txBody>
        </p:sp>
        <p:sp>
          <p:nvSpPr>
            <p:cNvPr id="14" name="TextBox 14"/>
            <p:cNvSpPr txBox="1"/>
            <p:nvPr/>
          </p:nvSpPr>
          <p:spPr>
            <a:xfrm>
              <a:off x="0" y="-28575"/>
              <a:ext cx="1614138" cy="259548"/>
            </a:xfrm>
            <a:prstGeom prst="rect">
              <a:avLst/>
            </a:prstGeom>
          </p:spPr>
          <p:txBody>
            <a:bodyPr lIns="30198" tIns="30198" rIns="30198" bIns="30198" rtlCol="0" anchor="ctr"/>
            <a:lstStyle/>
            <a:p>
              <a:pPr algn="ctr">
                <a:lnSpc>
                  <a:spcPts val="1581"/>
                </a:lnSpc>
              </a:pPr>
              <a:endParaRPr/>
            </a:p>
          </p:txBody>
        </p:sp>
      </p:grpSp>
      <p:grpSp>
        <p:nvGrpSpPr>
          <p:cNvPr id="15" name="Group 15"/>
          <p:cNvGrpSpPr/>
          <p:nvPr/>
        </p:nvGrpSpPr>
        <p:grpSpPr>
          <a:xfrm>
            <a:off x="5449133" y="3000881"/>
            <a:ext cx="3572947" cy="3926285"/>
            <a:chOff x="0" y="0"/>
            <a:chExt cx="1504343" cy="1653112"/>
          </a:xfrm>
        </p:grpSpPr>
        <p:sp>
          <p:nvSpPr>
            <p:cNvPr id="16" name="Freeform 16"/>
            <p:cNvSpPr/>
            <p:nvPr/>
          </p:nvSpPr>
          <p:spPr>
            <a:xfrm>
              <a:off x="0" y="0"/>
              <a:ext cx="1504343" cy="1653112"/>
            </a:xfrm>
            <a:custGeom>
              <a:avLst/>
              <a:gdLst/>
              <a:ahLst/>
              <a:cxnLst/>
              <a:rect l="l" t="t" r="r" b="b"/>
              <a:pathLst>
                <a:path w="1504343" h="1653112">
                  <a:moveTo>
                    <a:pt x="65004" y="0"/>
                  </a:moveTo>
                  <a:lnTo>
                    <a:pt x="1439339" y="0"/>
                  </a:lnTo>
                  <a:cubicBezTo>
                    <a:pt x="1456579" y="0"/>
                    <a:pt x="1473113" y="6849"/>
                    <a:pt x="1485304" y="19039"/>
                  </a:cubicBezTo>
                  <a:cubicBezTo>
                    <a:pt x="1497495" y="31230"/>
                    <a:pt x="1504343" y="47764"/>
                    <a:pt x="1504343" y="65004"/>
                  </a:cubicBezTo>
                  <a:lnTo>
                    <a:pt x="1504343" y="1588108"/>
                  </a:lnTo>
                  <a:cubicBezTo>
                    <a:pt x="1504343" y="1605348"/>
                    <a:pt x="1497495" y="1621882"/>
                    <a:pt x="1485304" y="1634073"/>
                  </a:cubicBezTo>
                  <a:cubicBezTo>
                    <a:pt x="1473113" y="1646263"/>
                    <a:pt x="1456579" y="1653112"/>
                    <a:pt x="1439339" y="1653112"/>
                  </a:cubicBezTo>
                  <a:lnTo>
                    <a:pt x="65004" y="1653112"/>
                  </a:lnTo>
                  <a:cubicBezTo>
                    <a:pt x="47764" y="1653112"/>
                    <a:pt x="31230" y="1646263"/>
                    <a:pt x="19039" y="1634073"/>
                  </a:cubicBezTo>
                  <a:cubicBezTo>
                    <a:pt x="6849" y="1621882"/>
                    <a:pt x="0" y="1605348"/>
                    <a:pt x="0" y="1588108"/>
                  </a:cubicBezTo>
                  <a:lnTo>
                    <a:pt x="0" y="65004"/>
                  </a:lnTo>
                  <a:cubicBezTo>
                    <a:pt x="0" y="47764"/>
                    <a:pt x="6849" y="31230"/>
                    <a:pt x="19039" y="19039"/>
                  </a:cubicBezTo>
                  <a:cubicBezTo>
                    <a:pt x="31230" y="6849"/>
                    <a:pt x="47764" y="0"/>
                    <a:pt x="65004" y="0"/>
                  </a:cubicBezTo>
                  <a:close/>
                </a:path>
              </a:pathLst>
            </a:custGeom>
            <a:solidFill>
              <a:srgbClr val="FFF3F3"/>
            </a:solidFill>
            <a:ln w="28575" cap="rnd">
              <a:solidFill>
                <a:srgbClr val="000000"/>
              </a:solidFill>
              <a:prstDash val="solid"/>
              <a:round/>
            </a:ln>
          </p:spPr>
          <p:txBody>
            <a:bodyPr/>
            <a:lstStyle/>
            <a:p>
              <a:endParaRPr lang="en-US"/>
            </a:p>
          </p:txBody>
        </p:sp>
        <p:sp>
          <p:nvSpPr>
            <p:cNvPr id="17" name="TextBox 17"/>
            <p:cNvSpPr txBox="1"/>
            <p:nvPr/>
          </p:nvSpPr>
          <p:spPr>
            <a:xfrm>
              <a:off x="0" y="-28575"/>
              <a:ext cx="1504343" cy="1681687"/>
            </a:xfrm>
            <a:prstGeom prst="rect">
              <a:avLst/>
            </a:prstGeom>
          </p:spPr>
          <p:txBody>
            <a:bodyPr lIns="30198" tIns="30198" rIns="30198" bIns="30198" rtlCol="0" anchor="ctr"/>
            <a:lstStyle/>
            <a:p>
              <a:pPr algn="ctr">
                <a:lnSpc>
                  <a:spcPts val="1581"/>
                </a:lnSpc>
              </a:pPr>
              <a:endParaRPr/>
            </a:p>
          </p:txBody>
        </p:sp>
      </p:grpSp>
      <p:grpSp>
        <p:nvGrpSpPr>
          <p:cNvPr id="18" name="Group 18"/>
          <p:cNvGrpSpPr/>
          <p:nvPr/>
        </p:nvGrpSpPr>
        <p:grpSpPr>
          <a:xfrm>
            <a:off x="5092854" y="2611950"/>
            <a:ext cx="4339485" cy="567767"/>
            <a:chOff x="0" y="0"/>
            <a:chExt cx="1837097" cy="240361"/>
          </a:xfrm>
        </p:grpSpPr>
        <p:sp>
          <p:nvSpPr>
            <p:cNvPr id="19" name="Freeform 19"/>
            <p:cNvSpPr/>
            <p:nvPr/>
          </p:nvSpPr>
          <p:spPr>
            <a:xfrm>
              <a:off x="0" y="0"/>
              <a:ext cx="1837097" cy="240361"/>
            </a:xfrm>
            <a:custGeom>
              <a:avLst/>
              <a:gdLst/>
              <a:ahLst/>
              <a:cxnLst/>
              <a:rect l="l" t="t" r="r" b="b"/>
              <a:pathLst>
                <a:path w="1837097" h="240361">
                  <a:moveTo>
                    <a:pt x="28545" y="0"/>
                  </a:moveTo>
                  <a:lnTo>
                    <a:pt x="1808552" y="0"/>
                  </a:lnTo>
                  <a:cubicBezTo>
                    <a:pt x="1816122" y="0"/>
                    <a:pt x="1823383" y="3007"/>
                    <a:pt x="1828736" y="8361"/>
                  </a:cubicBezTo>
                  <a:cubicBezTo>
                    <a:pt x="1834089" y="13714"/>
                    <a:pt x="1837097" y="20974"/>
                    <a:pt x="1837097" y="28545"/>
                  </a:cubicBezTo>
                  <a:lnTo>
                    <a:pt x="1837097" y="211816"/>
                  </a:lnTo>
                  <a:cubicBezTo>
                    <a:pt x="1837097" y="227581"/>
                    <a:pt x="1824317" y="240361"/>
                    <a:pt x="1808552" y="240361"/>
                  </a:cubicBezTo>
                  <a:lnTo>
                    <a:pt x="28545" y="240361"/>
                  </a:lnTo>
                  <a:cubicBezTo>
                    <a:pt x="12780" y="240361"/>
                    <a:pt x="0" y="227581"/>
                    <a:pt x="0" y="211816"/>
                  </a:cubicBezTo>
                  <a:lnTo>
                    <a:pt x="0" y="28545"/>
                  </a:lnTo>
                  <a:cubicBezTo>
                    <a:pt x="0" y="12780"/>
                    <a:pt x="12780" y="0"/>
                    <a:pt x="28545" y="0"/>
                  </a:cubicBezTo>
                  <a:close/>
                </a:path>
              </a:pathLst>
            </a:custGeom>
            <a:solidFill>
              <a:srgbClr val="FF9401"/>
            </a:solidFill>
            <a:ln w="28575" cap="sq">
              <a:solidFill>
                <a:srgbClr val="000000"/>
              </a:solidFill>
              <a:prstDash val="solid"/>
              <a:miter/>
            </a:ln>
          </p:spPr>
          <p:txBody>
            <a:bodyPr/>
            <a:lstStyle/>
            <a:p>
              <a:endParaRPr lang="en-US"/>
            </a:p>
          </p:txBody>
        </p:sp>
        <p:sp>
          <p:nvSpPr>
            <p:cNvPr id="20" name="TextBox 20"/>
            <p:cNvSpPr txBox="1"/>
            <p:nvPr/>
          </p:nvSpPr>
          <p:spPr>
            <a:xfrm>
              <a:off x="0" y="-28575"/>
              <a:ext cx="1837097" cy="268936"/>
            </a:xfrm>
            <a:prstGeom prst="rect">
              <a:avLst/>
            </a:prstGeom>
          </p:spPr>
          <p:txBody>
            <a:bodyPr lIns="30198" tIns="30198" rIns="30198" bIns="30198" rtlCol="0" anchor="ctr"/>
            <a:lstStyle/>
            <a:p>
              <a:pPr algn="ctr">
                <a:lnSpc>
                  <a:spcPts val="1581"/>
                </a:lnSpc>
              </a:pPr>
              <a:endParaRPr/>
            </a:p>
          </p:txBody>
        </p:sp>
      </p:grpSp>
      <p:sp>
        <p:nvSpPr>
          <p:cNvPr id="21" name="AutoShape 21"/>
          <p:cNvSpPr/>
          <p:nvPr/>
        </p:nvSpPr>
        <p:spPr>
          <a:xfrm>
            <a:off x="4769453" y="7140636"/>
            <a:ext cx="4662887" cy="0"/>
          </a:xfrm>
          <a:prstGeom prst="line">
            <a:avLst/>
          </a:prstGeom>
          <a:ln w="47625" cap="rnd">
            <a:solidFill>
              <a:srgbClr val="000000"/>
            </a:solidFill>
            <a:prstDash val="solid"/>
            <a:headEnd type="none" w="sm" len="sm"/>
            <a:tailEnd type="arrow" w="med" len="sm"/>
          </a:ln>
        </p:spPr>
        <p:txBody>
          <a:bodyPr/>
          <a:lstStyle/>
          <a:p>
            <a:endParaRPr lang="en-US"/>
          </a:p>
        </p:txBody>
      </p:sp>
      <p:sp>
        <p:nvSpPr>
          <p:cNvPr id="22" name="TextBox 22"/>
          <p:cNvSpPr txBox="1"/>
          <p:nvPr/>
        </p:nvSpPr>
        <p:spPr>
          <a:xfrm>
            <a:off x="802976" y="1494350"/>
            <a:ext cx="5833496" cy="793750"/>
          </a:xfrm>
          <a:prstGeom prst="rect">
            <a:avLst/>
          </a:prstGeom>
        </p:spPr>
        <p:txBody>
          <a:bodyPr lIns="0" tIns="0" rIns="0" bIns="0" rtlCol="0" anchor="t">
            <a:spAutoFit/>
          </a:bodyPr>
          <a:lstStyle/>
          <a:p>
            <a:pPr algn="ctr">
              <a:lnSpc>
                <a:spcPts val="5599"/>
              </a:lnSpc>
            </a:pPr>
            <a:r>
              <a:rPr lang="en-US" sz="3999">
                <a:solidFill>
                  <a:srgbClr val="000000"/>
                </a:solidFill>
                <a:latin typeface="Cooper Hewitt Bold"/>
              </a:rPr>
              <a:t>DATA ANALYSIS</a:t>
            </a:r>
          </a:p>
        </p:txBody>
      </p:sp>
      <p:sp>
        <p:nvSpPr>
          <p:cNvPr id="23" name="TextBox 23"/>
          <p:cNvSpPr txBox="1"/>
          <p:nvPr/>
        </p:nvSpPr>
        <p:spPr>
          <a:xfrm>
            <a:off x="657732" y="2702310"/>
            <a:ext cx="3886614" cy="298571"/>
          </a:xfrm>
          <a:prstGeom prst="rect">
            <a:avLst/>
          </a:prstGeom>
        </p:spPr>
        <p:txBody>
          <a:bodyPr lIns="0" tIns="0" rIns="0" bIns="0" rtlCol="0" anchor="t">
            <a:spAutoFit/>
          </a:bodyPr>
          <a:lstStyle/>
          <a:p>
            <a:pPr algn="ctr">
              <a:lnSpc>
                <a:spcPts val="2443"/>
              </a:lnSpc>
            </a:pPr>
            <a:r>
              <a:rPr lang="en-US" sz="1745">
                <a:solidFill>
                  <a:srgbClr val="FFF3F3"/>
                </a:solidFill>
                <a:latin typeface="Montserrat Bold"/>
              </a:rPr>
              <a:t>Coding</a:t>
            </a:r>
          </a:p>
        </p:txBody>
      </p:sp>
      <p:sp>
        <p:nvSpPr>
          <p:cNvPr id="24" name="TextBox 24"/>
          <p:cNvSpPr txBox="1"/>
          <p:nvPr/>
        </p:nvSpPr>
        <p:spPr>
          <a:xfrm>
            <a:off x="5717164" y="3441426"/>
            <a:ext cx="3036885" cy="2132838"/>
          </a:xfrm>
          <a:prstGeom prst="rect">
            <a:avLst/>
          </a:prstGeom>
        </p:spPr>
        <p:txBody>
          <a:bodyPr lIns="0" tIns="0" rIns="0" bIns="0" rtlCol="0" anchor="t">
            <a:spAutoFit/>
          </a:bodyPr>
          <a:lstStyle/>
          <a:p>
            <a:pPr marL="330327" lvl="1" indent="-165164">
              <a:lnSpc>
                <a:spcPts val="2142"/>
              </a:lnSpc>
              <a:buFont typeface="Arial"/>
              <a:buChar char="•"/>
            </a:pPr>
            <a:r>
              <a:rPr lang="en-US" sz="1530">
                <a:solidFill>
                  <a:srgbClr val="000000"/>
                </a:solidFill>
                <a:latin typeface="Montserrat"/>
              </a:rPr>
              <a:t>looking for themes, reviewing and triangulating themes, defining and labelling themes, and reporting on the reasons behind the choices (Nowell et al., 2017).</a:t>
            </a:r>
          </a:p>
          <a:p>
            <a:pPr algn="just">
              <a:lnSpc>
                <a:spcPts val="2142"/>
              </a:lnSpc>
            </a:pPr>
            <a:endParaRPr lang="en-US" sz="1530">
              <a:solidFill>
                <a:srgbClr val="000000"/>
              </a:solidFill>
              <a:latin typeface="Montserrat"/>
            </a:endParaRPr>
          </a:p>
        </p:txBody>
      </p:sp>
      <p:sp>
        <p:nvSpPr>
          <p:cNvPr id="25" name="Freeform 25"/>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26" name="Freeform 26"/>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7" name="Freeform 27"/>
          <p:cNvSpPr/>
          <p:nvPr/>
        </p:nvSpPr>
        <p:spPr>
          <a:xfrm>
            <a:off x="6346292" y="844639"/>
            <a:ext cx="580360" cy="566346"/>
          </a:xfrm>
          <a:custGeom>
            <a:avLst/>
            <a:gdLst/>
            <a:ahLst/>
            <a:cxnLst/>
            <a:rect l="l" t="t" r="r" b="b"/>
            <a:pathLst>
              <a:path w="580360" h="566346">
                <a:moveTo>
                  <a:pt x="0" y="0"/>
                </a:moveTo>
                <a:lnTo>
                  <a:pt x="580360" y="0"/>
                </a:lnTo>
                <a:lnTo>
                  <a:pt x="580360" y="566346"/>
                </a:lnTo>
                <a:lnTo>
                  <a:pt x="0" y="566346"/>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8" name="TextBox 28"/>
          <p:cNvSpPr txBox="1"/>
          <p:nvPr/>
        </p:nvSpPr>
        <p:spPr>
          <a:xfrm>
            <a:off x="3409478" y="2634039"/>
            <a:ext cx="7706239" cy="416063"/>
          </a:xfrm>
          <a:prstGeom prst="rect">
            <a:avLst/>
          </a:prstGeom>
        </p:spPr>
        <p:txBody>
          <a:bodyPr lIns="0" tIns="0" rIns="0" bIns="0" rtlCol="0" anchor="t">
            <a:spAutoFit/>
          </a:bodyPr>
          <a:lstStyle/>
          <a:p>
            <a:pPr algn="ctr">
              <a:lnSpc>
                <a:spcPts val="3317"/>
              </a:lnSpc>
            </a:pPr>
            <a:r>
              <a:rPr lang="en-US" sz="2369">
                <a:solidFill>
                  <a:srgbClr val="FFF3F3"/>
                </a:solidFill>
                <a:latin typeface="Montserrat Bold"/>
              </a:rPr>
              <a:t>Thematic Analysis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grpSp>
        <p:nvGrpSpPr>
          <p:cNvPr id="2" name="Group 2"/>
          <p:cNvGrpSpPr/>
          <p:nvPr/>
        </p:nvGrpSpPr>
        <p:grpSpPr>
          <a:xfrm>
            <a:off x="709968" y="1152153"/>
            <a:ext cx="5974650" cy="1472987"/>
            <a:chOff x="0" y="0"/>
            <a:chExt cx="2537778" cy="625663"/>
          </a:xfrm>
        </p:grpSpPr>
        <p:sp>
          <p:nvSpPr>
            <p:cNvPr id="3" name="Freeform 3"/>
            <p:cNvSpPr/>
            <p:nvPr/>
          </p:nvSpPr>
          <p:spPr>
            <a:xfrm>
              <a:off x="0" y="0"/>
              <a:ext cx="2537778" cy="625663"/>
            </a:xfrm>
            <a:custGeom>
              <a:avLst/>
              <a:gdLst/>
              <a:ahLst/>
              <a:cxnLst/>
              <a:rect l="l" t="t" r="r" b="b"/>
              <a:pathLst>
                <a:path w="2537778" h="625663">
                  <a:moveTo>
                    <a:pt x="38874" y="0"/>
                  </a:moveTo>
                  <a:lnTo>
                    <a:pt x="2498905" y="0"/>
                  </a:lnTo>
                  <a:cubicBezTo>
                    <a:pt x="2509215" y="0"/>
                    <a:pt x="2519102" y="4096"/>
                    <a:pt x="2526392" y="11386"/>
                  </a:cubicBezTo>
                  <a:cubicBezTo>
                    <a:pt x="2533683" y="18676"/>
                    <a:pt x="2537778" y="28564"/>
                    <a:pt x="2537778" y="38874"/>
                  </a:cubicBezTo>
                  <a:lnTo>
                    <a:pt x="2537778" y="586789"/>
                  </a:lnTo>
                  <a:cubicBezTo>
                    <a:pt x="2537778" y="597099"/>
                    <a:pt x="2533683" y="606986"/>
                    <a:pt x="2526392" y="614277"/>
                  </a:cubicBezTo>
                  <a:cubicBezTo>
                    <a:pt x="2519102" y="621567"/>
                    <a:pt x="2509215" y="625663"/>
                    <a:pt x="2498905" y="625663"/>
                  </a:cubicBezTo>
                  <a:lnTo>
                    <a:pt x="38874" y="625663"/>
                  </a:lnTo>
                  <a:cubicBezTo>
                    <a:pt x="28564" y="625663"/>
                    <a:pt x="18676" y="621567"/>
                    <a:pt x="11386" y="614277"/>
                  </a:cubicBezTo>
                  <a:cubicBezTo>
                    <a:pt x="4096" y="606986"/>
                    <a:pt x="0" y="597099"/>
                    <a:pt x="0" y="586789"/>
                  </a:cubicBezTo>
                  <a:lnTo>
                    <a:pt x="0" y="38874"/>
                  </a:lnTo>
                  <a:cubicBezTo>
                    <a:pt x="0" y="28564"/>
                    <a:pt x="4096" y="18676"/>
                    <a:pt x="11386" y="11386"/>
                  </a:cubicBezTo>
                  <a:cubicBezTo>
                    <a:pt x="18676" y="4096"/>
                    <a:pt x="28564" y="0"/>
                    <a:pt x="38874" y="0"/>
                  </a:cubicBezTo>
                  <a:close/>
                </a:path>
              </a:pathLst>
            </a:custGeom>
            <a:solidFill>
              <a:srgbClr val="FFF3F3"/>
            </a:solidFill>
            <a:ln w="47625" cap="rnd">
              <a:solidFill>
                <a:srgbClr val="000000"/>
              </a:solidFill>
              <a:prstDash val="solid"/>
              <a:round/>
            </a:ln>
          </p:spPr>
          <p:txBody>
            <a:bodyPr/>
            <a:lstStyle/>
            <a:p>
              <a:endParaRPr lang="en-US"/>
            </a:p>
          </p:txBody>
        </p:sp>
        <p:sp>
          <p:nvSpPr>
            <p:cNvPr id="4" name="TextBox 4"/>
            <p:cNvSpPr txBox="1"/>
            <p:nvPr/>
          </p:nvSpPr>
          <p:spPr>
            <a:xfrm>
              <a:off x="0" y="-28575"/>
              <a:ext cx="2537778" cy="654238"/>
            </a:xfrm>
            <a:prstGeom prst="rect">
              <a:avLst/>
            </a:prstGeom>
          </p:spPr>
          <p:txBody>
            <a:bodyPr lIns="30198" tIns="30198" rIns="30198" bIns="30198" rtlCol="0" anchor="ctr"/>
            <a:lstStyle/>
            <a:p>
              <a:pPr algn="ctr">
                <a:lnSpc>
                  <a:spcPts val="1581"/>
                </a:lnSpc>
              </a:pPr>
              <a:endParaRPr/>
            </a:p>
          </p:txBody>
        </p:sp>
      </p:grpSp>
      <p:sp>
        <p:nvSpPr>
          <p:cNvPr id="5" name="Freeform 5"/>
          <p:cNvSpPr/>
          <p:nvPr/>
        </p:nvSpPr>
        <p:spPr>
          <a:xfrm flipH="1" flipV="1">
            <a:off x="6037066" y="1347210"/>
            <a:ext cx="3969697" cy="3715292"/>
          </a:xfrm>
          <a:custGeom>
            <a:avLst/>
            <a:gdLst/>
            <a:ahLst/>
            <a:cxnLst/>
            <a:rect l="l" t="t" r="r" b="b"/>
            <a:pathLst>
              <a:path w="3969697" h="3715292">
                <a:moveTo>
                  <a:pt x="3969697" y="3715292"/>
                </a:moveTo>
                <a:lnTo>
                  <a:pt x="0" y="3715292"/>
                </a:lnTo>
                <a:lnTo>
                  <a:pt x="0" y="0"/>
                </a:lnTo>
                <a:lnTo>
                  <a:pt x="3969697" y="0"/>
                </a:lnTo>
                <a:lnTo>
                  <a:pt x="3969697" y="3715292"/>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sp>
        <p:nvSpPr>
          <p:cNvPr id="6" name="TextBox 6"/>
          <p:cNvSpPr txBox="1"/>
          <p:nvPr/>
        </p:nvSpPr>
        <p:spPr>
          <a:xfrm>
            <a:off x="314136" y="1255466"/>
            <a:ext cx="6766315" cy="1045992"/>
          </a:xfrm>
          <a:prstGeom prst="rect">
            <a:avLst/>
          </a:prstGeom>
        </p:spPr>
        <p:txBody>
          <a:bodyPr lIns="0" tIns="0" rIns="0" bIns="0" rtlCol="0" anchor="t">
            <a:spAutoFit/>
          </a:bodyPr>
          <a:lstStyle/>
          <a:p>
            <a:pPr algn="ctr">
              <a:lnSpc>
                <a:spcPts val="8626"/>
              </a:lnSpc>
            </a:pPr>
            <a:r>
              <a:rPr lang="en-US" sz="6162" dirty="0">
                <a:solidFill>
                  <a:srgbClr val="000000"/>
                </a:solidFill>
                <a:latin typeface="Cooper Hewitt Bold"/>
              </a:rPr>
              <a:t>THEMES</a:t>
            </a:r>
          </a:p>
        </p:txBody>
      </p:sp>
      <p:grpSp>
        <p:nvGrpSpPr>
          <p:cNvPr id="7" name="Group 7"/>
          <p:cNvGrpSpPr/>
          <p:nvPr/>
        </p:nvGrpSpPr>
        <p:grpSpPr>
          <a:xfrm>
            <a:off x="1010625" y="688931"/>
            <a:ext cx="3290787" cy="686297"/>
            <a:chOff x="-11148" y="-32414"/>
            <a:chExt cx="1338446" cy="279134"/>
          </a:xfrm>
        </p:grpSpPr>
        <p:sp>
          <p:nvSpPr>
            <p:cNvPr id="8" name="Freeform 8"/>
            <p:cNvSpPr/>
            <p:nvPr/>
          </p:nvSpPr>
          <p:spPr>
            <a:xfrm>
              <a:off x="-11148" y="-32414"/>
              <a:ext cx="1327298" cy="246720"/>
            </a:xfrm>
            <a:custGeom>
              <a:avLst/>
              <a:gdLst/>
              <a:ahLst/>
              <a:cxnLst/>
              <a:rect l="l" t="t" r="r" b="b"/>
              <a:pathLst>
                <a:path w="1327298" h="246720">
                  <a:moveTo>
                    <a:pt x="37958" y="0"/>
                  </a:moveTo>
                  <a:lnTo>
                    <a:pt x="1289340" y="0"/>
                  </a:lnTo>
                  <a:cubicBezTo>
                    <a:pt x="1299407" y="0"/>
                    <a:pt x="1309062" y="3999"/>
                    <a:pt x="1316180" y="11118"/>
                  </a:cubicBezTo>
                  <a:cubicBezTo>
                    <a:pt x="1323299" y="18236"/>
                    <a:pt x="1327298" y="27891"/>
                    <a:pt x="1327298" y="37958"/>
                  </a:cubicBezTo>
                  <a:lnTo>
                    <a:pt x="1327298" y="208762"/>
                  </a:lnTo>
                  <a:cubicBezTo>
                    <a:pt x="1327298" y="218829"/>
                    <a:pt x="1323299" y="228484"/>
                    <a:pt x="1316180" y="235603"/>
                  </a:cubicBezTo>
                  <a:cubicBezTo>
                    <a:pt x="1309062" y="242721"/>
                    <a:pt x="1299407" y="246720"/>
                    <a:pt x="1289340" y="246720"/>
                  </a:cubicBezTo>
                  <a:lnTo>
                    <a:pt x="37958" y="246720"/>
                  </a:lnTo>
                  <a:cubicBezTo>
                    <a:pt x="27891" y="246720"/>
                    <a:pt x="18236" y="242721"/>
                    <a:pt x="11118" y="235603"/>
                  </a:cubicBezTo>
                  <a:cubicBezTo>
                    <a:pt x="3999" y="228484"/>
                    <a:pt x="0" y="218829"/>
                    <a:pt x="0" y="208762"/>
                  </a:cubicBezTo>
                  <a:lnTo>
                    <a:pt x="0" y="37958"/>
                  </a:lnTo>
                  <a:cubicBezTo>
                    <a:pt x="0" y="27891"/>
                    <a:pt x="3999" y="18236"/>
                    <a:pt x="11118" y="11118"/>
                  </a:cubicBezTo>
                  <a:cubicBezTo>
                    <a:pt x="18236" y="3999"/>
                    <a:pt x="27891" y="0"/>
                    <a:pt x="37958" y="0"/>
                  </a:cubicBezTo>
                  <a:close/>
                </a:path>
              </a:pathLst>
            </a:custGeom>
            <a:solidFill>
              <a:srgbClr val="FFF3F3"/>
            </a:solidFill>
            <a:ln w="47625" cap="sq">
              <a:solidFill>
                <a:srgbClr val="000000"/>
              </a:solidFill>
              <a:prstDash val="solid"/>
              <a:miter/>
            </a:ln>
          </p:spPr>
          <p:txBody>
            <a:bodyPr/>
            <a:lstStyle/>
            <a:p>
              <a:pPr algn="ctr"/>
              <a:r>
                <a:rPr lang="en-US" sz="1800" dirty="0">
                  <a:solidFill>
                    <a:srgbClr val="000000"/>
                  </a:solidFill>
                  <a:latin typeface="Cooper Hewitt Bold"/>
                </a:rPr>
                <a:t>FINDINGS</a:t>
              </a:r>
              <a:endParaRPr lang="en-US" dirty="0"/>
            </a:p>
          </p:txBody>
        </p:sp>
        <p:sp>
          <p:nvSpPr>
            <p:cNvPr id="9" name="TextBox 9"/>
            <p:cNvSpPr txBox="1"/>
            <p:nvPr/>
          </p:nvSpPr>
          <p:spPr>
            <a:xfrm>
              <a:off x="0" y="-28575"/>
              <a:ext cx="1327298" cy="275295"/>
            </a:xfrm>
            <a:prstGeom prst="rect">
              <a:avLst/>
            </a:prstGeom>
          </p:spPr>
          <p:txBody>
            <a:bodyPr lIns="30198" tIns="30198" rIns="30198" bIns="30198" rtlCol="0" anchor="ctr"/>
            <a:lstStyle/>
            <a:p>
              <a:pPr algn="ctr">
                <a:lnSpc>
                  <a:spcPts val="1581"/>
                </a:lnSpc>
              </a:pPr>
              <a:endParaRPr/>
            </a:p>
          </p:txBody>
        </p:sp>
      </p:grpSp>
      <p:sp>
        <p:nvSpPr>
          <p:cNvPr id="10" name="Freeform 10"/>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11" name="Freeform 11"/>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grpSp>
        <p:nvGrpSpPr>
          <p:cNvPr id="12" name="Group 12"/>
          <p:cNvGrpSpPr/>
          <p:nvPr/>
        </p:nvGrpSpPr>
        <p:grpSpPr>
          <a:xfrm>
            <a:off x="314136" y="2910726"/>
            <a:ext cx="9032131" cy="4303551"/>
            <a:chOff x="0" y="0"/>
            <a:chExt cx="4505283" cy="1738374"/>
          </a:xfrm>
        </p:grpSpPr>
        <p:sp>
          <p:nvSpPr>
            <p:cNvPr id="13" name="Freeform 13"/>
            <p:cNvSpPr/>
            <p:nvPr/>
          </p:nvSpPr>
          <p:spPr>
            <a:xfrm>
              <a:off x="0" y="0"/>
              <a:ext cx="4505284" cy="1738374"/>
            </a:xfrm>
            <a:custGeom>
              <a:avLst/>
              <a:gdLst/>
              <a:ahLst/>
              <a:cxnLst/>
              <a:rect l="l" t="t" r="r" b="b"/>
              <a:pathLst>
                <a:path w="4505284" h="1738374">
                  <a:moveTo>
                    <a:pt x="11640" y="0"/>
                  </a:moveTo>
                  <a:lnTo>
                    <a:pt x="4493644" y="0"/>
                  </a:lnTo>
                  <a:cubicBezTo>
                    <a:pt x="4500072" y="0"/>
                    <a:pt x="4505284" y="5211"/>
                    <a:pt x="4505284" y="11640"/>
                  </a:cubicBezTo>
                  <a:lnTo>
                    <a:pt x="4505284" y="1726734"/>
                  </a:lnTo>
                  <a:cubicBezTo>
                    <a:pt x="4505284" y="1733162"/>
                    <a:pt x="4500072" y="1738374"/>
                    <a:pt x="4493644" y="1738374"/>
                  </a:cubicBezTo>
                  <a:lnTo>
                    <a:pt x="11640" y="1738374"/>
                  </a:lnTo>
                  <a:cubicBezTo>
                    <a:pt x="5211" y="1738374"/>
                    <a:pt x="0" y="1733162"/>
                    <a:pt x="0" y="1726734"/>
                  </a:cubicBezTo>
                  <a:lnTo>
                    <a:pt x="0" y="11640"/>
                  </a:lnTo>
                  <a:cubicBezTo>
                    <a:pt x="0" y="5211"/>
                    <a:pt x="5211" y="0"/>
                    <a:pt x="11640" y="0"/>
                  </a:cubicBezTo>
                  <a:close/>
                </a:path>
              </a:pathLst>
            </a:custGeom>
            <a:solidFill>
              <a:srgbClr val="0F9377"/>
            </a:solidFill>
            <a:ln w="28575" cap="sq">
              <a:solidFill>
                <a:srgbClr val="000000"/>
              </a:solidFill>
              <a:prstDash val="solid"/>
              <a:miter/>
            </a:ln>
          </p:spPr>
          <p:txBody>
            <a:bodyPr/>
            <a:lstStyle/>
            <a:p>
              <a:endParaRPr lang="en-US"/>
            </a:p>
          </p:txBody>
        </p:sp>
        <p:sp>
          <p:nvSpPr>
            <p:cNvPr id="14" name="TextBox 14"/>
            <p:cNvSpPr txBox="1"/>
            <p:nvPr/>
          </p:nvSpPr>
          <p:spPr>
            <a:xfrm>
              <a:off x="0" y="-28575"/>
              <a:ext cx="4505283" cy="1766949"/>
            </a:xfrm>
            <a:prstGeom prst="rect">
              <a:avLst/>
            </a:prstGeom>
          </p:spPr>
          <p:txBody>
            <a:bodyPr lIns="30198" tIns="30198" rIns="30198" bIns="30198" rtlCol="0" anchor="ctr"/>
            <a:lstStyle/>
            <a:p>
              <a:pPr algn="ctr">
                <a:lnSpc>
                  <a:spcPts val="1581"/>
                </a:lnSpc>
              </a:pPr>
              <a:endParaRPr/>
            </a:p>
          </p:txBody>
        </p:sp>
      </p:grpSp>
      <p:sp>
        <p:nvSpPr>
          <p:cNvPr id="15" name="TextBox 15"/>
          <p:cNvSpPr txBox="1"/>
          <p:nvPr/>
        </p:nvSpPr>
        <p:spPr>
          <a:xfrm>
            <a:off x="1502459" y="3669438"/>
            <a:ext cx="3452907" cy="369268"/>
          </a:xfrm>
          <a:prstGeom prst="rect">
            <a:avLst/>
          </a:prstGeom>
        </p:spPr>
        <p:txBody>
          <a:bodyPr lIns="0" tIns="0" rIns="0" bIns="0" rtlCol="0" anchor="t">
            <a:spAutoFit/>
          </a:bodyPr>
          <a:lstStyle/>
          <a:p>
            <a:pPr>
              <a:lnSpc>
                <a:spcPts val="3143"/>
              </a:lnSpc>
            </a:pPr>
            <a:r>
              <a:rPr lang="en-US" sz="2245" dirty="0">
                <a:solidFill>
                  <a:srgbClr val="FFF3F3"/>
                </a:solidFill>
                <a:latin typeface="Montserrat Bold"/>
              </a:rPr>
              <a:t>Black representation</a:t>
            </a:r>
          </a:p>
        </p:txBody>
      </p:sp>
      <p:sp>
        <p:nvSpPr>
          <p:cNvPr id="16" name="Freeform 16"/>
          <p:cNvSpPr/>
          <p:nvPr/>
        </p:nvSpPr>
        <p:spPr>
          <a:xfrm>
            <a:off x="556921" y="3503957"/>
            <a:ext cx="719751" cy="702371"/>
          </a:xfrm>
          <a:custGeom>
            <a:avLst/>
            <a:gdLst/>
            <a:ahLst/>
            <a:cxnLst/>
            <a:rect l="l" t="t" r="r" b="b"/>
            <a:pathLst>
              <a:path w="719751" h="702371">
                <a:moveTo>
                  <a:pt x="0" y="0"/>
                </a:moveTo>
                <a:lnTo>
                  <a:pt x="719750" y="0"/>
                </a:lnTo>
                <a:lnTo>
                  <a:pt x="719750" y="702371"/>
                </a:lnTo>
                <a:lnTo>
                  <a:pt x="0" y="702371"/>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17" name="TextBox 17"/>
          <p:cNvSpPr txBox="1"/>
          <p:nvPr/>
        </p:nvSpPr>
        <p:spPr>
          <a:xfrm>
            <a:off x="407333" y="3612097"/>
            <a:ext cx="1018925" cy="438466"/>
          </a:xfrm>
          <a:prstGeom prst="rect">
            <a:avLst/>
          </a:prstGeom>
        </p:spPr>
        <p:txBody>
          <a:bodyPr lIns="0" tIns="0" rIns="0" bIns="0" rtlCol="0" anchor="t">
            <a:spAutoFit/>
          </a:bodyPr>
          <a:lstStyle/>
          <a:p>
            <a:pPr algn="ctr">
              <a:lnSpc>
                <a:spcPts val="3657"/>
              </a:lnSpc>
            </a:pPr>
            <a:r>
              <a:rPr lang="en-US" sz="2612">
                <a:solidFill>
                  <a:srgbClr val="000000"/>
                </a:solidFill>
                <a:latin typeface="Montserrat Bold"/>
              </a:rPr>
              <a:t>1.</a:t>
            </a:r>
          </a:p>
        </p:txBody>
      </p:sp>
      <p:sp>
        <p:nvSpPr>
          <p:cNvPr id="18" name="TextBox 18"/>
          <p:cNvSpPr txBox="1"/>
          <p:nvPr/>
        </p:nvSpPr>
        <p:spPr>
          <a:xfrm>
            <a:off x="5902322" y="3594328"/>
            <a:ext cx="3390448" cy="766813"/>
          </a:xfrm>
          <a:prstGeom prst="rect">
            <a:avLst/>
          </a:prstGeom>
        </p:spPr>
        <p:txBody>
          <a:bodyPr lIns="0" tIns="0" rIns="0" bIns="0" rtlCol="0" anchor="t">
            <a:spAutoFit/>
          </a:bodyPr>
          <a:lstStyle/>
          <a:p>
            <a:pPr>
              <a:lnSpc>
                <a:spcPts val="3143"/>
              </a:lnSpc>
            </a:pPr>
            <a:r>
              <a:rPr lang="en-US" sz="2245" dirty="0">
                <a:solidFill>
                  <a:srgbClr val="FFF3F3"/>
                </a:solidFill>
                <a:latin typeface="Montserrat Bold"/>
              </a:rPr>
              <a:t>Lack of access to Information</a:t>
            </a:r>
          </a:p>
        </p:txBody>
      </p:sp>
      <p:sp>
        <p:nvSpPr>
          <p:cNvPr id="19" name="Freeform 19"/>
          <p:cNvSpPr/>
          <p:nvPr/>
        </p:nvSpPr>
        <p:spPr>
          <a:xfrm>
            <a:off x="4955366" y="3503957"/>
            <a:ext cx="719751" cy="702371"/>
          </a:xfrm>
          <a:custGeom>
            <a:avLst/>
            <a:gdLst/>
            <a:ahLst/>
            <a:cxnLst/>
            <a:rect l="l" t="t" r="r" b="b"/>
            <a:pathLst>
              <a:path w="719751" h="702371">
                <a:moveTo>
                  <a:pt x="0" y="0"/>
                </a:moveTo>
                <a:lnTo>
                  <a:pt x="719750" y="0"/>
                </a:lnTo>
                <a:lnTo>
                  <a:pt x="719750" y="702371"/>
                </a:lnTo>
                <a:lnTo>
                  <a:pt x="0" y="702371"/>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0" name="TextBox 20"/>
          <p:cNvSpPr txBox="1"/>
          <p:nvPr/>
        </p:nvSpPr>
        <p:spPr>
          <a:xfrm>
            <a:off x="4804360" y="3612097"/>
            <a:ext cx="1021761" cy="438466"/>
          </a:xfrm>
          <a:prstGeom prst="rect">
            <a:avLst/>
          </a:prstGeom>
        </p:spPr>
        <p:txBody>
          <a:bodyPr lIns="0" tIns="0" rIns="0" bIns="0" rtlCol="0" anchor="t">
            <a:spAutoFit/>
          </a:bodyPr>
          <a:lstStyle/>
          <a:p>
            <a:pPr algn="ctr">
              <a:lnSpc>
                <a:spcPts val="3657"/>
              </a:lnSpc>
            </a:pPr>
            <a:r>
              <a:rPr lang="en-US" sz="2612">
                <a:solidFill>
                  <a:srgbClr val="000000"/>
                </a:solidFill>
                <a:latin typeface="Montserrat Bold"/>
              </a:rPr>
              <a:t>2.</a:t>
            </a:r>
          </a:p>
        </p:txBody>
      </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2" name="Freeform 22"/>
          <p:cNvSpPr/>
          <p:nvPr/>
        </p:nvSpPr>
        <p:spPr>
          <a:xfrm>
            <a:off x="6393010" y="909122"/>
            <a:ext cx="583216" cy="561367"/>
          </a:xfrm>
          <a:custGeom>
            <a:avLst/>
            <a:gdLst/>
            <a:ahLst/>
            <a:cxnLst/>
            <a:rect l="l" t="t" r="r" b="b"/>
            <a:pathLst>
              <a:path w="583216" h="561367">
                <a:moveTo>
                  <a:pt x="0" y="0"/>
                </a:moveTo>
                <a:lnTo>
                  <a:pt x="583216" y="0"/>
                </a:lnTo>
                <a:lnTo>
                  <a:pt x="583216" y="561367"/>
                </a:lnTo>
                <a:lnTo>
                  <a:pt x="0" y="561367"/>
                </a:lnTo>
                <a:lnTo>
                  <a:pt x="0" y="0"/>
                </a:lnTo>
                <a:close/>
              </a:path>
            </a:pathLst>
          </a:custGeom>
          <a:blipFill>
            <a:blip r:embed="rId11">
              <a:extLst>
                <a:ext uri="{96DAC541-7B7A-43D3-8B79-37D633B846F1}">
                  <asvg:svgBlip xmlns:asvg="http://schemas.microsoft.com/office/drawing/2016/SVG/main" r:embed="rId12"/>
                </a:ext>
              </a:extLst>
            </a:blip>
            <a:stretch>
              <a:fillRect l="-455589" b="-400732"/>
            </a:stretch>
          </a:blipFill>
          <a:ln w="28575" cap="rnd">
            <a:solidFill>
              <a:srgbClr val="000000"/>
            </a:solidFill>
            <a:prstDash val="solid"/>
            <a:round/>
          </a:ln>
        </p:spPr>
        <p:txBody>
          <a:bodyPr/>
          <a:lstStyle/>
          <a:p>
            <a:endParaRPr lang="en-US"/>
          </a:p>
        </p:txBody>
      </p:sp>
      <p:sp>
        <p:nvSpPr>
          <p:cNvPr id="23" name="Freeform 23"/>
          <p:cNvSpPr/>
          <p:nvPr/>
        </p:nvSpPr>
        <p:spPr>
          <a:xfrm>
            <a:off x="614728" y="5027209"/>
            <a:ext cx="719751" cy="702371"/>
          </a:xfrm>
          <a:custGeom>
            <a:avLst/>
            <a:gdLst/>
            <a:ahLst/>
            <a:cxnLst/>
            <a:rect l="l" t="t" r="r" b="b"/>
            <a:pathLst>
              <a:path w="719751" h="702371">
                <a:moveTo>
                  <a:pt x="0" y="0"/>
                </a:moveTo>
                <a:lnTo>
                  <a:pt x="719751" y="0"/>
                </a:lnTo>
                <a:lnTo>
                  <a:pt x="719751" y="702371"/>
                </a:lnTo>
                <a:lnTo>
                  <a:pt x="0" y="702371"/>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4" name="TextBox 24"/>
          <p:cNvSpPr txBox="1"/>
          <p:nvPr/>
        </p:nvSpPr>
        <p:spPr>
          <a:xfrm>
            <a:off x="465141" y="5135349"/>
            <a:ext cx="1018925" cy="438466"/>
          </a:xfrm>
          <a:prstGeom prst="rect">
            <a:avLst/>
          </a:prstGeom>
        </p:spPr>
        <p:txBody>
          <a:bodyPr lIns="0" tIns="0" rIns="0" bIns="0" rtlCol="0" anchor="t">
            <a:spAutoFit/>
          </a:bodyPr>
          <a:lstStyle/>
          <a:p>
            <a:pPr algn="ctr">
              <a:lnSpc>
                <a:spcPts val="3657"/>
              </a:lnSpc>
            </a:pPr>
            <a:r>
              <a:rPr lang="en-US" sz="2612" dirty="0">
                <a:solidFill>
                  <a:srgbClr val="000000"/>
                </a:solidFill>
                <a:latin typeface="Montserrat Bold"/>
              </a:rPr>
              <a:t>3.</a:t>
            </a:r>
          </a:p>
        </p:txBody>
      </p:sp>
      <p:sp>
        <p:nvSpPr>
          <p:cNvPr id="25" name="TextBox 25"/>
          <p:cNvSpPr txBox="1"/>
          <p:nvPr/>
        </p:nvSpPr>
        <p:spPr>
          <a:xfrm>
            <a:off x="1468416" y="5029445"/>
            <a:ext cx="6973900" cy="369268"/>
          </a:xfrm>
          <a:prstGeom prst="rect">
            <a:avLst/>
          </a:prstGeom>
        </p:spPr>
        <p:txBody>
          <a:bodyPr lIns="0" tIns="0" rIns="0" bIns="0" rtlCol="0" anchor="t">
            <a:spAutoFit/>
          </a:bodyPr>
          <a:lstStyle/>
          <a:p>
            <a:pPr>
              <a:lnSpc>
                <a:spcPts val="3143"/>
              </a:lnSpc>
            </a:pPr>
            <a:r>
              <a:rPr lang="en-US" sz="2245" dirty="0">
                <a:solidFill>
                  <a:srgbClr val="FFF3F3"/>
                </a:solidFill>
                <a:latin typeface="Montserrat Bold"/>
              </a:rPr>
              <a:t>Need for non-academic resources </a:t>
            </a:r>
          </a:p>
        </p:txBody>
      </p:sp>
    </p:spTree>
    <p:extLst>
      <p:ext uri="{BB962C8B-B14F-4D97-AF65-F5344CB8AC3E}">
        <p14:creationId xmlns:p14="http://schemas.microsoft.com/office/powerpoint/2010/main" val="3529470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grpSp>
        <p:nvGrpSpPr>
          <p:cNvPr id="2" name="Group 2"/>
          <p:cNvGrpSpPr/>
          <p:nvPr/>
        </p:nvGrpSpPr>
        <p:grpSpPr>
          <a:xfrm>
            <a:off x="709968" y="1152153"/>
            <a:ext cx="5974650" cy="1472987"/>
            <a:chOff x="0" y="0"/>
            <a:chExt cx="2537778" cy="625663"/>
          </a:xfrm>
        </p:grpSpPr>
        <p:sp>
          <p:nvSpPr>
            <p:cNvPr id="3" name="Freeform 3"/>
            <p:cNvSpPr/>
            <p:nvPr/>
          </p:nvSpPr>
          <p:spPr>
            <a:xfrm>
              <a:off x="0" y="0"/>
              <a:ext cx="2537778" cy="625663"/>
            </a:xfrm>
            <a:custGeom>
              <a:avLst/>
              <a:gdLst/>
              <a:ahLst/>
              <a:cxnLst/>
              <a:rect l="l" t="t" r="r" b="b"/>
              <a:pathLst>
                <a:path w="2537778" h="625663">
                  <a:moveTo>
                    <a:pt x="38874" y="0"/>
                  </a:moveTo>
                  <a:lnTo>
                    <a:pt x="2498905" y="0"/>
                  </a:lnTo>
                  <a:cubicBezTo>
                    <a:pt x="2509215" y="0"/>
                    <a:pt x="2519102" y="4096"/>
                    <a:pt x="2526392" y="11386"/>
                  </a:cubicBezTo>
                  <a:cubicBezTo>
                    <a:pt x="2533683" y="18676"/>
                    <a:pt x="2537778" y="28564"/>
                    <a:pt x="2537778" y="38874"/>
                  </a:cubicBezTo>
                  <a:lnTo>
                    <a:pt x="2537778" y="586789"/>
                  </a:lnTo>
                  <a:cubicBezTo>
                    <a:pt x="2537778" y="597099"/>
                    <a:pt x="2533683" y="606986"/>
                    <a:pt x="2526392" y="614277"/>
                  </a:cubicBezTo>
                  <a:cubicBezTo>
                    <a:pt x="2519102" y="621567"/>
                    <a:pt x="2509215" y="625663"/>
                    <a:pt x="2498905" y="625663"/>
                  </a:cubicBezTo>
                  <a:lnTo>
                    <a:pt x="38874" y="625663"/>
                  </a:lnTo>
                  <a:cubicBezTo>
                    <a:pt x="28564" y="625663"/>
                    <a:pt x="18676" y="621567"/>
                    <a:pt x="11386" y="614277"/>
                  </a:cubicBezTo>
                  <a:cubicBezTo>
                    <a:pt x="4096" y="606986"/>
                    <a:pt x="0" y="597099"/>
                    <a:pt x="0" y="586789"/>
                  </a:cubicBezTo>
                  <a:lnTo>
                    <a:pt x="0" y="38874"/>
                  </a:lnTo>
                  <a:cubicBezTo>
                    <a:pt x="0" y="28564"/>
                    <a:pt x="4096" y="18676"/>
                    <a:pt x="11386" y="11386"/>
                  </a:cubicBezTo>
                  <a:cubicBezTo>
                    <a:pt x="18676" y="4096"/>
                    <a:pt x="28564" y="0"/>
                    <a:pt x="38874" y="0"/>
                  </a:cubicBezTo>
                  <a:close/>
                </a:path>
              </a:pathLst>
            </a:custGeom>
            <a:solidFill>
              <a:srgbClr val="FFF3F3"/>
            </a:solidFill>
            <a:ln w="47625" cap="rnd">
              <a:solidFill>
                <a:srgbClr val="000000"/>
              </a:solidFill>
              <a:prstDash val="solid"/>
              <a:round/>
            </a:ln>
          </p:spPr>
          <p:txBody>
            <a:bodyPr/>
            <a:lstStyle/>
            <a:p>
              <a:endParaRPr lang="en-US"/>
            </a:p>
          </p:txBody>
        </p:sp>
        <p:sp>
          <p:nvSpPr>
            <p:cNvPr id="4" name="TextBox 4"/>
            <p:cNvSpPr txBox="1"/>
            <p:nvPr/>
          </p:nvSpPr>
          <p:spPr>
            <a:xfrm>
              <a:off x="0" y="-28575"/>
              <a:ext cx="2537778" cy="654238"/>
            </a:xfrm>
            <a:prstGeom prst="rect">
              <a:avLst/>
            </a:prstGeom>
          </p:spPr>
          <p:txBody>
            <a:bodyPr lIns="30198" tIns="30198" rIns="30198" bIns="30198" rtlCol="0" anchor="ctr"/>
            <a:lstStyle/>
            <a:p>
              <a:pPr algn="ctr">
                <a:lnSpc>
                  <a:spcPts val="1581"/>
                </a:lnSpc>
              </a:pPr>
              <a:endParaRPr/>
            </a:p>
          </p:txBody>
        </p:sp>
      </p:grpSp>
      <p:sp>
        <p:nvSpPr>
          <p:cNvPr id="5" name="Freeform 5"/>
          <p:cNvSpPr/>
          <p:nvPr/>
        </p:nvSpPr>
        <p:spPr>
          <a:xfrm flipH="1" flipV="1">
            <a:off x="6037066" y="1347210"/>
            <a:ext cx="3969697" cy="3715292"/>
          </a:xfrm>
          <a:custGeom>
            <a:avLst/>
            <a:gdLst/>
            <a:ahLst/>
            <a:cxnLst/>
            <a:rect l="l" t="t" r="r" b="b"/>
            <a:pathLst>
              <a:path w="3969697" h="3715292">
                <a:moveTo>
                  <a:pt x="3969697" y="3715292"/>
                </a:moveTo>
                <a:lnTo>
                  <a:pt x="0" y="3715292"/>
                </a:lnTo>
                <a:lnTo>
                  <a:pt x="0" y="0"/>
                </a:lnTo>
                <a:lnTo>
                  <a:pt x="3969697" y="0"/>
                </a:lnTo>
                <a:lnTo>
                  <a:pt x="3969697" y="3715292"/>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sp>
        <p:nvSpPr>
          <p:cNvPr id="6" name="TextBox 6"/>
          <p:cNvSpPr txBox="1"/>
          <p:nvPr/>
        </p:nvSpPr>
        <p:spPr>
          <a:xfrm>
            <a:off x="314136" y="1255466"/>
            <a:ext cx="6766315" cy="983411"/>
          </a:xfrm>
          <a:prstGeom prst="rect">
            <a:avLst/>
          </a:prstGeom>
        </p:spPr>
        <p:txBody>
          <a:bodyPr lIns="0" tIns="0" rIns="0" bIns="0" rtlCol="0" anchor="t">
            <a:spAutoFit/>
          </a:bodyPr>
          <a:lstStyle/>
          <a:p>
            <a:pPr algn="ctr">
              <a:lnSpc>
                <a:spcPts val="8626"/>
              </a:lnSpc>
            </a:pPr>
            <a:r>
              <a:rPr lang="en-US" sz="3600" dirty="0">
                <a:solidFill>
                  <a:srgbClr val="000000"/>
                </a:solidFill>
                <a:latin typeface="Cooper Hewitt Bold"/>
              </a:rPr>
              <a:t>BLACK REPRESENTATION</a:t>
            </a:r>
          </a:p>
        </p:txBody>
      </p:sp>
      <p:grpSp>
        <p:nvGrpSpPr>
          <p:cNvPr id="7" name="Group 7"/>
          <p:cNvGrpSpPr/>
          <p:nvPr/>
        </p:nvGrpSpPr>
        <p:grpSpPr>
          <a:xfrm>
            <a:off x="1010625" y="688931"/>
            <a:ext cx="3290787" cy="686297"/>
            <a:chOff x="-11148" y="-32414"/>
            <a:chExt cx="1338446" cy="279134"/>
          </a:xfrm>
        </p:grpSpPr>
        <p:sp>
          <p:nvSpPr>
            <p:cNvPr id="8" name="Freeform 8"/>
            <p:cNvSpPr/>
            <p:nvPr/>
          </p:nvSpPr>
          <p:spPr>
            <a:xfrm>
              <a:off x="-11148" y="-32414"/>
              <a:ext cx="1327298" cy="246720"/>
            </a:xfrm>
            <a:custGeom>
              <a:avLst/>
              <a:gdLst/>
              <a:ahLst/>
              <a:cxnLst/>
              <a:rect l="l" t="t" r="r" b="b"/>
              <a:pathLst>
                <a:path w="1327298" h="246720">
                  <a:moveTo>
                    <a:pt x="37958" y="0"/>
                  </a:moveTo>
                  <a:lnTo>
                    <a:pt x="1289340" y="0"/>
                  </a:lnTo>
                  <a:cubicBezTo>
                    <a:pt x="1299407" y="0"/>
                    <a:pt x="1309062" y="3999"/>
                    <a:pt x="1316180" y="11118"/>
                  </a:cubicBezTo>
                  <a:cubicBezTo>
                    <a:pt x="1323299" y="18236"/>
                    <a:pt x="1327298" y="27891"/>
                    <a:pt x="1327298" y="37958"/>
                  </a:cubicBezTo>
                  <a:lnTo>
                    <a:pt x="1327298" y="208762"/>
                  </a:lnTo>
                  <a:cubicBezTo>
                    <a:pt x="1327298" y="218829"/>
                    <a:pt x="1323299" y="228484"/>
                    <a:pt x="1316180" y="235603"/>
                  </a:cubicBezTo>
                  <a:cubicBezTo>
                    <a:pt x="1309062" y="242721"/>
                    <a:pt x="1299407" y="246720"/>
                    <a:pt x="1289340" y="246720"/>
                  </a:cubicBezTo>
                  <a:lnTo>
                    <a:pt x="37958" y="246720"/>
                  </a:lnTo>
                  <a:cubicBezTo>
                    <a:pt x="27891" y="246720"/>
                    <a:pt x="18236" y="242721"/>
                    <a:pt x="11118" y="235603"/>
                  </a:cubicBezTo>
                  <a:cubicBezTo>
                    <a:pt x="3999" y="228484"/>
                    <a:pt x="0" y="218829"/>
                    <a:pt x="0" y="208762"/>
                  </a:cubicBezTo>
                  <a:lnTo>
                    <a:pt x="0" y="37958"/>
                  </a:lnTo>
                  <a:cubicBezTo>
                    <a:pt x="0" y="27891"/>
                    <a:pt x="3999" y="18236"/>
                    <a:pt x="11118" y="11118"/>
                  </a:cubicBezTo>
                  <a:cubicBezTo>
                    <a:pt x="18236" y="3999"/>
                    <a:pt x="27891" y="0"/>
                    <a:pt x="37958" y="0"/>
                  </a:cubicBezTo>
                  <a:close/>
                </a:path>
              </a:pathLst>
            </a:custGeom>
            <a:solidFill>
              <a:srgbClr val="FFF3F3"/>
            </a:solidFill>
            <a:ln w="47625" cap="sq">
              <a:solidFill>
                <a:srgbClr val="000000"/>
              </a:solidFill>
              <a:prstDash val="solid"/>
              <a:miter/>
            </a:ln>
          </p:spPr>
          <p:txBody>
            <a:bodyPr/>
            <a:lstStyle/>
            <a:p>
              <a:pPr algn="ctr"/>
              <a:r>
                <a:rPr lang="en-US" sz="1800" dirty="0">
                  <a:solidFill>
                    <a:srgbClr val="000000"/>
                  </a:solidFill>
                  <a:latin typeface="Cooper Hewitt Bold"/>
                </a:rPr>
                <a:t>THEME</a:t>
              </a:r>
              <a:endParaRPr lang="en-US" dirty="0"/>
            </a:p>
          </p:txBody>
        </p:sp>
        <p:sp>
          <p:nvSpPr>
            <p:cNvPr id="9" name="TextBox 9"/>
            <p:cNvSpPr txBox="1"/>
            <p:nvPr/>
          </p:nvSpPr>
          <p:spPr>
            <a:xfrm>
              <a:off x="0" y="-28575"/>
              <a:ext cx="1327298" cy="275295"/>
            </a:xfrm>
            <a:prstGeom prst="rect">
              <a:avLst/>
            </a:prstGeom>
          </p:spPr>
          <p:txBody>
            <a:bodyPr lIns="30198" tIns="30198" rIns="30198" bIns="30198" rtlCol="0" anchor="ctr"/>
            <a:lstStyle/>
            <a:p>
              <a:pPr algn="ctr">
                <a:lnSpc>
                  <a:spcPts val="1581"/>
                </a:lnSpc>
              </a:pPr>
              <a:endParaRPr/>
            </a:p>
          </p:txBody>
        </p:sp>
      </p:grpSp>
      <p:sp>
        <p:nvSpPr>
          <p:cNvPr id="10" name="Freeform 10"/>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11" name="Freeform 11"/>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grpSp>
        <p:nvGrpSpPr>
          <p:cNvPr id="12" name="Group 12"/>
          <p:cNvGrpSpPr/>
          <p:nvPr/>
        </p:nvGrpSpPr>
        <p:grpSpPr>
          <a:xfrm>
            <a:off x="314136" y="2715361"/>
            <a:ext cx="9032131" cy="4303551"/>
            <a:chOff x="0" y="0"/>
            <a:chExt cx="4505283" cy="1738374"/>
          </a:xfrm>
        </p:grpSpPr>
        <p:sp>
          <p:nvSpPr>
            <p:cNvPr id="13" name="Freeform 13"/>
            <p:cNvSpPr/>
            <p:nvPr/>
          </p:nvSpPr>
          <p:spPr>
            <a:xfrm>
              <a:off x="0" y="0"/>
              <a:ext cx="4505284" cy="1738374"/>
            </a:xfrm>
            <a:custGeom>
              <a:avLst/>
              <a:gdLst/>
              <a:ahLst/>
              <a:cxnLst/>
              <a:rect l="l" t="t" r="r" b="b"/>
              <a:pathLst>
                <a:path w="4505284" h="1738374">
                  <a:moveTo>
                    <a:pt x="11640" y="0"/>
                  </a:moveTo>
                  <a:lnTo>
                    <a:pt x="4493644" y="0"/>
                  </a:lnTo>
                  <a:cubicBezTo>
                    <a:pt x="4500072" y="0"/>
                    <a:pt x="4505284" y="5211"/>
                    <a:pt x="4505284" y="11640"/>
                  </a:cubicBezTo>
                  <a:lnTo>
                    <a:pt x="4505284" y="1726734"/>
                  </a:lnTo>
                  <a:cubicBezTo>
                    <a:pt x="4505284" y="1733162"/>
                    <a:pt x="4500072" y="1738374"/>
                    <a:pt x="4493644" y="1738374"/>
                  </a:cubicBezTo>
                  <a:lnTo>
                    <a:pt x="11640" y="1738374"/>
                  </a:lnTo>
                  <a:cubicBezTo>
                    <a:pt x="5211" y="1738374"/>
                    <a:pt x="0" y="1733162"/>
                    <a:pt x="0" y="1726734"/>
                  </a:cubicBezTo>
                  <a:lnTo>
                    <a:pt x="0" y="11640"/>
                  </a:lnTo>
                  <a:cubicBezTo>
                    <a:pt x="0" y="5211"/>
                    <a:pt x="5211" y="0"/>
                    <a:pt x="11640" y="0"/>
                  </a:cubicBezTo>
                  <a:close/>
                </a:path>
              </a:pathLst>
            </a:custGeom>
            <a:solidFill>
              <a:srgbClr val="0F9377"/>
            </a:solidFill>
            <a:ln w="28575" cap="sq">
              <a:solidFill>
                <a:srgbClr val="000000"/>
              </a:solidFill>
              <a:prstDash val="solid"/>
              <a:miter/>
            </a:ln>
          </p:spPr>
          <p:txBody>
            <a:bodyPr/>
            <a:lstStyle/>
            <a:p>
              <a:endParaRPr lang="en-US"/>
            </a:p>
          </p:txBody>
        </p:sp>
        <p:sp>
          <p:nvSpPr>
            <p:cNvPr id="14" name="TextBox 14"/>
            <p:cNvSpPr txBox="1"/>
            <p:nvPr/>
          </p:nvSpPr>
          <p:spPr>
            <a:xfrm>
              <a:off x="0" y="-28575"/>
              <a:ext cx="4505283" cy="1766949"/>
            </a:xfrm>
            <a:prstGeom prst="rect">
              <a:avLst/>
            </a:prstGeom>
          </p:spPr>
          <p:txBody>
            <a:bodyPr lIns="30198" tIns="30198" rIns="30198" bIns="30198" rtlCol="0" anchor="ctr"/>
            <a:lstStyle/>
            <a:p>
              <a:pPr algn="ctr">
                <a:lnSpc>
                  <a:spcPts val="1581"/>
                </a:lnSpc>
              </a:pPr>
              <a:endParaRPr/>
            </a:p>
          </p:txBody>
        </p:sp>
      </p:gr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2" name="Freeform 22"/>
          <p:cNvSpPr/>
          <p:nvPr/>
        </p:nvSpPr>
        <p:spPr>
          <a:xfrm>
            <a:off x="6393010" y="909122"/>
            <a:ext cx="583216" cy="561367"/>
          </a:xfrm>
          <a:custGeom>
            <a:avLst/>
            <a:gdLst/>
            <a:ahLst/>
            <a:cxnLst/>
            <a:rect l="l" t="t" r="r" b="b"/>
            <a:pathLst>
              <a:path w="583216" h="561367">
                <a:moveTo>
                  <a:pt x="0" y="0"/>
                </a:moveTo>
                <a:lnTo>
                  <a:pt x="583216" y="0"/>
                </a:lnTo>
                <a:lnTo>
                  <a:pt x="583216" y="561367"/>
                </a:lnTo>
                <a:lnTo>
                  <a:pt x="0" y="561367"/>
                </a:lnTo>
                <a:lnTo>
                  <a:pt x="0" y="0"/>
                </a:lnTo>
                <a:close/>
              </a:path>
            </a:pathLst>
          </a:custGeom>
          <a:blipFill>
            <a:blip r:embed="rId9">
              <a:extLst>
                <a:ext uri="{96DAC541-7B7A-43D3-8B79-37D633B846F1}">
                  <asvg:svgBlip xmlns:asvg="http://schemas.microsoft.com/office/drawing/2016/SVG/main" r:embed="rId10"/>
                </a:ext>
              </a:extLst>
            </a:blip>
            <a:stretch>
              <a:fillRect l="-455589" b="-400732"/>
            </a:stretch>
          </a:blipFill>
          <a:ln w="28575" cap="rnd">
            <a:solidFill>
              <a:srgbClr val="000000"/>
            </a:solidFill>
            <a:prstDash val="solid"/>
            <a:round/>
          </a:ln>
        </p:spPr>
        <p:txBody>
          <a:bodyPr/>
          <a:lstStyle/>
          <a:p>
            <a:endParaRPr lang="en-US"/>
          </a:p>
        </p:txBody>
      </p:sp>
      <p:sp>
        <p:nvSpPr>
          <p:cNvPr id="26" name="TextBox 15">
            <a:extLst>
              <a:ext uri="{FF2B5EF4-FFF2-40B4-BE49-F238E27FC236}">
                <a16:creationId xmlns:a16="http://schemas.microsoft.com/office/drawing/2014/main" id="{2028C875-8414-7D26-B5A1-C3D24E38AA2D}"/>
              </a:ext>
            </a:extLst>
          </p:cNvPr>
          <p:cNvSpPr txBox="1"/>
          <p:nvPr/>
        </p:nvSpPr>
        <p:spPr>
          <a:xfrm>
            <a:off x="685228" y="2699570"/>
            <a:ext cx="8289945" cy="5537350"/>
          </a:xfrm>
          <a:prstGeom prst="rect">
            <a:avLst/>
          </a:prstGeom>
        </p:spPr>
        <p:txBody>
          <a:bodyPr wrap="square" lIns="0" tIns="0" rIns="0" bIns="0" rtlCol="0" anchor="t">
            <a:spAutoFit/>
          </a:bodyPr>
          <a:lstStyle/>
          <a:p>
            <a:pPr marL="342900" indent="-342900">
              <a:lnSpc>
                <a:spcPts val="3143"/>
              </a:lnSpc>
              <a:buFont typeface="Arial" panose="020B0604020202020204" pitchFamily="34" charset="0"/>
              <a:buChar char="•"/>
            </a:pPr>
            <a:r>
              <a:rPr lang="en-US" sz="1400" dirty="0">
                <a:solidFill>
                  <a:schemeClr val="bg1"/>
                </a:solidFill>
                <a:latin typeface="Montserrat" pitchFamily="2" charset="77"/>
              </a:rPr>
              <a:t>“</a:t>
            </a:r>
            <a:r>
              <a:rPr lang="en-CA" sz="1400" dirty="0">
                <a:solidFill>
                  <a:schemeClr val="bg1"/>
                </a:solidFill>
                <a:effectLst/>
                <a:latin typeface="Montserrat" pitchFamily="2" charset="77"/>
                <a:ea typeface="Calibri" panose="020F0502020204030204" pitchFamily="34" charset="0"/>
              </a:rPr>
              <a:t>I went to a program where there was a lot of Black people there, and that’s where I started my journey”</a:t>
            </a:r>
          </a:p>
          <a:p>
            <a:pPr marL="342900" indent="-342900">
              <a:lnSpc>
                <a:spcPts val="3143"/>
              </a:lnSpc>
              <a:buFont typeface="Arial" panose="020B0604020202020204" pitchFamily="34" charset="0"/>
              <a:buChar char="•"/>
            </a:pPr>
            <a:r>
              <a:rPr lang="en-CA" sz="1400" dirty="0">
                <a:solidFill>
                  <a:schemeClr val="bg1"/>
                </a:solidFill>
                <a:latin typeface="Montserrat" pitchFamily="2" charset="77"/>
              </a:rPr>
              <a:t>“there are </a:t>
            </a:r>
            <a:r>
              <a:rPr lang="en-CA" sz="1400" dirty="0">
                <a:solidFill>
                  <a:schemeClr val="bg1"/>
                </a:solidFill>
                <a:effectLst/>
                <a:latin typeface="Montserrat" pitchFamily="2" charset="77"/>
                <a:ea typeface="Calibri" panose="020F0502020204030204" pitchFamily="34" charset="0"/>
              </a:rPr>
              <a:t>not a lot of avenues for Black  people where you can uplift yourself”</a:t>
            </a:r>
            <a:endParaRPr lang="en-CA" sz="1400" dirty="0">
              <a:solidFill>
                <a:schemeClr val="bg1"/>
              </a:solidFill>
              <a:latin typeface="Montserrat" pitchFamily="2" charset="77"/>
              <a:ea typeface="Calibri" panose="020F0502020204030204" pitchFamily="34" charset="0"/>
            </a:endParaRPr>
          </a:p>
          <a:p>
            <a:pPr marL="342900" indent="-342900">
              <a:lnSpc>
                <a:spcPts val="3143"/>
              </a:lnSpc>
              <a:buFont typeface="Arial" panose="020B0604020202020204" pitchFamily="34" charset="0"/>
              <a:buChar char="•"/>
            </a:pPr>
            <a:r>
              <a:rPr lang="en-CA" sz="1400" dirty="0">
                <a:solidFill>
                  <a:schemeClr val="bg1"/>
                </a:solidFill>
                <a:latin typeface="Montserrat" pitchFamily="2" charset="77"/>
              </a:rPr>
              <a:t>“</a:t>
            </a:r>
            <a:r>
              <a:rPr lang="en-CA" sz="1400" dirty="0">
                <a:solidFill>
                  <a:schemeClr val="bg1"/>
                </a:solidFill>
                <a:effectLst/>
                <a:latin typeface="Montserrat" pitchFamily="2" charset="77"/>
                <a:ea typeface="Times New Roman" panose="02020603050405020304" pitchFamily="18" charset="0"/>
              </a:rPr>
              <a:t>When I went to PSW in Canada its mostly people of colour – </a:t>
            </a:r>
            <a:r>
              <a:rPr lang="en-CA" sz="1400" dirty="0">
                <a:solidFill>
                  <a:schemeClr val="bg1"/>
                </a:solidFill>
                <a:latin typeface="Montserrat" pitchFamily="2" charset="77"/>
                <a:ea typeface="Times New Roman" panose="02020603050405020304" pitchFamily="18" charset="0"/>
              </a:rPr>
              <a:t>Fi</a:t>
            </a:r>
            <a:r>
              <a:rPr lang="en-CA" sz="1400" dirty="0">
                <a:solidFill>
                  <a:schemeClr val="bg1"/>
                </a:solidFill>
                <a:effectLst/>
                <a:latin typeface="Montserrat" pitchFamily="2" charset="77"/>
                <a:ea typeface="Times New Roman" panose="02020603050405020304" pitchFamily="18" charset="0"/>
              </a:rPr>
              <a:t>lipino, Black, Spanish – the program was more to prepare us more to serve our own ethnic group</a:t>
            </a:r>
            <a:r>
              <a:rPr lang="en-CA" sz="1400" dirty="0">
                <a:solidFill>
                  <a:schemeClr val="bg1"/>
                </a:solidFill>
                <a:latin typeface="Montserrat" pitchFamily="2" charset="77"/>
                <a:ea typeface="Times New Roman" panose="02020603050405020304" pitchFamily="18" charset="0"/>
              </a:rPr>
              <a:t> </a:t>
            </a:r>
            <a:r>
              <a:rPr lang="en-CA" sz="1400" dirty="0">
                <a:solidFill>
                  <a:schemeClr val="bg1"/>
                </a:solidFill>
                <a:effectLst/>
                <a:latin typeface="Montserrat" pitchFamily="2" charset="77"/>
                <a:ea typeface="Times New Roman" panose="02020603050405020304" pitchFamily="18" charset="0"/>
              </a:rPr>
              <a:t>At some point it felt like uncomfortable because they were putting it in our heads that this is perfect for you as Black people and this is what you should do. And when I graduated, they put it in my  head that we are PSWs for long term care, and they would say there’s lots of Blacks in long term care”</a:t>
            </a:r>
          </a:p>
          <a:p>
            <a:pPr marL="342900" indent="-342900">
              <a:lnSpc>
                <a:spcPts val="3143"/>
              </a:lnSpc>
              <a:buFont typeface="Arial" panose="020B0604020202020204" pitchFamily="34" charset="0"/>
              <a:buChar char="•"/>
            </a:pPr>
            <a:r>
              <a:rPr lang="en-CA" sz="1400" dirty="0">
                <a:solidFill>
                  <a:schemeClr val="bg1"/>
                </a:solidFill>
                <a:latin typeface="Montserrat" pitchFamily="2" charset="77"/>
              </a:rPr>
              <a:t>For so many years people who don’t look like us or put us down were the ones giving us advice </a:t>
            </a:r>
          </a:p>
          <a:p>
            <a:pPr marL="342900" indent="-342900">
              <a:lnSpc>
                <a:spcPts val="3143"/>
              </a:lnSpc>
              <a:buFont typeface="Arial" panose="020B0604020202020204" pitchFamily="34" charset="0"/>
              <a:buChar char="•"/>
            </a:pPr>
            <a:endParaRPr lang="en-CA" sz="1400" dirty="0">
              <a:solidFill>
                <a:schemeClr val="bg1"/>
              </a:solidFill>
              <a:effectLst/>
              <a:latin typeface="Montserrat" pitchFamily="2" charset="77"/>
              <a:ea typeface="Times New Roman" panose="02020603050405020304" pitchFamily="18" charset="0"/>
            </a:endParaRPr>
          </a:p>
          <a:p>
            <a:pPr marL="285750" indent="-285750">
              <a:lnSpc>
                <a:spcPts val="3143"/>
              </a:lnSpc>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342900" indent="-342900">
              <a:lnSpc>
                <a:spcPts val="3143"/>
              </a:lnSpc>
              <a:buFont typeface="Arial" panose="020B0604020202020204" pitchFamily="34" charset="0"/>
              <a:buChar char="•"/>
            </a:pPr>
            <a:endParaRPr lang="en-US" sz="2245" dirty="0">
              <a:solidFill>
                <a:srgbClr val="FFF3F3"/>
              </a:solidFill>
              <a:latin typeface="Montserrat Bold"/>
            </a:endParaRPr>
          </a:p>
        </p:txBody>
      </p:sp>
    </p:spTree>
    <p:extLst>
      <p:ext uri="{BB962C8B-B14F-4D97-AF65-F5344CB8AC3E}">
        <p14:creationId xmlns:p14="http://schemas.microsoft.com/office/powerpoint/2010/main" val="369119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grpSp>
        <p:nvGrpSpPr>
          <p:cNvPr id="2" name="Group 2"/>
          <p:cNvGrpSpPr/>
          <p:nvPr/>
        </p:nvGrpSpPr>
        <p:grpSpPr>
          <a:xfrm>
            <a:off x="709968" y="1152153"/>
            <a:ext cx="5974650" cy="1472987"/>
            <a:chOff x="0" y="0"/>
            <a:chExt cx="2537778" cy="625663"/>
          </a:xfrm>
        </p:grpSpPr>
        <p:sp>
          <p:nvSpPr>
            <p:cNvPr id="3" name="Freeform 3"/>
            <p:cNvSpPr/>
            <p:nvPr/>
          </p:nvSpPr>
          <p:spPr>
            <a:xfrm>
              <a:off x="0" y="0"/>
              <a:ext cx="2537778" cy="625663"/>
            </a:xfrm>
            <a:custGeom>
              <a:avLst/>
              <a:gdLst/>
              <a:ahLst/>
              <a:cxnLst/>
              <a:rect l="l" t="t" r="r" b="b"/>
              <a:pathLst>
                <a:path w="2537778" h="625663">
                  <a:moveTo>
                    <a:pt x="38874" y="0"/>
                  </a:moveTo>
                  <a:lnTo>
                    <a:pt x="2498905" y="0"/>
                  </a:lnTo>
                  <a:cubicBezTo>
                    <a:pt x="2509215" y="0"/>
                    <a:pt x="2519102" y="4096"/>
                    <a:pt x="2526392" y="11386"/>
                  </a:cubicBezTo>
                  <a:cubicBezTo>
                    <a:pt x="2533683" y="18676"/>
                    <a:pt x="2537778" y="28564"/>
                    <a:pt x="2537778" y="38874"/>
                  </a:cubicBezTo>
                  <a:lnTo>
                    <a:pt x="2537778" y="586789"/>
                  </a:lnTo>
                  <a:cubicBezTo>
                    <a:pt x="2537778" y="597099"/>
                    <a:pt x="2533683" y="606986"/>
                    <a:pt x="2526392" y="614277"/>
                  </a:cubicBezTo>
                  <a:cubicBezTo>
                    <a:pt x="2519102" y="621567"/>
                    <a:pt x="2509215" y="625663"/>
                    <a:pt x="2498905" y="625663"/>
                  </a:cubicBezTo>
                  <a:lnTo>
                    <a:pt x="38874" y="625663"/>
                  </a:lnTo>
                  <a:cubicBezTo>
                    <a:pt x="28564" y="625663"/>
                    <a:pt x="18676" y="621567"/>
                    <a:pt x="11386" y="614277"/>
                  </a:cubicBezTo>
                  <a:cubicBezTo>
                    <a:pt x="4096" y="606986"/>
                    <a:pt x="0" y="597099"/>
                    <a:pt x="0" y="586789"/>
                  </a:cubicBezTo>
                  <a:lnTo>
                    <a:pt x="0" y="38874"/>
                  </a:lnTo>
                  <a:cubicBezTo>
                    <a:pt x="0" y="28564"/>
                    <a:pt x="4096" y="18676"/>
                    <a:pt x="11386" y="11386"/>
                  </a:cubicBezTo>
                  <a:cubicBezTo>
                    <a:pt x="18676" y="4096"/>
                    <a:pt x="28564" y="0"/>
                    <a:pt x="38874" y="0"/>
                  </a:cubicBezTo>
                  <a:close/>
                </a:path>
              </a:pathLst>
            </a:custGeom>
            <a:solidFill>
              <a:srgbClr val="FFF3F3"/>
            </a:solidFill>
            <a:ln w="47625" cap="rnd">
              <a:solidFill>
                <a:srgbClr val="000000"/>
              </a:solidFill>
              <a:prstDash val="solid"/>
              <a:round/>
            </a:ln>
          </p:spPr>
          <p:txBody>
            <a:bodyPr/>
            <a:lstStyle/>
            <a:p>
              <a:endParaRPr lang="en-US"/>
            </a:p>
          </p:txBody>
        </p:sp>
        <p:sp>
          <p:nvSpPr>
            <p:cNvPr id="4" name="TextBox 4"/>
            <p:cNvSpPr txBox="1"/>
            <p:nvPr/>
          </p:nvSpPr>
          <p:spPr>
            <a:xfrm>
              <a:off x="0" y="-28575"/>
              <a:ext cx="2537778" cy="654238"/>
            </a:xfrm>
            <a:prstGeom prst="rect">
              <a:avLst/>
            </a:prstGeom>
          </p:spPr>
          <p:txBody>
            <a:bodyPr lIns="30198" tIns="30198" rIns="30198" bIns="30198" rtlCol="0" anchor="ctr"/>
            <a:lstStyle/>
            <a:p>
              <a:pPr algn="ctr">
                <a:lnSpc>
                  <a:spcPts val="1581"/>
                </a:lnSpc>
              </a:pPr>
              <a:endParaRPr/>
            </a:p>
          </p:txBody>
        </p:sp>
      </p:grpSp>
      <p:sp>
        <p:nvSpPr>
          <p:cNvPr id="5" name="Freeform 5"/>
          <p:cNvSpPr/>
          <p:nvPr/>
        </p:nvSpPr>
        <p:spPr>
          <a:xfrm flipH="1" flipV="1">
            <a:off x="6037066" y="1347210"/>
            <a:ext cx="3969697" cy="3715292"/>
          </a:xfrm>
          <a:custGeom>
            <a:avLst/>
            <a:gdLst/>
            <a:ahLst/>
            <a:cxnLst/>
            <a:rect l="l" t="t" r="r" b="b"/>
            <a:pathLst>
              <a:path w="3969697" h="3715292">
                <a:moveTo>
                  <a:pt x="3969697" y="3715292"/>
                </a:moveTo>
                <a:lnTo>
                  <a:pt x="0" y="3715292"/>
                </a:lnTo>
                <a:lnTo>
                  <a:pt x="0" y="0"/>
                </a:lnTo>
                <a:lnTo>
                  <a:pt x="3969697" y="0"/>
                </a:lnTo>
                <a:lnTo>
                  <a:pt x="3969697" y="3715292"/>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sp>
        <p:nvSpPr>
          <p:cNvPr id="6" name="TextBox 6"/>
          <p:cNvSpPr txBox="1"/>
          <p:nvPr/>
        </p:nvSpPr>
        <p:spPr>
          <a:xfrm>
            <a:off x="314136" y="1255466"/>
            <a:ext cx="6766315" cy="940770"/>
          </a:xfrm>
          <a:prstGeom prst="rect">
            <a:avLst/>
          </a:prstGeom>
        </p:spPr>
        <p:txBody>
          <a:bodyPr lIns="0" tIns="0" rIns="0" bIns="0" rtlCol="0" anchor="t">
            <a:spAutoFit/>
          </a:bodyPr>
          <a:lstStyle/>
          <a:p>
            <a:pPr algn="ctr">
              <a:lnSpc>
                <a:spcPts val="8626"/>
              </a:lnSpc>
            </a:pPr>
            <a:r>
              <a:rPr lang="en-US" sz="2800" dirty="0">
                <a:solidFill>
                  <a:srgbClr val="000000"/>
                </a:solidFill>
                <a:latin typeface="Cooper Hewitt Bold"/>
              </a:rPr>
              <a:t>LACK OF ACCESS TO INFORMATION</a:t>
            </a:r>
          </a:p>
        </p:txBody>
      </p:sp>
      <p:grpSp>
        <p:nvGrpSpPr>
          <p:cNvPr id="7" name="Group 7"/>
          <p:cNvGrpSpPr/>
          <p:nvPr/>
        </p:nvGrpSpPr>
        <p:grpSpPr>
          <a:xfrm>
            <a:off x="1010625" y="688931"/>
            <a:ext cx="3290787" cy="686297"/>
            <a:chOff x="-11148" y="-32414"/>
            <a:chExt cx="1338446" cy="279134"/>
          </a:xfrm>
        </p:grpSpPr>
        <p:sp>
          <p:nvSpPr>
            <p:cNvPr id="8" name="Freeform 8"/>
            <p:cNvSpPr/>
            <p:nvPr/>
          </p:nvSpPr>
          <p:spPr>
            <a:xfrm>
              <a:off x="-11148" y="-32414"/>
              <a:ext cx="1327298" cy="246720"/>
            </a:xfrm>
            <a:custGeom>
              <a:avLst/>
              <a:gdLst/>
              <a:ahLst/>
              <a:cxnLst/>
              <a:rect l="l" t="t" r="r" b="b"/>
              <a:pathLst>
                <a:path w="1327298" h="246720">
                  <a:moveTo>
                    <a:pt x="37958" y="0"/>
                  </a:moveTo>
                  <a:lnTo>
                    <a:pt x="1289340" y="0"/>
                  </a:lnTo>
                  <a:cubicBezTo>
                    <a:pt x="1299407" y="0"/>
                    <a:pt x="1309062" y="3999"/>
                    <a:pt x="1316180" y="11118"/>
                  </a:cubicBezTo>
                  <a:cubicBezTo>
                    <a:pt x="1323299" y="18236"/>
                    <a:pt x="1327298" y="27891"/>
                    <a:pt x="1327298" y="37958"/>
                  </a:cubicBezTo>
                  <a:lnTo>
                    <a:pt x="1327298" y="208762"/>
                  </a:lnTo>
                  <a:cubicBezTo>
                    <a:pt x="1327298" y="218829"/>
                    <a:pt x="1323299" y="228484"/>
                    <a:pt x="1316180" y="235603"/>
                  </a:cubicBezTo>
                  <a:cubicBezTo>
                    <a:pt x="1309062" y="242721"/>
                    <a:pt x="1299407" y="246720"/>
                    <a:pt x="1289340" y="246720"/>
                  </a:cubicBezTo>
                  <a:lnTo>
                    <a:pt x="37958" y="246720"/>
                  </a:lnTo>
                  <a:cubicBezTo>
                    <a:pt x="27891" y="246720"/>
                    <a:pt x="18236" y="242721"/>
                    <a:pt x="11118" y="235603"/>
                  </a:cubicBezTo>
                  <a:cubicBezTo>
                    <a:pt x="3999" y="228484"/>
                    <a:pt x="0" y="218829"/>
                    <a:pt x="0" y="208762"/>
                  </a:cubicBezTo>
                  <a:lnTo>
                    <a:pt x="0" y="37958"/>
                  </a:lnTo>
                  <a:cubicBezTo>
                    <a:pt x="0" y="27891"/>
                    <a:pt x="3999" y="18236"/>
                    <a:pt x="11118" y="11118"/>
                  </a:cubicBezTo>
                  <a:cubicBezTo>
                    <a:pt x="18236" y="3999"/>
                    <a:pt x="27891" y="0"/>
                    <a:pt x="37958" y="0"/>
                  </a:cubicBezTo>
                  <a:close/>
                </a:path>
              </a:pathLst>
            </a:custGeom>
            <a:solidFill>
              <a:srgbClr val="FFF3F3"/>
            </a:solidFill>
            <a:ln w="47625" cap="sq">
              <a:solidFill>
                <a:srgbClr val="000000"/>
              </a:solidFill>
              <a:prstDash val="solid"/>
              <a:miter/>
            </a:ln>
          </p:spPr>
          <p:txBody>
            <a:bodyPr/>
            <a:lstStyle/>
            <a:p>
              <a:pPr algn="ctr"/>
              <a:r>
                <a:rPr lang="en-US" sz="1800" dirty="0">
                  <a:solidFill>
                    <a:srgbClr val="000000"/>
                  </a:solidFill>
                  <a:latin typeface="Cooper Hewitt Bold"/>
                </a:rPr>
                <a:t>THEME</a:t>
              </a:r>
              <a:endParaRPr lang="en-US" dirty="0"/>
            </a:p>
          </p:txBody>
        </p:sp>
        <p:sp>
          <p:nvSpPr>
            <p:cNvPr id="9" name="TextBox 9"/>
            <p:cNvSpPr txBox="1"/>
            <p:nvPr/>
          </p:nvSpPr>
          <p:spPr>
            <a:xfrm>
              <a:off x="0" y="-28575"/>
              <a:ext cx="1327298" cy="275295"/>
            </a:xfrm>
            <a:prstGeom prst="rect">
              <a:avLst/>
            </a:prstGeom>
          </p:spPr>
          <p:txBody>
            <a:bodyPr lIns="30198" tIns="30198" rIns="30198" bIns="30198" rtlCol="0" anchor="ctr"/>
            <a:lstStyle/>
            <a:p>
              <a:pPr algn="ctr">
                <a:lnSpc>
                  <a:spcPts val="1581"/>
                </a:lnSpc>
              </a:pPr>
              <a:endParaRPr/>
            </a:p>
          </p:txBody>
        </p:sp>
      </p:grpSp>
      <p:sp>
        <p:nvSpPr>
          <p:cNvPr id="10" name="Freeform 10"/>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11" name="Freeform 11"/>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grpSp>
        <p:nvGrpSpPr>
          <p:cNvPr id="12" name="Group 12"/>
          <p:cNvGrpSpPr/>
          <p:nvPr/>
        </p:nvGrpSpPr>
        <p:grpSpPr>
          <a:xfrm>
            <a:off x="314136" y="2715361"/>
            <a:ext cx="9032131" cy="4303551"/>
            <a:chOff x="0" y="0"/>
            <a:chExt cx="4505283" cy="1738374"/>
          </a:xfrm>
        </p:grpSpPr>
        <p:sp>
          <p:nvSpPr>
            <p:cNvPr id="13" name="Freeform 13"/>
            <p:cNvSpPr/>
            <p:nvPr/>
          </p:nvSpPr>
          <p:spPr>
            <a:xfrm>
              <a:off x="0" y="0"/>
              <a:ext cx="4505284" cy="1738374"/>
            </a:xfrm>
            <a:custGeom>
              <a:avLst/>
              <a:gdLst/>
              <a:ahLst/>
              <a:cxnLst/>
              <a:rect l="l" t="t" r="r" b="b"/>
              <a:pathLst>
                <a:path w="4505284" h="1738374">
                  <a:moveTo>
                    <a:pt x="11640" y="0"/>
                  </a:moveTo>
                  <a:lnTo>
                    <a:pt x="4493644" y="0"/>
                  </a:lnTo>
                  <a:cubicBezTo>
                    <a:pt x="4500072" y="0"/>
                    <a:pt x="4505284" y="5211"/>
                    <a:pt x="4505284" y="11640"/>
                  </a:cubicBezTo>
                  <a:lnTo>
                    <a:pt x="4505284" y="1726734"/>
                  </a:lnTo>
                  <a:cubicBezTo>
                    <a:pt x="4505284" y="1733162"/>
                    <a:pt x="4500072" y="1738374"/>
                    <a:pt x="4493644" y="1738374"/>
                  </a:cubicBezTo>
                  <a:lnTo>
                    <a:pt x="11640" y="1738374"/>
                  </a:lnTo>
                  <a:cubicBezTo>
                    <a:pt x="5211" y="1738374"/>
                    <a:pt x="0" y="1733162"/>
                    <a:pt x="0" y="1726734"/>
                  </a:cubicBezTo>
                  <a:lnTo>
                    <a:pt x="0" y="11640"/>
                  </a:lnTo>
                  <a:cubicBezTo>
                    <a:pt x="0" y="5211"/>
                    <a:pt x="5211" y="0"/>
                    <a:pt x="11640" y="0"/>
                  </a:cubicBezTo>
                  <a:close/>
                </a:path>
              </a:pathLst>
            </a:custGeom>
            <a:solidFill>
              <a:srgbClr val="0F9377"/>
            </a:solidFill>
            <a:ln w="28575" cap="sq">
              <a:solidFill>
                <a:srgbClr val="000000"/>
              </a:solidFill>
              <a:prstDash val="solid"/>
              <a:miter/>
            </a:ln>
          </p:spPr>
          <p:txBody>
            <a:bodyPr/>
            <a:lstStyle/>
            <a:p>
              <a:endParaRPr lang="en-US"/>
            </a:p>
          </p:txBody>
        </p:sp>
        <p:sp>
          <p:nvSpPr>
            <p:cNvPr id="14" name="TextBox 14"/>
            <p:cNvSpPr txBox="1"/>
            <p:nvPr/>
          </p:nvSpPr>
          <p:spPr>
            <a:xfrm>
              <a:off x="0" y="-28575"/>
              <a:ext cx="4505283" cy="1766949"/>
            </a:xfrm>
            <a:prstGeom prst="rect">
              <a:avLst/>
            </a:prstGeom>
          </p:spPr>
          <p:txBody>
            <a:bodyPr lIns="30198" tIns="30198" rIns="30198" bIns="30198" rtlCol="0" anchor="ctr"/>
            <a:lstStyle/>
            <a:p>
              <a:pPr algn="ctr">
                <a:lnSpc>
                  <a:spcPts val="1581"/>
                </a:lnSpc>
              </a:pPr>
              <a:endParaRPr/>
            </a:p>
          </p:txBody>
        </p:sp>
      </p:gr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2" name="Freeform 22"/>
          <p:cNvSpPr/>
          <p:nvPr/>
        </p:nvSpPr>
        <p:spPr>
          <a:xfrm>
            <a:off x="6393010" y="909122"/>
            <a:ext cx="583216" cy="561367"/>
          </a:xfrm>
          <a:custGeom>
            <a:avLst/>
            <a:gdLst/>
            <a:ahLst/>
            <a:cxnLst/>
            <a:rect l="l" t="t" r="r" b="b"/>
            <a:pathLst>
              <a:path w="583216" h="561367">
                <a:moveTo>
                  <a:pt x="0" y="0"/>
                </a:moveTo>
                <a:lnTo>
                  <a:pt x="583216" y="0"/>
                </a:lnTo>
                <a:lnTo>
                  <a:pt x="583216" y="561367"/>
                </a:lnTo>
                <a:lnTo>
                  <a:pt x="0" y="561367"/>
                </a:lnTo>
                <a:lnTo>
                  <a:pt x="0" y="0"/>
                </a:lnTo>
                <a:close/>
              </a:path>
            </a:pathLst>
          </a:custGeom>
          <a:blipFill>
            <a:blip r:embed="rId9">
              <a:extLst>
                <a:ext uri="{96DAC541-7B7A-43D3-8B79-37D633B846F1}">
                  <asvg:svgBlip xmlns:asvg="http://schemas.microsoft.com/office/drawing/2016/SVG/main" r:embed="rId10"/>
                </a:ext>
              </a:extLst>
            </a:blip>
            <a:stretch>
              <a:fillRect l="-455589" b="-400732"/>
            </a:stretch>
          </a:blipFill>
          <a:ln w="28575" cap="rnd">
            <a:solidFill>
              <a:srgbClr val="000000"/>
            </a:solidFill>
            <a:prstDash val="solid"/>
            <a:round/>
          </a:ln>
        </p:spPr>
        <p:txBody>
          <a:bodyPr/>
          <a:lstStyle/>
          <a:p>
            <a:endParaRPr lang="en-US"/>
          </a:p>
        </p:txBody>
      </p:sp>
      <p:sp>
        <p:nvSpPr>
          <p:cNvPr id="16" name="TextBox 15">
            <a:extLst>
              <a:ext uri="{FF2B5EF4-FFF2-40B4-BE49-F238E27FC236}">
                <a16:creationId xmlns:a16="http://schemas.microsoft.com/office/drawing/2014/main" id="{D6553E9A-9A8B-FA1A-6BE2-6644F3488127}"/>
              </a:ext>
            </a:extLst>
          </p:cNvPr>
          <p:cNvSpPr txBox="1"/>
          <p:nvPr/>
        </p:nvSpPr>
        <p:spPr>
          <a:xfrm>
            <a:off x="644376" y="3041870"/>
            <a:ext cx="8271024" cy="2462213"/>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CA" sz="1400" dirty="0">
                <a:solidFill>
                  <a:schemeClr val="bg1"/>
                </a:solidFill>
                <a:effectLst/>
                <a:latin typeface="Montserrat" pitchFamily="2" charset="77"/>
                <a:ea typeface="Calibri" panose="020F0502020204030204" pitchFamily="34" charset="0"/>
              </a:rPr>
              <a:t>“It was an amazing experience, but it was a STRUGGLE to find that program”</a:t>
            </a:r>
          </a:p>
          <a:p>
            <a:pPr marL="285750" indent="-285750">
              <a:lnSpc>
                <a:spcPct val="200000"/>
              </a:lnSpc>
              <a:buFont typeface="Arial" panose="020B0604020202020204" pitchFamily="34" charset="0"/>
              <a:buChar char="•"/>
            </a:pPr>
            <a:r>
              <a:rPr lang="en-CA" sz="1400" dirty="0">
                <a:solidFill>
                  <a:schemeClr val="bg1"/>
                </a:solidFill>
                <a:effectLst/>
                <a:latin typeface="Montserrat" pitchFamily="2" charset="77"/>
                <a:ea typeface="Calibri" panose="020F0502020204030204" pitchFamily="34" charset="0"/>
              </a:rPr>
              <a:t>“ </a:t>
            </a:r>
            <a:r>
              <a:rPr lang="en-CA" sz="1400" dirty="0">
                <a:solidFill>
                  <a:schemeClr val="bg1"/>
                </a:solidFill>
                <a:effectLst/>
                <a:latin typeface="Montserrat" pitchFamily="2" charset="77"/>
                <a:ea typeface="Times New Roman" panose="02020603050405020304" pitchFamily="18" charset="0"/>
              </a:rPr>
              <a:t>We were able to find on google the info, and it was good that she was able to help me, because others don’t know or won’t help you”</a:t>
            </a:r>
          </a:p>
          <a:p>
            <a:pPr marL="285750" indent="-285750">
              <a:lnSpc>
                <a:spcPct val="200000"/>
              </a:lnSpc>
              <a:buFont typeface="Arial" panose="020B0604020202020204" pitchFamily="34" charset="0"/>
              <a:buChar char="•"/>
            </a:pPr>
            <a:r>
              <a:rPr lang="en-CA" sz="1400" dirty="0">
                <a:solidFill>
                  <a:schemeClr val="bg1"/>
                </a:solidFill>
                <a:latin typeface="Montserrat" pitchFamily="2" charset="77"/>
              </a:rPr>
              <a:t>“It took me a long time to find this program because  there’s not a lot of info on it”</a:t>
            </a:r>
          </a:p>
          <a:p>
            <a:pPr marL="285750" indent="-285750">
              <a:lnSpc>
                <a:spcPct val="200000"/>
              </a:lnSpc>
              <a:buFont typeface="Arial" panose="020B0604020202020204" pitchFamily="34" charset="0"/>
              <a:buChar char="•"/>
            </a:pPr>
            <a:endParaRPr lang="en-CA" sz="1400" dirty="0">
              <a:solidFill>
                <a:schemeClr val="bg1"/>
              </a:solidFill>
              <a:effectLst/>
              <a:latin typeface="Montserrat" pitchFamily="2" charset="77"/>
              <a:ea typeface="Times New Roman" panose="02020603050405020304" pitchFamily="18" charset="0"/>
            </a:endParaRPr>
          </a:p>
          <a:p>
            <a:pPr marL="285750" indent="-285750">
              <a:buFont typeface="Arial" panose="020B0604020202020204" pitchFamily="34" charset="0"/>
              <a:buChar char="•"/>
            </a:pPr>
            <a:endParaRPr lang="en-US" sz="1400" dirty="0">
              <a:solidFill>
                <a:schemeClr val="bg1"/>
              </a:solidFill>
              <a:latin typeface="Montserrat" pitchFamily="2" charset="77"/>
            </a:endParaRPr>
          </a:p>
        </p:txBody>
      </p:sp>
    </p:spTree>
    <p:extLst>
      <p:ext uri="{BB962C8B-B14F-4D97-AF65-F5344CB8AC3E}">
        <p14:creationId xmlns:p14="http://schemas.microsoft.com/office/powerpoint/2010/main" val="67908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grpSp>
        <p:nvGrpSpPr>
          <p:cNvPr id="2" name="Group 2"/>
          <p:cNvGrpSpPr/>
          <p:nvPr/>
        </p:nvGrpSpPr>
        <p:grpSpPr>
          <a:xfrm>
            <a:off x="709968" y="1152153"/>
            <a:ext cx="5974650" cy="1472987"/>
            <a:chOff x="0" y="0"/>
            <a:chExt cx="2537778" cy="625663"/>
          </a:xfrm>
        </p:grpSpPr>
        <p:sp>
          <p:nvSpPr>
            <p:cNvPr id="3" name="Freeform 3"/>
            <p:cNvSpPr/>
            <p:nvPr/>
          </p:nvSpPr>
          <p:spPr>
            <a:xfrm>
              <a:off x="0" y="0"/>
              <a:ext cx="2537778" cy="625663"/>
            </a:xfrm>
            <a:custGeom>
              <a:avLst/>
              <a:gdLst/>
              <a:ahLst/>
              <a:cxnLst/>
              <a:rect l="l" t="t" r="r" b="b"/>
              <a:pathLst>
                <a:path w="2537778" h="625663">
                  <a:moveTo>
                    <a:pt x="38874" y="0"/>
                  </a:moveTo>
                  <a:lnTo>
                    <a:pt x="2498905" y="0"/>
                  </a:lnTo>
                  <a:cubicBezTo>
                    <a:pt x="2509215" y="0"/>
                    <a:pt x="2519102" y="4096"/>
                    <a:pt x="2526392" y="11386"/>
                  </a:cubicBezTo>
                  <a:cubicBezTo>
                    <a:pt x="2533683" y="18676"/>
                    <a:pt x="2537778" y="28564"/>
                    <a:pt x="2537778" y="38874"/>
                  </a:cubicBezTo>
                  <a:lnTo>
                    <a:pt x="2537778" y="586789"/>
                  </a:lnTo>
                  <a:cubicBezTo>
                    <a:pt x="2537778" y="597099"/>
                    <a:pt x="2533683" y="606986"/>
                    <a:pt x="2526392" y="614277"/>
                  </a:cubicBezTo>
                  <a:cubicBezTo>
                    <a:pt x="2519102" y="621567"/>
                    <a:pt x="2509215" y="625663"/>
                    <a:pt x="2498905" y="625663"/>
                  </a:cubicBezTo>
                  <a:lnTo>
                    <a:pt x="38874" y="625663"/>
                  </a:lnTo>
                  <a:cubicBezTo>
                    <a:pt x="28564" y="625663"/>
                    <a:pt x="18676" y="621567"/>
                    <a:pt x="11386" y="614277"/>
                  </a:cubicBezTo>
                  <a:cubicBezTo>
                    <a:pt x="4096" y="606986"/>
                    <a:pt x="0" y="597099"/>
                    <a:pt x="0" y="586789"/>
                  </a:cubicBezTo>
                  <a:lnTo>
                    <a:pt x="0" y="38874"/>
                  </a:lnTo>
                  <a:cubicBezTo>
                    <a:pt x="0" y="28564"/>
                    <a:pt x="4096" y="18676"/>
                    <a:pt x="11386" y="11386"/>
                  </a:cubicBezTo>
                  <a:cubicBezTo>
                    <a:pt x="18676" y="4096"/>
                    <a:pt x="28564" y="0"/>
                    <a:pt x="38874" y="0"/>
                  </a:cubicBezTo>
                  <a:close/>
                </a:path>
              </a:pathLst>
            </a:custGeom>
            <a:solidFill>
              <a:srgbClr val="FFF3F3"/>
            </a:solidFill>
            <a:ln w="47625" cap="rnd">
              <a:solidFill>
                <a:srgbClr val="000000"/>
              </a:solidFill>
              <a:prstDash val="solid"/>
              <a:round/>
            </a:ln>
          </p:spPr>
          <p:txBody>
            <a:bodyPr/>
            <a:lstStyle/>
            <a:p>
              <a:endParaRPr lang="en-US"/>
            </a:p>
          </p:txBody>
        </p:sp>
        <p:sp>
          <p:nvSpPr>
            <p:cNvPr id="4" name="TextBox 4"/>
            <p:cNvSpPr txBox="1"/>
            <p:nvPr/>
          </p:nvSpPr>
          <p:spPr>
            <a:xfrm>
              <a:off x="0" y="-28575"/>
              <a:ext cx="2537778" cy="654238"/>
            </a:xfrm>
            <a:prstGeom prst="rect">
              <a:avLst/>
            </a:prstGeom>
          </p:spPr>
          <p:txBody>
            <a:bodyPr lIns="30198" tIns="30198" rIns="30198" bIns="30198" rtlCol="0" anchor="ctr"/>
            <a:lstStyle/>
            <a:p>
              <a:pPr algn="ctr">
                <a:lnSpc>
                  <a:spcPts val="1581"/>
                </a:lnSpc>
              </a:pPr>
              <a:endParaRPr/>
            </a:p>
          </p:txBody>
        </p:sp>
      </p:grpSp>
      <p:sp>
        <p:nvSpPr>
          <p:cNvPr id="5" name="Freeform 5"/>
          <p:cNvSpPr/>
          <p:nvPr/>
        </p:nvSpPr>
        <p:spPr>
          <a:xfrm flipH="1" flipV="1">
            <a:off x="6037066" y="1347210"/>
            <a:ext cx="3969697" cy="3715292"/>
          </a:xfrm>
          <a:custGeom>
            <a:avLst/>
            <a:gdLst/>
            <a:ahLst/>
            <a:cxnLst/>
            <a:rect l="l" t="t" r="r" b="b"/>
            <a:pathLst>
              <a:path w="3969697" h="3715292">
                <a:moveTo>
                  <a:pt x="3969697" y="3715292"/>
                </a:moveTo>
                <a:lnTo>
                  <a:pt x="0" y="3715292"/>
                </a:lnTo>
                <a:lnTo>
                  <a:pt x="0" y="0"/>
                </a:lnTo>
                <a:lnTo>
                  <a:pt x="3969697" y="0"/>
                </a:lnTo>
                <a:lnTo>
                  <a:pt x="3969697" y="3715292"/>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sp>
        <p:nvSpPr>
          <p:cNvPr id="6" name="TextBox 6"/>
          <p:cNvSpPr txBox="1"/>
          <p:nvPr/>
        </p:nvSpPr>
        <p:spPr>
          <a:xfrm>
            <a:off x="314136" y="1255466"/>
            <a:ext cx="6766315" cy="983411"/>
          </a:xfrm>
          <a:prstGeom prst="rect">
            <a:avLst/>
          </a:prstGeom>
        </p:spPr>
        <p:txBody>
          <a:bodyPr lIns="0" tIns="0" rIns="0" bIns="0" rtlCol="0" anchor="t">
            <a:spAutoFit/>
          </a:bodyPr>
          <a:lstStyle/>
          <a:p>
            <a:pPr algn="ctr">
              <a:lnSpc>
                <a:spcPts val="8626"/>
              </a:lnSpc>
            </a:pPr>
            <a:r>
              <a:rPr lang="en-US" sz="3600" dirty="0">
                <a:solidFill>
                  <a:srgbClr val="000000"/>
                </a:solidFill>
                <a:latin typeface="Cooper Hewitt Bold"/>
              </a:rPr>
              <a:t>OTHER RESOURCES</a:t>
            </a:r>
          </a:p>
        </p:txBody>
      </p:sp>
      <p:grpSp>
        <p:nvGrpSpPr>
          <p:cNvPr id="7" name="Group 7"/>
          <p:cNvGrpSpPr/>
          <p:nvPr/>
        </p:nvGrpSpPr>
        <p:grpSpPr>
          <a:xfrm>
            <a:off x="1010625" y="688931"/>
            <a:ext cx="3290787" cy="686297"/>
            <a:chOff x="-11148" y="-32414"/>
            <a:chExt cx="1338446" cy="279134"/>
          </a:xfrm>
        </p:grpSpPr>
        <p:sp>
          <p:nvSpPr>
            <p:cNvPr id="8" name="Freeform 8"/>
            <p:cNvSpPr/>
            <p:nvPr/>
          </p:nvSpPr>
          <p:spPr>
            <a:xfrm>
              <a:off x="-11148" y="-32414"/>
              <a:ext cx="1327298" cy="246720"/>
            </a:xfrm>
            <a:custGeom>
              <a:avLst/>
              <a:gdLst/>
              <a:ahLst/>
              <a:cxnLst/>
              <a:rect l="l" t="t" r="r" b="b"/>
              <a:pathLst>
                <a:path w="1327298" h="246720">
                  <a:moveTo>
                    <a:pt x="37958" y="0"/>
                  </a:moveTo>
                  <a:lnTo>
                    <a:pt x="1289340" y="0"/>
                  </a:lnTo>
                  <a:cubicBezTo>
                    <a:pt x="1299407" y="0"/>
                    <a:pt x="1309062" y="3999"/>
                    <a:pt x="1316180" y="11118"/>
                  </a:cubicBezTo>
                  <a:cubicBezTo>
                    <a:pt x="1323299" y="18236"/>
                    <a:pt x="1327298" y="27891"/>
                    <a:pt x="1327298" y="37958"/>
                  </a:cubicBezTo>
                  <a:lnTo>
                    <a:pt x="1327298" y="208762"/>
                  </a:lnTo>
                  <a:cubicBezTo>
                    <a:pt x="1327298" y="218829"/>
                    <a:pt x="1323299" y="228484"/>
                    <a:pt x="1316180" y="235603"/>
                  </a:cubicBezTo>
                  <a:cubicBezTo>
                    <a:pt x="1309062" y="242721"/>
                    <a:pt x="1299407" y="246720"/>
                    <a:pt x="1289340" y="246720"/>
                  </a:cubicBezTo>
                  <a:lnTo>
                    <a:pt x="37958" y="246720"/>
                  </a:lnTo>
                  <a:cubicBezTo>
                    <a:pt x="27891" y="246720"/>
                    <a:pt x="18236" y="242721"/>
                    <a:pt x="11118" y="235603"/>
                  </a:cubicBezTo>
                  <a:cubicBezTo>
                    <a:pt x="3999" y="228484"/>
                    <a:pt x="0" y="218829"/>
                    <a:pt x="0" y="208762"/>
                  </a:cubicBezTo>
                  <a:lnTo>
                    <a:pt x="0" y="37958"/>
                  </a:lnTo>
                  <a:cubicBezTo>
                    <a:pt x="0" y="27891"/>
                    <a:pt x="3999" y="18236"/>
                    <a:pt x="11118" y="11118"/>
                  </a:cubicBezTo>
                  <a:cubicBezTo>
                    <a:pt x="18236" y="3999"/>
                    <a:pt x="27891" y="0"/>
                    <a:pt x="37958" y="0"/>
                  </a:cubicBezTo>
                  <a:close/>
                </a:path>
              </a:pathLst>
            </a:custGeom>
            <a:solidFill>
              <a:srgbClr val="FFF3F3"/>
            </a:solidFill>
            <a:ln w="47625" cap="sq">
              <a:solidFill>
                <a:srgbClr val="000000"/>
              </a:solidFill>
              <a:prstDash val="solid"/>
              <a:miter/>
            </a:ln>
          </p:spPr>
          <p:txBody>
            <a:bodyPr/>
            <a:lstStyle/>
            <a:p>
              <a:pPr algn="ctr"/>
              <a:r>
                <a:rPr lang="en-US" sz="1800" dirty="0">
                  <a:solidFill>
                    <a:srgbClr val="000000"/>
                  </a:solidFill>
                  <a:latin typeface="Cooper Hewitt Bold"/>
                </a:rPr>
                <a:t>THEME</a:t>
              </a:r>
              <a:endParaRPr lang="en-US" dirty="0"/>
            </a:p>
          </p:txBody>
        </p:sp>
        <p:sp>
          <p:nvSpPr>
            <p:cNvPr id="9" name="TextBox 9"/>
            <p:cNvSpPr txBox="1"/>
            <p:nvPr/>
          </p:nvSpPr>
          <p:spPr>
            <a:xfrm>
              <a:off x="0" y="-28575"/>
              <a:ext cx="1327298" cy="275295"/>
            </a:xfrm>
            <a:prstGeom prst="rect">
              <a:avLst/>
            </a:prstGeom>
          </p:spPr>
          <p:txBody>
            <a:bodyPr lIns="30198" tIns="30198" rIns="30198" bIns="30198" rtlCol="0" anchor="ctr"/>
            <a:lstStyle/>
            <a:p>
              <a:pPr algn="ctr">
                <a:lnSpc>
                  <a:spcPts val="1581"/>
                </a:lnSpc>
              </a:pPr>
              <a:endParaRPr/>
            </a:p>
          </p:txBody>
        </p:sp>
      </p:grpSp>
      <p:sp>
        <p:nvSpPr>
          <p:cNvPr id="10" name="Freeform 10"/>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11" name="Freeform 11"/>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grpSp>
        <p:nvGrpSpPr>
          <p:cNvPr id="12" name="Group 12"/>
          <p:cNvGrpSpPr/>
          <p:nvPr/>
        </p:nvGrpSpPr>
        <p:grpSpPr>
          <a:xfrm>
            <a:off x="314136" y="2715361"/>
            <a:ext cx="9032131" cy="4303551"/>
            <a:chOff x="0" y="0"/>
            <a:chExt cx="4505283" cy="1738374"/>
          </a:xfrm>
        </p:grpSpPr>
        <p:sp>
          <p:nvSpPr>
            <p:cNvPr id="13" name="Freeform 13"/>
            <p:cNvSpPr/>
            <p:nvPr/>
          </p:nvSpPr>
          <p:spPr>
            <a:xfrm>
              <a:off x="0" y="0"/>
              <a:ext cx="4505284" cy="1738374"/>
            </a:xfrm>
            <a:custGeom>
              <a:avLst/>
              <a:gdLst/>
              <a:ahLst/>
              <a:cxnLst/>
              <a:rect l="l" t="t" r="r" b="b"/>
              <a:pathLst>
                <a:path w="4505284" h="1738374">
                  <a:moveTo>
                    <a:pt x="11640" y="0"/>
                  </a:moveTo>
                  <a:lnTo>
                    <a:pt x="4493644" y="0"/>
                  </a:lnTo>
                  <a:cubicBezTo>
                    <a:pt x="4500072" y="0"/>
                    <a:pt x="4505284" y="5211"/>
                    <a:pt x="4505284" y="11640"/>
                  </a:cubicBezTo>
                  <a:lnTo>
                    <a:pt x="4505284" y="1726734"/>
                  </a:lnTo>
                  <a:cubicBezTo>
                    <a:pt x="4505284" y="1733162"/>
                    <a:pt x="4500072" y="1738374"/>
                    <a:pt x="4493644" y="1738374"/>
                  </a:cubicBezTo>
                  <a:lnTo>
                    <a:pt x="11640" y="1738374"/>
                  </a:lnTo>
                  <a:cubicBezTo>
                    <a:pt x="5211" y="1738374"/>
                    <a:pt x="0" y="1733162"/>
                    <a:pt x="0" y="1726734"/>
                  </a:cubicBezTo>
                  <a:lnTo>
                    <a:pt x="0" y="11640"/>
                  </a:lnTo>
                  <a:cubicBezTo>
                    <a:pt x="0" y="5211"/>
                    <a:pt x="5211" y="0"/>
                    <a:pt x="11640" y="0"/>
                  </a:cubicBezTo>
                  <a:close/>
                </a:path>
              </a:pathLst>
            </a:custGeom>
            <a:solidFill>
              <a:srgbClr val="0F9377"/>
            </a:solidFill>
            <a:ln w="28575" cap="sq">
              <a:solidFill>
                <a:srgbClr val="000000"/>
              </a:solidFill>
              <a:prstDash val="solid"/>
              <a:miter/>
            </a:ln>
          </p:spPr>
          <p:txBody>
            <a:bodyPr/>
            <a:lstStyle/>
            <a:p>
              <a:endParaRPr lang="en-US"/>
            </a:p>
          </p:txBody>
        </p:sp>
        <p:sp>
          <p:nvSpPr>
            <p:cNvPr id="14" name="TextBox 14"/>
            <p:cNvSpPr txBox="1"/>
            <p:nvPr/>
          </p:nvSpPr>
          <p:spPr>
            <a:xfrm>
              <a:off x="0" y="-28575"/>
              <a:ext cx="4505283" cy="1766949"/>
            </a:xfrm>
            <a:prstGeom prst="rect">
              <a:avLst/>
            </a:prstGeom>
          </p:spPr>
          <p:txBody>
            <a:bodyPr lIns="30198" tIns="30198" rIns="30198" bIns="30198" rtlCol="0" anchor="ctr"/>
            <a:lstStyle/>
            <a:p>
              <a:pPr algn="ctr">
                <a:lnSpc>
                  <a:spcPts val="1581"/>
                </a:lnSpc>
              </a:pPr>
              <a:endParaRPr/>
            </a:p>
          </p:txBody>
        </p:sp>
      </p:gr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2" name="Freeform 22"/>
          <p:cNvSpPr/>
          <p:nvPr/>
        </p:nvSpPr>
        <p:spPr>
          <a:xfrm>
            <a:off x="6393010" y="909122"/>
            <a:ext cx="583216" cy="561367"/>
          </a:xfrm>
          <a:custGeom>
            <a:avLst/>
            <a:gdLst/>
            <a:ahLst/>
            <a:cxnLst/>
            <a:rect l="l" t="t" r="r" b="b"/>
            <a:pathLst>
              <a:path w="583216" h="561367">
                <a:moveTo>
                  <a:pt x="0" y="0"/>
                </a:moveTo>
                <a:lnTo>
                  <a:pt x="583216" y="0"/>
                </a:lnTo>
                <a:lnTo>
                  <a:pt x="583216" y="561367"/>
                </a:lnTo>
                <a:lnTo>
                  <a:pt x="0" y="561367"/>
                </a:lnTo>
                <a:lnTo>
                  <a:pt x="0" y="0"/>
                </a:lnTo>
                <a:close/>
              </a:path>
            </a:pathLst>
          </a:custGeom>
          <a:blipFill>
            <a:blip r:embed="rId9">
              <a:extLst>
                <a:ext uri="{96DAC541-7B7A-43D3-8B79-37D633B846F1}">
                  <asvg:svgBlip xmlns:asvg="http://schemas.microsoft.com/office/drawing/2016/SVG/main" r:embed="rId10"/>
                </a:ext>
              </a:extLst>
            </a:blip>
            <a:stretch>
              <a:fillRect l="-455589" b="-400732"/>
            </a:stretch>
          </a:blipFill>
          <a:ln w="28575" cap="rnd">
            <a:solidFill>
              <a:srgbClr val="000000"/>
            </a:solidFill>
            <a:prstDash val="solid"/>
            <a:round/>
          </a:ln>
        </p:spPr>
        <p:txBody>
          <a:bodyPr/>
          <a:lstStyle/>
          <a:p>
            <a:endParaRPr lang="en-US"/>
          </a:p>
        </p:txBody>
      </p:sp>
      <p:sp>
        <p:nvSpPr>
          <p:cNvPr id="16" name="TextBox 15">
            <a:extLst>
              <a:ext uri="{FF2B5EF4-FFF2-40B4-BE49-F238E27FC236}">
                <a16:creationId xmlns:a16="http://schemas.microsoft.com/office/drawing/2014/main" id="{ABF75079-6DD9-2E8B-E3BE-F18F6293FED9}"/>
              </a:ext>
            </a:extLst>
          </p:cNvPr>
          <p:cNvSpPr txBox="1"/>
          <p:nvPr/>
        </p:nvSpPr>
        <p:spPr>
          <a:xfrm>
            <a:off x="418414" y="2971483"/>
            <a:ext cx="8603665" cy="3847207"/>
          </a:xfrm>
          <a:prstGeom prst="rect">
            <a:avLst/>
          </a:prstGeom>
          <a:noFill/>
        </p:spPr>
        <p:txBody>
          <a:bodyPr wrap="square">
            <a:spAutoFit/>
          </a:bodyPr>
          <a:lstStyle/>
          <a:p>
            <a:pPr marL="342900" lvl="0" indent="-342900" fontAlgn="base">
              <a:lnSpc>
                <a:spcPct val="200000"/>
              </a:lnSpc>
              <a:buFont typeface="Calibri" panose="020F0502020204030204" pitchFamily="34" charset="0"/>
              <a:buChar char="-"/>
            </a:pPr>
            <a:r>
              <a:rPr lang="en-CA" sz="1400" dirty="0">
                <a:solidFill>
                  <a:schemeClr val="bg1"/>
                </a:solidFill>
                <a:latin typeface="Montserrat" pitchFamily="2" charset="77"/>
              </a:rPr>
              <a:t>“I had to explain to people that I was working overnight all night and come in to classes in the morning”</a:t>
            </a:r>
          </a:p>
          <a:p>
            <a:pPr marL="342900" indent="-342900" fontAlgn="base">
              <a:lnSpc>
                <a:spcPct val="200000"/>
              </a:lnSpc>
              <a:buFont typeface="Calibri" panose="020F0502020204030204" pitchFamily="34" charset="0"/>
              <a:buChar char="-"/>
            </a:pPr>
            <a:r>
              <a:rPr lang="en-CA" sz="1400" dirty="0">
                <a:solidFill>
                  <a:schemeClr val="bg1"/>
                </a:solidFill>
                <a:latin typeface="Montserrat" pitchFamily="2" charset="77"/>
              </a:rPr>
              <a:t>“Offering the bus pass was GOLD for me, taking the bus everywhere we needed to go, so when they introduced the bus pass and tokens for eligible students, I was elated, they didn’t know what they did for me when I got that bus pass in my head, many days I didn’t have the means to get to school and back “</a:t>
            </a:r>
          </a:p>
          <a:p>
            <a:pPr marL="342900" indent="-342900" fontAlgn="base">
              <a:lnSpc>
                <a:spcPct val="200000"/>
              </a:lnSpc>
              <a:buFont typeface="Calibri" panose="020F0502020204030204" pitchFamily="34" charset="0"/>
              <a:buChar char="-"/>
            </a:pPr>
            <a:r>
              <a:rPr lang="en-CA" sz="1400" dirty="0">
                <a:solidFill>
                  <a:schemeClr val="bg1"/>
                </a:solidFill>
                <a:latin typeface="Montserrat" pitchFamily="2" charset="77"/>
              </a:rPr>
              <a:t>“they knew the status of students, so they tried to cover all areas like financial, mental health sessions, grocery food cards”</a:t>
            </a:r>
          </a:p>
          <a:p>
            <a:pPr marL="342900" lvl="0" indent="-342900" fontAlgn="base">
              <a:buFont typeface="Calibri" panose="020F0502020204030204" pitchFamily="34" charset="0"/>
              <a:buChar char="-"/>
            </a:pPr>
            <a:endParaRPr lang="en-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343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V="1">
            <a:off x="-1537711" y="4507576"/>
            <a:ext cx="4321700" cy="4044736"/>
          </a:xfrm>
          <a:custGeom>
            <a:avLst/>
            <a:gdLst/>
            <a:ahLst/>
            <a:cxnLst/>
            <a:rect l="l" t="t" r="r" b="b"/>
            <a:pathLst>
              <a:path w="4321700" h="4044736">
                <a:moveTo>
                  <a:pt x="0" y="4044736"/>
                </a:moveTo>
                <a:lnTo>
                  <a:pt x="4321699" y="4044736"/>
                </a:lnTo>
                <a:lnTo>
                  <a:pt x="4321699" y="0"/>
                </a:lnTo>
                <a:lnTo>
                  <a:pt x="0" y="0"/>
                </a:lnTo>
                <a:lnTo>
                  <a:pt x="0" y="4044736"/>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grpSp>
        <p:nvGrpSpPr>
          <p:cNvPr id="3" name="Group 3"/>
          <p:cNvGrpSpPr/>
          <p:nvPr/>
        </p:nvGrpSpPr>
        <p:grpSpPr>
          <a:xfrm>
            <a:off x="731520" y="731520"/>
            <a:ext cx="5976407" cy="1388042"/>
            <a:chOff x="0" y="0"/>
            <a:chExt cx="2693877" cy="625663"/>
          </a:xfrm>
        </p:grpSpPr>
        <p:sp>
          <p:nvSpPr>
            <p:cNvPr id="4" name="Freeform 4"/>
            <p:cNvSpPr/>
            <p:nvPr/>
          </p:nvSpPr>
          <p:spPr>
            <a:xfrm>
              <a:off x="0" y="0"/>
              <a:ext cx="2693877" cy="625663"/>
            </a:xfrm>
            <a:custGeom>
              <a:avLst/>
              <a:gdLst/>
              <a:ahLst/>
              <a:cxnLst/>
              <a:rect l="l" t="t" r="r" b="b"/>
              <a:pathLst>
                <a:path w="2693877" h="625663">
                  <a:moveTo>
                    <a:pt x="38862" y="0"/>
                  </a:moveTo>
                  <a:lnTo>
                    <a:pt x="2655014" y="0"/>
                  </a:lnTo>
                  <a:cubicBezTo>
                    <a:pt x="2665321" y="0"/>
                    <a:pt x="2675206" y="4094"/>
                    <a:pt x="2682494" y="11383"/>
                  </a:cubicBezTo>
                  <a:cubicBezTo>
                    <a:pt x="2689783" y="18671"/>
                    <a:pt x="2693877" y="28555"/>
                    <a:pt x="2693877" y="38862"/>
                  </a:cubicBezTo>
                  <a:lnTo>
                    <a:pt x="2693877" y="586800"/>
                  </a:lnTo>
                  <a:cubicBezTo>
                    <a:pt x="2693877" y="597107"/>
                    <a:pt x="2689783" y="606992"/>
                    <a:pt x="2682494" y="614280"/>
                  </a:cubicBezTo>
                  <a:cubicBezTo>
                    <a:pt x="2675206" y="621568"/>
                    <a:pt x="2665321" y="625663"/>
                    <a:pt x="2655014" y="625663"/>
                  </a:cubicBezTo>
                  <a:lnTo>
                    <a:pt x="38862" y="625663"/>
                  </a:lnTo>
                  <a:cubicBezTo>
                    <a:pt x="28555" y="625663"/>
                    <a:pt x="18671" y="621568"/>
                    <a:pt x="11383" y="614280"/>
                  </a:cubicBezTo>
                  <a:cubicBezTo>
                    <a:pt x="4094" y="606992"/>
                    <a:pt x="0" y="597107"/>
                    <a:pt x="0" y="586800"/>
                  </a:cubicBezTo>
                  <a:lnTo>
                    <a:pt x="0" y="38862"/>
                  </a:lnTo>
                  <a:cubicBezTo>
                    <a:pt x="0" y="28555"/>
                    <a:pt x="4094" y="18671"/>
                    <a:pt x="11383" y="11383"/>
                  </a:cubicBezTo>
                  <a:cubicBezTo>
                    <a:pt x="18671" y="4094"/>
                    <a:pt x="28555" y="0"/>
                    <a:pt x="38862"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26938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731520" y="2310062"/>
            <a:ext cx="8290560" cy="4714838"/>
            <a:chOff x="0" y="0"/>
            <a:chExt cx="5321081" cy="3026096"/>
          </a:xfrm>
        </p:grpSpPr>
        <p:sp>
          <p:nvSpPr>
            <p:cNvPr id="7" name="Freeform 7"/>
            <p:cNvSpPr/>
            <p:nvPr/>
          </p:nvSpPr>
          <p:spPr>
            <a:xfrm>
              <a:off x="0" y="0"/>
              <a:ext cx="5321081" cy="3026096"/>
            </a:xfrm>
            <a:custGeom>
              <a:avLst/>
              <a:gdLst/>
              <a:ahLst/>
              <a:cxnLst/>
              <a:rect l="l" t="t" r="r" b="b"/>
              <a:pathLst>
                <a:path w="5321081" h="3026096">
                  <a:moveTo>
                    <a:pt x="28015" y="0"/>
                  </a:moveTo>
                  <a:lnTo>
                    <a:pt x="5293066" y="0"/>
                  </a:lnTo>
                  <a:cubicBezTo>
                    <a:pt x="5300496" y="0"/>
                    <a:pt x="5307621" y="2952"/>
                    <a:pt x="5312875" y="8205"/>
                  </a:cubicBezTo>
                  <a:cubicBezTo>
                    <a:pt x="5318129" y="13459"/>
                    <a:pt x="5321081" y="20585"/>
                    <a:pt x="5321081" y="28015"/>
                  </a:cubicBezTo>
                  <a:lnTo>
                    <a:pt x="5321081" y="2998081"/>
                  </a:lnTo>
                  <a:cubicBezTo>
                    <a:pt x="5321081" y="3005511"/>
                    <a:pt x="5318129" y="3012637"/>
                    <a:pt x="5312875" y="3017891"/>
                  </a:cubicBezTo>
                  <a:cubicBezTo>
                    <a:pt x="5307621" y="3023145"/>
                    <a:pt x="5300496" y="3026096"/>
                    <a:pt x="5293066" y="3026096"/>
                  </a:cubicBezTo>
                  <a:lnTo>
                    <a:pt x="28015" y="3026096"/>
                  </a:lnTo>
                  <a:cubicBezTo>
                    <a:pt x="20585" y="3026096"/>
                    <a:pt x="13459" y="3023145"/>
                    <a:pt x="8205" y="3017891"/>
                  </a:cubicBezTo>
                  <a:cubicBezTo>
                    <a:pt x="2952" y="3012637"/>
                    <a:pt x="0" y="3005511"/>
                    <a:pt x="0" y="2998081"/>
                  </a:cubicBezTo>
                  <a:lnTo>
                    <a:pt x="0" y="28015"/>
                  </a:lnTo>
                  <a:cubicBezTo>
                    <a:pt x="0" y="20585"/>
                    <a:pt x="2952" y="13459"/>
                    <a:pt x="8205" y="8205"/>
                  </a:cubicBezTo>
                  <a:cubicBezTo>
                    <a:pt x="13459" y="2952"/>
                    <a:pt x="20585" y="0"/>
                    <a:pt x="28015" y="0"/>
                  </a:cubicBezTo>
                  <a:close/>
                </a:path>
              </a:pathLst>
            </a:custGeom>
            <a:solidFill>
              <a:srgbClr val="FFF3F3"/>
            </a:solidFill>
            <a:ln w="47625" cap="rnd">
              <a:solidFill>
                <a:srgbClr val="000000"/>
              </a:solidFill>
              <a:prstDash val="solid"/>
              <a:round/>
            </a:ln>
          </p:spPr>
          <p:txBody>
            <a:bodyPr/>
            <a:lstStyle/>
            <a:p>
              <a:endParaRPr lang="en-US"/>
            </a:p>
          </p:txBody>
        </p:sp>
        <p:sp>
          <p:nvSpPr>
            <p:cNvPr id="8" name="TextBox 8"/>
            <p:cNvSpPr txBox="1"/>
            <p:nvPr/>
          </p:nvSpPr>
          <p:spPr>
            <a:xfrm>
              <a:off x="0" y="-28575"/>
              <a:ext cx="5321081" cy="3054671"/>
            </a:xfrm>
            <a:prstGeom prst="rect">
              <a:avLst/>
            </a:prstGeom>
          </p:spPr>
          <p:txBody>
            <a:bodyPr lIns="30198" tIns="30198" rIns="30198" bIns="30198" rtlCol="0" anchor="ctr"/>
            <a:lstStyle/>
            <a:p>
              <a:pPr algn="ctr">
                <a:lnSpc>
                  <a:spcPts val="1581"/>
                </a:lnSpc>
              </a:pPr>
              <a:endParaRPr/>
            </a:p>
          </p:txBody>
        </p:sp>
      </p:grpSp>
      <p:grpSp>
        <p:nvGrpSpPr>
          <p:cNvPr id="10" name="Group 10"/>
          <p:cNvGrpSpPr/>
          <p:nvPr/>
        </p:nvGrpSpPr>
        <p:grpSpPr>
          <a:xfrm>
            <a:off x="1211053" y="2595868"/>
            <a:ext cx="3837938" cy="702411"/>
            <a:chOff x="0" y="0"/>
            <a:chExt cx="1666629" cy="246720"/>
          </a:xfrm>
        </p:grpSpPr>
        <p:sp>
          <p:nvSpPr>
            <p:cNvPr id="11" name="Freeform 11"/>
            <p:cNvSpPr/>
            <p:nvPr/>
          </p:nvSpPr>
          <p:spPr>
            <a:xfrm>
              <a:off x="0" y="0"/>
              <a:ext cx="1666629" cy="246720"/>
            </a:xfrm>
            <a:custGeom>
              <a:avLst/>
              <a:gdLst/>
              <a:ahLst/>
              <a:cxnLst/>
              <a:rect l="l" t="t" r="r" b="b"/>
              <a:pathLst>
                <a:path w="1666629" h="246720">
                  <a:moveTo>
                    <a:pt x="47026" y="0"/>
                  </a:moveTo>
                  <a:lnTo>
                    <a:pt x="1619603" y="0"/>
                  </a:lnTo>
                  <a:cubicBezTo>
                    <a:pt x="1632075" y="0"/>
                    <a:pt x="1644036" y="4954"/>
                    <a:pt x="1652855" y="13774"/>
                  </a:cubicBezTo>
                  <a:cubicBezTo>
                    <a:pt x="1661674" y="22593"/>
                    <a:pt x="1666629" y="34554"/>
                    <a:pt x="1666629" y="47026"/>
                  </a:cubicBezTo>
                  <a:lnTo>
                    <a:pt x="1666629" y="199694"/>
                  </a:lnTo>
                  <a:cubicBezTo>
                    <a:pt x="1666629" y="212166"/>
                    <a:pt x="1661674" y="224128"/>
                    <a:pt x="1652855" y="232947"/>
                  </a:cubicBezTo>
                  <a:cubicBezTo>
                    <a:pt x="1644036" y="241766"/>
                    <a:pt x="1632075" y="246720"/>
                    <a:pt x="1619603" y="246720"/>
                  </a:cubicBezTo>
                  <a:lnTo>
                    <a:pt x="47026" y="246720"/>
                  </a:lnTo>
                  <a:cubicBezTo>
                    <a:pt x="34554" y="246720"/>
                    <a:pt x="22593" y="241766"/>
                    <a:pt x="13774" y="232947"/>
                  </a:cubicBezTo>
                  <a:cubicBezTo>
                    <a:pt x="4954" y="224128"/>
                    <a:pt x="0" y="212166"/>
                    <a:pt x="0" y="199694"/>
                  </a:cubicBezTo>
                  <a:lnTo>
                    <a:pt x="0" y="47026"/>
                  </a:lnTo>
                  <a:cubicBezTo>
                    <a:pt x="0" y="34554"/>
                    <a:pt x="4954" y="22593"/>
                    <a:pt x="13774" y="13774"/>
                  </a:cubicBezTo>
                  <a:cubicBezTo>
                    <a:pt x="22593" y="4954"/>
                    <a:pt x="34554" y="0"/>
                    <a:pt x="47026" y="0"/>
                  </a:cubicBezTo>
                  <a:close/>
                </a:path>
              </a:pathLst>
            </a:custGeom>
            <a:solidFill>
              <a:srgbClr val="0F9377"/>
            </a:solidFill>
            <a:ln w="28575" cap="sq">
              <a:solidFill>
                <a:srgbClr val="000000"/>
              </a:solidFill>
              <a:prstDash val="solid"/>
              <a:miter/>
            </a:ln>
          </p:spPr>
          <p:txBody>
            <a:bodyPr/>
            <a:lstStyle/>
            <a:p>
              <a:endParaRPr lang="en-US"/>
            </a:p>
          </p:txBody>
        </p:sp>
        <p:sp>
          <p:nvSpPr>
            <p:cNvPr id="12" name="TextBox 12"/>
            <p:cNvSpPr txBox="1"/>
            <p:nvPr/>
          </p:nvSpPr>
          <p:spPr>
            <a:xfrm>
              <a:off x="0" y="-28575"/>
              <a:ext cx="1666629" cy="275295"/>
            </a:xfrm>
            <a:prstGeom prst="rect">
              <a:avLst/>
            </a:prstGeom>
          </p:spPr>
          <p:txBody>
            <a:bodyPr lIns="30198" tIns="30198" rIns="30198" bIns="30198" rtlCol="0" anchor="ctr"/>
            <a:lstStyle/>
            <a:p>
              <a:pPr algn="ctr">
                <a:lnSpc>
                  <a:spcPts val="1581"/>
                </a:lnSpc>
              </a:pPr>
              <a:endParaRPr/>
            </a:p>
          </p:txBody>
        </p:sp>
      </p:grpSp>
      <p:grpSp>
        <p:nvGrpSpPr>
          <p:cNvPr id="13" name="Group 13"/>
          <p:cNvGrpSpPr/>
          <p:nvPr/>
        </p:nvGrpSpPr>
        <p:grpSpPr>
          <a:xfrm>
            <a:off x="5208384" y="2613820"/>
            <a:ext cx="3702669" cy="644199"/>
            <a:chOff x="0" y="0"/>
            <a:chExt cx="1666629" cy="246720"/>
          </a:xfrm>
        </p:grpSpPr>
        <p:sp>
          <p:nvSpPr>
            <p:cNvPr id="14" name="Freeform 14"/>
            <p:cNvSpPr/>
            <p:nvPr/>
          </p:nvSpPr>
          <p:spPr>
            <a:xfrm>
              <a:off x="0" y="0"/>
              <a:ext cx="1666629" cy="246720"/>
            </a:xfrm>
            <a:custGeom>
              <a:avLst/>
              <a:gdLst/>
              <a:ahLst/>
              <a:cxnLst/>
              <a:rect l="l" t="t" r="r" b="b"/>
              <a:pathLst>
                <a:path w="1666629" h="246720">
                  <a:moveTo>
                    <a:pt x="47026" y="0"/>
                  </a:moveTo>
                  <a:lnTo>
                    <a:pt x="1619603" y="0"/>
                  </a:lnTo>
                  <a:cubicBezTo>
                    <a:pt x="1632075" y="0"/>
                    <a:pt x="1644036" y="4954"/>
                    <a:pt x="1652855" y="13774"/>
                  </a:cubicBezTo>
                  <a:cubicBezTo>
                    <a:pt x="1661674" y="22593"/>
                    <a:pt x="1666629" y="34554"/>
                    <a:pt x="1666629" y="47026"/>
                  </a:cubicBezTo>
                  <a:lnTo>
                    <a:pt x="1666629" y="199694"/>
                  </a:lnTo>
                  <a:cubicBezTo>
                    <a:pt x="1666629" y="212166"/>
                    <a:pt x="1661674" y="224128"/>
                    <a:pt x="1652855" y="232947"/>
                  </a:cubicBezTo>
                  <a:cubicBezTo>
                    <a:pt x="1644036" y="241766"/>
                    <a:pt x="1632075" y="246720"/>
                    <a:pt x="1619603" y="246720"/>
                  </a:cubicBezTo>
                  <a:lnTo>
                    <a:pt x="47026" y="246720"/>
                  </a:lnTo>
                  <a:cubicBezTo>
                    <a:pt x="34554" y="246720"/>
                    <a:pt x="22593" y="241766"/>
                    <a:pt x="13774" y="232947"/>
                  </a:cubicBezTo>
                  <a:cubicBezTo>
                    <a:pt x="4954" y="224128"/>
                    <a:pt x="0" y="212166"/>
                    <a:pt x="0" y="199694"/>
                  </a:cubicBezTo>
                  <a:lnTo>
                    <a:pt x="0" y="47026"/>
                  </a:lnTo>
                  <a:cubicBezTo>
                    <a:pt x="0" y="34554"/>
                    <a:pt x="4954" y="22593"/>
                    <a:pt x="13774" y="13774"/>
                  </a:cubicBezTo>
                  <a:cubicBezTo>
                    <a:pt x="22593" y="4954"/>
                    <a:pt x="34554" y="0"/>
                    <a:pt x="47026" y="0"/>
                  </a:cubicBezTo>
                  <a:close/>
                </a:path>
              </a:pathLst>
            </a:custGeom>
            <a:solidFill>
              <a:srgbClr val="0F9377"/>
            </a:solidFill>
            <a:ln w="28575" cap="sq">
              <a:solidFill>
                <a:srgbClr val="000000"/>
              </a:solidFill>
              <a:prstDash val="solid"/>
              <a:miter/>
            </a:ln>
          </p:spPr>
          <p:txBody>
            <a:bodyPr/>
            <a:lstStyle/>
            <a:p>
              <a:endParaRPr lang="en-US"/>
            </a:p>
          </p:txBody>
        </p:sp>
        <p:sp>
          <p:nvSpPr>
            <p:cNvPr id="15" name="TextBox 15"/>
            <p:cNvSpPr txBox="1"/>
            <p:nvPr/>
          </p:nvSpPr>
          <p:spPr>
            <a:xfrm>
              <a:off x="0" y="-28575"/>
              <a:ext cx="1666629" cy="275295"/>
            </a:xfrm>
            <a:prstGeom prst="rect">
              <a:avLst/>
            </a:prstGeom>
          </p:spPr>
          <p:txBody>
            <a:bodyPr lIns="30198" tIns="30198" rIns="30198" bIns="30198" rtlCol="0" anchor="ctr"/>
            <a:lstStyle/>
            <a:p>
              <a:pPr algn="ctr">
                <a:lnSpc>
                  <a:spcPts val="1581"/>
                </a:lnSpc>
              </a:pPr>
              <a:endParaRPr/>
            </a:p>
          </p:txBody>
        </p:sp>
      </p:grpSp>
      <p:grpSp>
        <p:nvGrpSpPr>
          <p:cNvPr id="16" name="Group 16"/>
          <p:cNvGrpSpPr/>
          <p:nvPr/>
        </p:nvGrpSpPr>
        <p:grpSpPr>
          <a:xfrm>
            <a:off x="1029001" y="1892461"/>
            <a:ext cx="2534512" cy="606602"/>
            <a:chOff x="0" y="0"/>
            <a:chExt cx="1030850" cy="246720"/>
          </a:xfrm>
        </p:grpSpPr>
        <p:sp>
          <p:nvSpPr>
            <p:cNvPr id="17" name="Freeform 17"/>
            <p:cNvSpPr/>
            <p:nvPr/>
          </p:nvSpPr>
          <p:spPr>
            <a:xfrm>
              <a:off x="0" y="0"/>
              <a:ext cx="1030850" cy="246720"/>
            </a:xfrm>
            <a:custGeom>
              <a:avLst/>
              <a:gdLst/>
              <a:ahLst/>
              <a:cxnLst/>
              <a:rect l="l" t="t" r="r" b="b"/>
              <a:pathLst>
                <a:path w="1030850" h="246720">
                  <a:moveTo>
                    <a:pt x="48874" y="0"/>
                  </a:moveTo>
                  <a:lnTo>
                    <a:pt x="981976" y="0"/>
                  </a:lnTo>
                  <a:cubicBezTo>
                    <a:pt x="994938" y="0"/>
                    <a:pt x="1007369" y="5149"/>
                    <a:pt x="1016535" y="14315"/>
                  </a:cubicBezTo>
                  <a:cubicBezTo>
                    <a:pt x="1025701" y="23480"/>
                    <a:pt x="1030850" y="35912"/>
                    <a:pt x="1030850" y="48874"/>
                  </a:cubicBezTo>
                  <a:lnTo>
                    <a:pt x="1030850" y="197847"/>
                  </a:lnTo>
                  <a:cubicBezTo>
                    <a:pt x="1030850" y="224839"/>
                    <a:pt x="1008968" y="246720"/>
                    <a:pt x="981976" y="246720"/>
                  </a:cubicBezTo>
                  <a:lnTo>
                    <a:pt x="48874" y="246720"/>
                  </a:lnTo>
                  <a:cubicBezTo>
                    <a:pt x="21881" y="246720"/>
                    <a:pt x="0" y="224839"/>
                    <a:pt x="0" y="197847"/>
                  </a:cubicBezTo>
                  <a:lnTo>
                    <a:pt x="0" y="48874"/>
                  </a:lnTo>
                  <a:cubicBezTo>
                    <a:pt x="0" y="21881"/>
                    <a:pt x="21881" y="0"/>
                    <a:pt x="48874" y="0"/>
                  </a:cubicBezTo>
                  <a:close/>
                </a:path>
              </a:pathLst>
            </a:custGeom>
            <a:solidFill>
              <a:srgbClr val="FFF3F3"/>
            </a:solidFill>
            <a:ln w="47625" cap="sq">
              <a:solidFill>
                <a:srgbClr val="000000"/>
              </a:solidFill>
              <a:prstDash val="solid"/>
              <a:miter/>
            </a:ln>
          </p:spPr>
          <p:txBody>
            <a:bodyPr/>
            <a:lstStyle/>
            <a:p>
              <a:endParaRPr lang="en-US"/>
            </a:p>
          </p:txBody>
        </p:sp>
        <p:sp>
          <p:nvSpPr>
            <p:cNvPr id="18" name="TextBox 18"/>
            <p:cNvSpPr txBox="1"/>
            <p:nvPr/>
          </p:nvSpPr>
          <p:spPr>
            <a:xfrm>
              <a:off x="0" y="-28575"/>
              <a:ext cx="1030850" cy="275295"/>
            </a:xfrm>
            <a:prstGeom prst="rect">
              <a:avLst/>
            </a:prstGeom>
          </p:spPr>
          <p:txBody>
            <a:bodyPr lIns="30198" tIns="30198" rIns="30198" bIns="30198" rtlCol="0" anchor="ctr"/>
            <a:lstStyle/>
            <a:p>
              <a:pPr algn="ctr">
                <a:lnSpc>
                  <a:spcPts val="1581"/>
                </a:lnSpc>
              </a:pPr>
              <a:endParaRPr/>
            </a:p>
          </p:txBody>
        </p:sp>
      </p:grpSp>
      <p:sp>
        <p:nvSpPr>
          <p:cNvPr id="19" name="Freeform 19"/>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20" name="Freeform 20"/>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2" name="TextBox 22"/>
          <p:cNvSpPr txBox="1"/>
          <p:nvPr/>
        </p:nvSpPr>
        <p:spPr>
          <a:xfrm>
            <a:off x="1388562" y="2774379"/>
            <a:ext cx="3515853" cy="320472"/>
          </a:xfrm>
          <a:prstGeom prst="rect">
            <a:avLst/>
          </a:prstGeom>
        </p:spPr>
        <p:txBody>
          <a:bodyPr wrap="square" lIns="0" tIns="0" rIns="0" bIns="0" rtlCol="0" anchor="t">
            <a:spAutoFit/>
          </a:bodyPr>
          <a:lstStyle/>
          <a:p>
            <a:pPr algn="ctr">
              <a:lnSpc>
                <a:spcPts val="2687"/>
              </a:lnSpc>
            </a:pPr>
            <a:r>
              <a:rPr lang="en-US" sz="1919" dirty="0">
                <a:solidFill>
                  <a:srgbClr val="FFF3F3"/>
                </a:solidFill>
                <a:latin typeface="Montserrat Bold"/>
              </a:rPr>
              <a:t>Community Integration</a:t>
            </a:r>
          </a:p>
        </p:txBody>
      </p:sp>
      <p:sp>
        <p:nvSpPr>
          <p:cNvPr id="23" name="TextBox 23"/>
          <p:cNvSpPr txBox="1"/>
          <p:nvPr/>
        </p:nvSpPr>
        <p:spPr>
          <a:xfrm>
            <a:off x="1211053" y="3362146"/>
            <a:ext cx="3693362" cy="1136401"/>
          </a:xfrm>
          <a:prstGeom prst="rect">
            <a:avLst/>
          </a:prstGeom>
        </p:spPr>
        <p:txBody>
          <a:bodyPr wrap="square" lIns="0" tIns="0" rIns="0" bIns="0" rtlCol="0" anchor="t">
            <a:spAutoFit/>
          </a:bodyPr>
          <a:lstStyle/>
          <a:p>
            <a:pPr marL="272644" lvl="1" indent="-136322" algn="just">
              <a:lnSpc>
                <a:spcPts val="1767"/>
              </a:lnSpc>
              <a:buFont typeface="Arial"/>
              <a:buChar char="•"/>
            </a:pPr>
            <a:r>
              <a:rPr lang="en-US" sz="1262" dirty="0">
                <a:solidFill>
                  <a:srgbClr val="000000"/>
                </a:solidFill>
                <a:latin typeface="Montserrat"/>
              </a:rPr>
              <a:t>Many participants spoke to the need for access to information, and having a proactive approach to embed programs in community and outreach can support access</a:t>
            </a:r>
          </a:p>
        </p:txBody>
      </p:sp>
      <p:sp>
        <p:nvSpPr>
          <p:cNvPr id="24" name="TextBox 24"/>
          <p:cNvSpPr txBox="1"/>
          <p:nvPr/>
        </p:nvSpPr>
        <p:spPr>
          <a:xfrm>
            <a:off x="5198686" y="2693660"/>
            <a:ext cx="3991203" cy="369332"/>
          </a:xfrm>
          <a:prstGeom prst="rect">
            <a:avLst/>
          </a:prstGeom>
        </p:spPr>
        <p:txBody>
          <a:bodyPr wrap="square" lIns="0" tIns="0" rIns="0" bIns="0" rtlCol="0" anchor="t">
            <a:spAutoFit/>
          </a:bodyPr>
          <a:lstStyle/>
          <a:p>
            <a:pPr algn="ctr"/>
            <a:r>
              <a:rPr lang="en-US" sz="1200" dirty="0">
                <a:solidFill>
                  <a:srgbClr val="FFF3F3"/>
                </a:solidFill>
                <a:latin typeface="Montserrat Bold"/>
              </a:rPr>
              <a:t>Increase Black representation and critical perspectives on racism</a:t>
            </a:r>
          </a:p>
        </p:txBody>
      </p:sp>
      <p:sp>
        <p:nvSpPr>
          <p:cNvPr id="25" name="TextBox 25"/>
          <p:cNvSpPr txBox="1"/>
          <p:nvPr/>
        </p:nvSpPr>
        <p:spPr>
          <a:xfrm>
            <a:off x="5305642" y="3345311"/>
            <a:ext cx="3452937" cy="443904"/>
          </a:xfrm>
          <a:prstGeom prst="rect">
            <a:avLst/>
          </a:prstGeom>
        </p:spPr>
        <p:txBody>
          <a:bodyPr lIns="0" tIns="0" rIns="0" bIns="0" rtlCol="0" anchor="t">
            <a:spAutoFit/>
          </a:bodyPr>
          <a:lstStyle/>
          <a:p>
            <a:pPr marL="272644" lvl="1" indent="-136322" algn="just">
              <a:lnSpc>
                <a:spcPts val="1767"/>
              </a:lnSpc>
              <a:buFont typeface="Arial"/>
              <a:buChar char="•"/>
            </a:pPr>
            <a:r>
              <a:rPr lang="en-US" sz="1262" dirty="0">
                <a:solidFill>
                  <a:srgbClr val="000000"/>
                </a:solidFill>
                <a:latin typeface="Montserrat"/>
              </a:rPr>
              <a:t>Intake staff, counselors, teachers, Afrocentric curriculum</a:t>
            </a:r>
          </a:p>
        </p:txBody>
      </p:sp>
      <p:sp>
        <p:nvSpPr>
          <p:cNvPr id="26" name="TextBox 26"/>
          <p:cNvSpPr txBox="1"/>
          <p:nvPr/>
        </p:nvSpPr>
        <p:spPr>
          <a:xfrm>
            <a:off x="500965" y="971445"/>
            <a:ext cx="6437517" cy="595163"/>
          </a:xfrm>
          <a:prstGeom prst="rect">
            <a:avLst/>
          </a:prstGeom>
        </p:spPr>
        <p:txBody>
          <a:bodyPr lIns="0" tIns="0" rIns="0" bIns="0" rtlCol="0" anchor="t">
            <a:spAutoFit/>
          </a:bodyPr>
          <a:lstStyle/>
          <a:p>
            <a:pPr algn="ctr">
              <a:lnSpc>
                <a:spcPts val="4885"/>
              </a:lnSpc>
            </a:pPr>
            <a:r>
              <a:rPr lang="en-US" sz="3489" dirty="0">
                <a:solidFill>
                  <a:srgbClr val="000000"/>
                </a:solidFill>
                <a:latin typeface="Cooper Hewitt Bold"/>
              </a:rPr>
              <a:t>RECOMMENDATIONS</a:t>
            </a:r>
          </a:p>
        </p:txBody>
      </p:sp>
      <p:sp>
        <p:nvSpPr>
          <p:cNvPr id="27" name="TextBox 27"/>
          <p:cNvSpPr txBox="1"/>
          <p:nvPr/>
        </p:nvSpPr>
        <p:spPr>
          <a:xfrm>
            <a:off x="1180801" y="5337042"/>
            <a:ext cx="7315797" cy="905569"/>
          </a:xfrm>
          <a:prstGeom prst="rect">
            <a:avLst/>
          </a:prstGeom>
        </p:spPr>
        <p:txBody>
          <a:bodyPr lIns="0" tIns="0" rIns="0" bIns="0" rtlCol="0" anchor="t">
            <a:spAutoFit/>
          </a:bodyPr>
          <a:lstStyle/>
          <a:p>
            <a:pPr marL="272644" lvl="1" indent="-136322" algn="just">
              <a:lnSpc>
                <a:spcPts val="1767"/>
              </a:lnSpc>
              <a:buFont typeface="Arial"/>
              <a:buChar char="•"/>
            </a:pPr>
            <a:r>
              <a:rPr lang="en-US" sz="1262" dirty="0">
                <a:solidFill>
                  <a:srgbClr val="000000"/>
                </a:solidFill>
                <a:latin typeface="Montserrat"/>
              </a:rPr>
              <a:t>All participants spoke to the need for technology resources, grocery cards, transportation subsidies, child care needs, therapy/counselling – in order to support mature students who are at the intersections of marginalization we need a full wrap around approach of resources to offer</a:t>
            </a:r>
          </a:p>
        </p:txBody>
      </p:sp>
      <p:grpSp>
        <p:nvGrpSpPr>
          <p:cNvPr id="28" name="Group 28"/>
          <p:cNvGrpSpPr/>
          <p:nvPr/>
        </p:nvGrpSpPr>
        <p:grpSpPr>
          <a:xfrm>
            <a:off x="1263164" y="4757128"/>
            <a:ext cx="4832836" cy="489676"/>
            <a:chOff x="0" y="0"/>
            <a:chExt cx="1853659" cy="309825"/>
          </a:xfrm>
        </p:grpSpPr>
        <p:sp>
          <p:nvSpPr>
            <p:cNvPr id="29" name="Freeform 29"/>
            <p:cNvSpPr/>
            <p:nvPr/>
          </p:nvSpPr>
          <p:spPr>
            <a:xfrm>
              <a:off x="0" y="0"/>
              <a:ext cx="1853659" cy="309825"/>
            </a:xfrm>
            <a:custGeom>
              <a:avLst/>
              <a:gdLst/>
              <a:ahLst/>
              <a:cxnLst/>
              <a:rect l="l" t="t" r="r" b="b"/>
              <a:pathLst>
                <a:path w="1853659" h="309825">
                  <a:moveTo>
                    <a:pt x="42281" y="0"/>
                  </a:moveTo>
                  <a:lnTo>
                    <a:pt x="1811378" y="0"/>
                  </a:lnTo>
                  <a:cubicBezTo>
                    <a:pt x="1834729" y="0"/>
                    <a:pt x="1853659" y="18930"/>
                    <a:pt x="1853659" y="42281"/>
                  </a:cubicBezTo>
                  <a:lnTo>
                    <a:pt x="1853659" y="267544"/>
                  </a:lnTo>
                  <a:cubicBezTo>
                    <a:pt x="1853659" y="278757"/>
                    <a:pt x="1849204" y="289512"/>
                    <a:pt x="1841275" y="297441"/>
                  </a:cubicBezTo>
                  <a:cubicBezTo>
                    <a:pt x="1833346" y="305370"/>
                    <a:pt x="1822591" y="309825"/>
                    <a:pt x="1811378" y="309825"/>
                  </a:cubicBezTo>
                  <a:lnTo>
                    <a:pt x="42281" y="309825"/>
                  </a:lnTo>
                  <a:cubicBezTo>
                    <a:pt x="18930" y="309825"/>
                    <a:pt x="0" y="290895"/>
                    <a:pt x="0" y="267544"/>
                  </a:cubicBezTo>
                  <a:lnTo>
                    <a:pt x="0" y="42281"/>
                  </a:lnTo>
                  <a:cubicBezTo>
                    <a:pt x="0" y="18930"/>
                    <a:pt x="18930" y="0"/>
                    <a:pt x="42281" y="0"/>
                  </a:cubicBezTo>
                  <a:close/>
                </a:path>
              </a:pathLst>
            </a:custGeom>
            <a:solidFill>
              <a:srgbClr val="0F9377"/>
            </a:solidFill>
            <a:ln w="28575" cap="sq">
              <a:solidFill>
                <a:srgbClr val="000000"/>
              </a:solidFill>
              <a:prstDash val="solid"/>
              <a:miter/>
            </a:ln>
          </p:spPr>
          <p:txBody>
            <a:bodyPr/>
            <a:lstStyle/>
            <a:p>
              <a:endParaRPr lang="en-US"/>
            </a:p>
          </p:txBody>
        </p:sp>
        <p:sp>
          <p:nvSpPr>
            <p:cNvPr id="30" name="TextBox 30"/>
            <p:cNvSpPr txBox="1"/>
            <p:nvPr/>
          </p:nvSpPr>
          <p:spPr>
            <a:xfrm>
              <a:off x="0" y="-47625"/>
              <a:ext cx="1853659" cy="357450"/>
            </a:xfrm>
            <a:prstGeom prst="rect">
              <a:avLst/>
            </a:prstGeom>
          </p:spPr>
          <p:txBody>
            <a:bodyPr lIns="30198" tIns="30198" rIns="30198" bIns="30198" rtlCol="0" anchor="ctr"/>
            <a:lstStyle/>
            <a:p>
              <a:pPr algn="ctr">
                <a:lnSpc>
                  <a:spcPts val="2729"/>
                </a:lnSpc>
              </a:pPr>
              <a:r>
                <a:rPr lang="en-US" sz="1950" dirty="0">
                  <a:solidFill>
                    <a:srgbClr val="FAFAFA"/>
                  </a:solidFill>
                  <a:latin typeface="Montserrat Bold"/>
                </a:rPr>
                <a:t>Continued out of school resources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grpSp>
        <p:nvGrpSpPr>
          <p:cNvPr id="2" name="Group 2"/>
          <p:cNvGrpSpPr/>
          <p:nvPr/>
        </p:nvGrpSpPr>
        <p:grpSpPr>
          <a:xfrm>
            <a:off x="914400" y="1564724"/>
            <a:ext cx="2590800" cy="849207"/>
            <a:chOff x="0" y="0"/>
            <a:chExt cx="1705352" cy="484024"/>
          </a:xfrm>
        </p:grpSpPr>
        <p:sp>
          <p:nvSpPr>
            <p:cNvPr id="3" name="Freeform 3"/>
            <p:cNvSpPr/>
            <p:nvPr/>
          </p:nvSpPr>
          <p:spPr>
            <a:xfrm>
              <a:off x="0" y="0"/>
              <a:ext cx="1705352" cy="484024"/>
            </a:xfrm>
            <a:custGeom>
              <a:avLst/>
              <a:gdLst/>
              <a:ahLst/>
              <a:cxnLst/>
              <a:rect l="l" t="t" r="r" b="b"/>
              <a:pathLst>
                <a:path w="1705352" h="484024">
                  <a:moveTo>
                    <a:pt x="57849" y="0"/>
                  </a:moveTo>
                  <a:lnTo>
                    <a:pt x="1647502" y="0"/>
                  </a:lnTo>
                  <a:cubicBezTo>
                    <a:pt x="1662845" y="0"/>
                    <a:pt x="1677559" y="6095"/>
                    <a:pt x="1688408" y="16944"/>
                  </a:cubicBezTo>
                  <a:cubicBezTo>
                    <a:pt x="1699257" y="27792"/>
                    <a:pt x="1705352" y="42507"/>
                    <a:pt x="1705352" y="57849"/>
                  </a:cubicBezTo>
                  <a:lnTo>
                    <a:pt x="1705352" y="426175"/>
                  </a:lnTo>
                  <a:cubicBezTo>
                    <a:pt x="1705352" y="458124"/>
                    <a:pt x="1679452" y="484024"/>
                    <a:pt x="1647502" y="484024"/>
                  </a:cubicBezTo>
                  <a:lnTo>
                    <a:pt x="57849" y="484024"/>
                  </a:lnTo>
                  <a:cubicBezTo>
                    <a:pt x="25900" y="484024"/>
                    <a:pt x="0" y="458124"/>
                    <a:pt x="0" y="426175"/>
                  </a:cubicBezTo>
                  <a:lnTo>
                    <a:pt x="0" y="57849"/>
                  </a:lnTo>
                  <a:cubicBezTo>
                    <a:pt x="0" y="25900"/>
                    <a:pt x="25900" y="0"/>
                    <a:pt x="57849" y="0"/>
                  </a:cubicBezTo>
                  <a:close/>
                </a:path>
              </a:pathLst>
            </a:custGeom>
            <a:solidFill>
              <a:srgbClr val="FFF3F3"/>
            </a:solidFill>
            <a:ln w="47625" cap="rnd">
              <a:solidFill>
                <a:srgbClr val="000000"/>
              </a:solidFill>
              <a:prstDash val="solid"/>
              <a:round/>
            </a:ln>
          </p:spPr>
          <p:txBody>
            <a:bodyPr/>
            <a:lstStyle/>
            <a:p>
              <a:endParaRPr lang="en-US"/>
            </a:p>
          </p:txBody>
        </p:sp>
        <p:sp>
          <p:nvSpPr>
            <p:cNvPr id="4" name="TextBox 4"/>
            <p:cNvSpPr txBox="1"/>
            <p:nvPr/>
          </p:nvSpPr>
          <p:spPr>
            <a:xfrm>
              <a:off x="0" y="-28575"/>
              <a:ext cx="1705352" cy="512599"/>
            </a:xfrm>
            <a:prstGeom prst="rect">
              <a:avLst/>
            </a:prstGeom>
          </p:spPr>
          <p:txBody>
            <a:bodyPr lIns="30198" tIns="30198" rIns="30198" bIns="30198" rtlCol="0" anchor="ctr"/>
            <a:lstStyle/>
            <a:p>
              <a:pPr algn="ctr">
                <a:lnSpc>
                  <a:spcPts val="1581"/>
                </a:lnSpc>
              </a:pPr>
              <a:endParaRPr/>
            </a:p>
          </p:txBody>
        </p:sp>
      </p:grpSp>
      <p:grpSp>
        <p:nvGrpSpPr>
          <p:cNvPr id="5" name="Group 5"/>
          <p:cNvGrpSpPr/>
          <p:nvPr/>
        </p:nvGrpSpPr>
        <p:grpSpPr>
          <a:xfrm>
            <a:off x="186131" y="-95579"/>
            <a:ext cx="9381338" cy="1722093"/>
            <a:chOff x="0" y="-57150"/>
            <a:chExt cx="3815627" cy="774729"/>
          </a:xfrm>
        </p:grpSpPr>
        <p:sp>
          <p:nvSpPr>
            <p:cNvPr id="6" name="Freeform 6"/>
            <p:cNvSpPr/>
            <p:nvPr/>
          </p:nvSpPr>
          <p:spPr>
            <a:xfrm>
              <a:off x="0" y="-27496"/>
              <a:ext cx="3815626" cy="717579"/>
            </a:xfrm>
            <a:custGeom>
              <a:avLst/>
              <a:gdLst/>
              <a:ahLst/>
              <a:cxnLst/>
              <a:rect l="l" t="t" r="r" b="b"/>
              <a:pathLst>
                <a:path w="3815626" h="717579">
                  <a:moveTo>
                    <a:pt x="13204" y="0"/>
                  </a:moveTo>
                  <a:lnTo>
                    <a:pt x="3802423" y="0"/>
                  </a:lnTo>
                  <a:cubicBezTo>
                    <a:pt x="3809715" y="0"/>
                    <a:pt x="3815626" y="5912"/>
                    <a:pt x="3815626" y="13204"/>
                  </a:cubicBezTo>
                  <a:lnTo>
                    <a:pt x="3815626" y="704375"/>
                  </a:lnTo>
                  <a:cubicBezTo>
                    <a:pt x="3815626" y="711668"/>
                    <a:pt x="3809715" y="717579"/>
                    <a:pt x="3802423" y="717579"/>
                  </a:cubicBezTo>
                  <a:lnTo>
                    <a:pt x="13204" y="717579"/>
                  </a:lnTo>
                  <a:cubicBezTo>
                    <a:pt x="5912" y="717579"/>
                    <a:pt x="0" y="711668"/>
                    <a:pt x="0" y="704375"/>
                  </a:cubicBezTo>
                  <a:lnTo>
                    <a:pt x="0" y="13204"/>
                  </a:lnTo>
                  <a:cubicBezTo>
                    <a:pt x="0" y="5912"/>
                    <a:pt x="5912" y="0"/>
                    <a:pt x="13204" y="0"/>
                  </a:cubicBezTo>
                  <a:close/>
                </a:path>
              </a:pathLst>
            </a:custGeom>
            <a:solidFill>
              <a:srgbClr val="FFF3F3"/>
            </a:solidFill>
            <a:ln w="47625" cap="sq">
              <a:solidFill>
                <a:srgbClr val="000000"/>
              </a:solidFill>
              <a:prstDash val="solid"/>
              <a:miter/>
            </a:ln>
          </p:spPr>
          <p:txBody>
            <a:bodyPr/>
            <a:lstStyle/>
            <a:p>
              <a:endParaRPr lang="en-US"/>
            </a:p>
          </p:txBody>
        </p:sp>
        <p:sp>
          <p:nvSpPr>
            <p:cNvPr id="7" name="TextBox 7"/>
            <p:cNvSpPr txBox="1"/>
            <p:nvPr/>
          </p:nvSpPr>
          <p:spPr>
            <a:xfrm>
              <a:off x="0" y="-57150"/>
              <a:ext cx="3815627" cy="774729"/>
            </a:xfrm>
            <a:prstGeom prst="rect">
              <a:avLst/>
            </a:prstGeom>
          </p:spPr>
          <p:txBody>
            <a:bodyPr lIns="30198" tIns="30198" rIns="30198" bIns="30198" rtlCol="0" anchor="ctr"/>
            <a:lstStyle/>
            <a:p>
              <a:pPr algn="ctr">
                <a:lnSpc>
                  <a:spcPts val="3331"/>
                </a:lnSpc>
              </a:pPr>
              <a:r>
                <a:rPr lang="en-US" sz="2329" dirty="0">
                  <a:solidFill>
                    <a:srgbClr val="000000"/>
                  </a:solidFill>
                  <a:latin typeface="Bernoru"/>
                </a:rPr>
                <a:t>Access to Post-Secondary STEM Programs for Mature Students</a:t>
              </a:r>
            </a:p>
            <a:p>
              <a:pPr algn="ctr">
                <a:lnSpc>
                  <a:spcPts val="3045"/>
                </a:lnSpc>
              </a:pPr>
              <a:endParaRPr lang="en-US" sz="2329" dirty="0">
                <a:solidFill>
                  <a:srgbClr val="000000"/>
                </a:solidFill>
                <a:latin typeface="Bernoru"/>
              </a:endParaRPr>
            </a:p>
          </p:txBody>
        </p:sp>
      </p:grpSp>
      <p:sp>
        <p:nvSpPr>
          <p:cNvPr id="8" name="Freeform 8"/>
          <p:cNvSpPr/>
          <p:nvPr/>
        </p:nvSpPr>
        <p:spPr>
          <a:xfrm>
            <a:off x="4252511" y="1298756"/>
            <a:ext cx="1248575" cy="140496"/>
          </a:xfrm>
          <a:custGeom>
            <a:avLst/>
            <a:gdLst/>
            <a:ahLst/>
            <a:cxnLst/>
            <a:rect l="l" t="t" r="r" b="b"/>
            <a:pathLst>
              <a:path w="1248575" h="140496">
                <a:moveTo>
                  <a:pt x="0" y="0"/>
                </a:moveTo>
                <a:lnTo>
                  <a:pt x="1248574" y="0"/>
                </a:lnTo>
                <a:lnTo>
                  <a:pt x="1248574" y="140496"/>
                </a:lnTo>
                <a:lnTo>
                  <a:pt x="0" y="140496"/>
                </a:lnTo>
                <a:lnTo>
                  <a:pt x="0" y="0"/>
                </a:lnTo>
                <a:close/>
              </a:path>
            </a:pathLst>
          </a:custGeom>
          <a:blipFill>
            <a:blip r:embed="rId2">
              <a:extLst>
                <a:ext uri="{96DAC541-7B7A-43D3-8B79-37D633B846F1}">
                  <asvg:svgBlip xmlns:asvg="http://schemas.microsoft.com/office/drawing/2016/SVG/main" r:embed="rId3"/>
                </a:ext>
              </a:extLst>
            </a:blip>
            <a:stretch>
              <a:fillRect r="-212471" b="-1711924"/>
            </a:stretch>
          </a:blipFill>
        </p:spPr>
        <p:txBody>
          <a:bodyPr/>
          <a:lstStyle/>
          <a:p>
            <a:endParaRPr lang="en-US"/>
          </a:p>
        </p:txBody>
      </p:sp>
      <p:sp>
        <p:nvSpPr>
          <p:cNvPr id="9" name="Freeform 9"/>
          <p:cNvSpPr/>
          <p:nvPr/>
        </p:nvSpPr>
        <p:spPr>
          <a:xfrm>
            <a:off x="372000" y="6774370"/>
            <a:ext cx="359520" cy="341018"/>
          </a:xfrm>
          <a:custGeom>
            <a:avLst/>
            <a:gdLst/>
            <a:ahLst/>
            <a:cxnLst/>
            <a:rect l="l" t="t" r="r" b="b"/>
            <a:pathLst>
              <a:path w="359520" h="341018">
                <a:moveTo>
                  <a:pt x="0" y="0"/>
                </a:moveTo>
                <a:lnTo>
                  <a:pt x="359520" y="0"/>
                </a:lnTo>
                <a:lnTo>
                  <a:pt x="359520" y="341018"/>
                </a:lnTo>
                <a:lnTo>
                  <a:pt x="0" y="341018"/>
                </a:lnTo>
                <a:lnTo>
                  <a:pt x="0" y="0"/>
                </a:lnTo>
                <a:close/>
              </a:path>
            </a:pathLst>
          </a:custGeom>
          <a:blipFill>
            <a:blip r:embed="rId4">
              <a:extLst>
                <a:ext uri="{96DAC541-7B7A-43D3-8B79-37D633B846F1}">
                  <asvg:svgBlip xmlns:asvg="http://schemas.microsoft.com/office/drawing/2016/SVG/main" r:embed="rId5"/>
                </a:ext>
              </a:extLst>
            </a:blip>
            <a:stretch>
              <a:fillRect r="-301497"/>
            </a:stretch>
          </a:blipFill>
        </p:spPr>
        <p:txBody>
          <a:bodyPr/>
          <a:lstStyle/>
          <a:p>
            <a:endParaRPr lang="en-US"/>
          </a:p>
        </p:txBody>
      </p:sp>
      <p:sp>
        <p:nvSpPr>
          <p:cNvPr id="10" name="Freeform 10"/>
          <p:cNvSpPr/>
          <p:nvPr/>
        </p:nvSpPr>
        <p:spPr>
          <a:xfrm>
            <a:off x="5028070" y="4818414"/>
            <a:ext cx="5049105" cy="4252931"/>
          </a:xfrm>
          <a:custGeom>
            <a:avLst/>
            <a:gdLst/>
            <a:ahLst/>
            <a:cxnLst/>
            <a:rect l="l" t="t" r="r" b="b"/>
            <a:pathLst>
              <a:path w="5049105" h="4252931">
                <a:moveTo>
                  <a:pt x="0" y="0"/>
                </a:moveTo>
                <a:lnTo>
                  <a:pt x="5049105" y="0"/>
                </a:lnTo>
                <a:lnTo>
                  <a:pt x="5049105" y="4252930"/>
                </a:lnTo>
                <a:lnTo>
                  <a:pt x="0" y="4252930"/>
                </a:lnTo>
                <a:lnTo>
                  <a:pt x="0" y="0"/>
                </a:lnTo>
                <a:close/>
              </a:path>
            </a:pathLst>
          </a:custGeom>
          <a:blipFill>
            <a:blip r:embed="rId6">
              <a:alphaModFix amt="25000"/>
              <a:extLst>
                <a:ext uri="{96DAC541-7B7A-43D3-8B79-37D633B846F1}">
                  <asvg:svgBlip xmlns:asvg="http://schemas.microsoft.com/office/drawing/2016/SVG/main" r:embed="rId7"/>
                </a:ext>
              </a:extLst>
            </a:blip>
            <a:stretch>
              <a:fillRect l="-59302"/>
            </a:stretch>
          </a:blipFill>
        </p:spPr>
        <p:txBody>
          <a:bodyPr/>
          <a:lstStyle/>
          <a:p>
            <a:endParaRPr lang="en-US"/>
          </a:p>
        </p:txBody>
      </p:sp>
      <p:sp>
        <p:nvSpPr>
          <p:cNvPr id="11" name="TextBox 11"/>
          <p:cNvSpPr txBox="1"/>
          <p:nvPr/>
        </p:nvSpPr>
        <p:spPr>
          <a:xfrm>
            <a:off x="-969341" y="1392718"/>
            <a:ext cx="6336863" cy="849207"/>
          </a:xfrm>
          <a:prstGeom prst="rect">
            <a:avLst/>
          </a:prstGeom>
        </p:spPr>
        <p:txBody>
          <a:bodyPr lIns="0" tIns="0" rIns="0" bIns="0" rtlCol="0" anchor="t">
            <a:spAutoFit/>
          </a:bodyPr>
          <a:lstStyle/>
          <a:p>
            <a:pPr algn="ctr">
              <a:lnSpc>
                <a:spcPts val="7506"/>
              </a:lnSpc>
            </a:pPr>
            <a:r>
              <a:rPr lang="en-US" sz="3200" dirty="0">
                <a:solidFill>
                  <a:srgbClr val="000000"/>
                </a:solidFill>
                <a:latin typeface="Cooper Hewitt Bold"/>
              </a:rPr>
              <a:t>OUTLINE</a:t>
            </a:r>
          </a:p>
        </p:txBody>
      </p:sp>
      <p:sp>
        <p:nvSpPr>
          <p:cNvPr id="12" name="Freeform 12"/>
          <p:cNvSpPr/>
          <p:nvPr/>
        </p:nvSpPr>
        <p:spPr>
          <a:xfrm>
            <a:off x="8507430" y="2590308"/>
            <a:ext cx="583216" cy="589258"/>
          </a:xfrm>
          <a:custGeom>
            <a:avLst/>
            <a:gdLst/>
            <a:ahLst/>
            <a:cxnLst/>
            <a:rect l="l" t="t" r="r" b="b"/>
            <a:pathLst>
              <a:path w="583216" h="589258">
                <a:moveTo>
                  <a:pt x="0" y="0"/>
                </a:moveTo>
                <a:lnTo>
                  <a:pt x="583216" y="0"/>
                </a:lnTo>
                <a:lnTo>
                  <a:pt x="583216" y="589258"/>
                </a:lnTo>
                <a:lnTo>
                  <a:pt x="0" y="589258"/>
                </a:lnTo>
                <a:lnTo>
                  <a:pt x="0" y="0"/>
                </a:lnTo>
                <a:close/>
              </a:path>
            </a:pathLst>
          </a:custGeom>
          <a:blipFill>
            <a:blip r:embed="rId8">
              <a:extLst>
                <a:ext uri="{96DAC541-7B7A-43D3-8B79-37D633B846F1}">
                  <asvg:svgBlip xmlns:asvg="http://schemas.microsoft.com/office/drawing/2016/SVG/main" r:embed="rId9"/>
                </a:ext>
              </a:extLst>
            </a:blip>
            <a:stretch>
              <a:fillRect l="-455589" b="-377032"/>
            </a:stretch>
          </a:blipFill>
          <a:ln w="28575" cap="rnd">
            <a:solidFill>
              <a:srgbClr val="000000"/>
            </a:solidFill>
            <a:prstDash val="solid"/>
            <a:round/>
          </a:ln>
        </p:spPr>
        <p:txBody>
          <a:bodyPr/>
          <a:lstStyle/>
          <a:p>
            <a:endParaRPr lang="en-US"/>
          </a:p>
        </p:txBody>
      </p:sp>
      <p:sp>
        <p:nvSpPr>
          <p:cNvPr id="13" name="Freeform 13"/>
          <p:cNvSpPr/>
          <p:nvPr/>
        </p:nvSpPr>
        <p:spPr>
          <a:xfrm>
            <a:off x="8575996" y="4143360"/>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4">
              <a:extLst>
                <a:ext uri="{96DAC541-7B7A-43D3-8B79-37D633B846F1}">
                  <asvg:svgBlip xmlns:asvg="http://schemas.microsoft.com/office/drawing/2016/SVG/main" r:embed="rId5"/>
                </a:ext>
              </a:extLst>
            </a:blip>
            <a:stretch>
              <a:fillRect r="-301497"/>
            </a:stretch>
          </a:blipFill>
        </p:spPr>
        <p:txBody>
          <a:bodyPr/>
          <a:lstStyle/>
          <a:p>
            <a:endParaRPr lang="en-US"/>
          </a:p>
        </p:txBody>
      </p:sp>
      <p:sp>
        <p:nvSpPr>
          <p:cNvPr id="14" name="TextBox 14"/>
          <p:cNvSpPr txBox="1"/>
          <p:nvPr/>
        </p:nvSpPr>
        <p:spPr>
          <a:xfrm>
            <a:off x="306551" y="2493852"/>
            <a:ext cx="8470320" cy="4766626"/>
          </a:xfrm>
          <a:prstGeom prst="rect">
            <a:avLst/>
          </a:prstGeom>
        </p:spPr>
        <p:txBody>
          <a:bodyPr lIns="0" tIns="0" rIns="0" bIns="0" rtlCol="0" anchor="t">
            <a:spAutoFit/>
          </a:bodyPr>
          <a:lstStyle/>
          <a:p>
            <a:pPr marL="518165" lvl="1" indent="-259082">
              <a:lnSpc>
                <a:spcPts val="3360"/>
              </a:lnSpc>
              <a:buFont typeface="Arial"/>
              <a:buChar char="•"/>
            </a:pPr>
            <a:r>
              <a:rPr lang="en-US" sz="2400" dirty="0">
                <a:solidFill>
                  <a:srgbClr val="000000"/>
                </a:solidFill>
                <a:latin typeface="Canva Sans Bold"/>
              </a:rPr>
              <a:t>Overview of project</a:t>
            </a:r>
          </a:p>
          <a:p>
            <a:pPr marL="518165" lvl="1" indent="-259082">
              <a:lnSpc>
                <a:spcPts val="3360"/>
              </a:lnSpc>
              <a:buFont typeface="Arial"/>
              <a:buChar char="•"/>
            </a:pPr>
            <a:r>
              <a:rPr lang="en-US" sz="2400" dirty="0">
                <a:solidFill>
                  <a:srgbClr val="000000"/>
                </a:solidFill>
                <a:latin typeface="Canva Sans Bold"/>
              </a:rPr>
              <a:t>Research Questions</a:t>
            </a:r>
          </a:p>
          <a:p>
            <a:pPr marL="518165" lvl="1" indent="-259082">
              <a:lnSpc>
                <a:spcPts val="3360"/>
              </a:lnSpc>
              <a:buFont typeface="Arial"/>
              <a:buChar char="•"/>
            </a:pPr>
            <a:r>
              <a:rPr lang="en-US" sz="2400" dirty="0">
                <a:solidFill>
                  <a:srgbClr val="000000"/>
                </a:solidFill>
                <a:latin typeface="Canva Sans Bold"/>
              </a:rPr>
              <a:t>Literature</a:t>
            </a:r>
          </a:p>
          <a:p>
            <a:pPr marL="1036330" lvl="2" indent="-345443">
              <a:lnSpc>
                <a:spcPts val="3360"/>
              </a:lnSpc>
              <a:buFont typeface="Arial"/>
              <a:buChar char="⚬"/>
            </a:pPr>
            <a:r>
              <a:rPr lang="en-US" sz="2400" dirty="0">
                <a:solidFill>
                  <a:srgbClr val="000000"/>
                </a:solidFill>
                <a:latin typeface="Canva Sans Bold"/>
              </a:rPr>
              <a:t>Canadian Context, STEM education, Equity &amp; STEM, Black students’ experiences</a:t>
            </a:r>
          </a:p>
          <a:p>
            <a:pPr marL="518165" lvl="1" indent="-259082">
              <a:lnSpc>
                <a:spcPts val="3360"/>
              </a:lnSpc>
              <a:buFont typeface="Arial"/>
              <a:buChar char="•"/>
            </a:pPr>
            <a:r>
              <a:rPr lang="en-US" sz="2400" dirty="0">
                <a:solidFill>
                  <a:srgbClr val="000000"/>
                </a:solidFill>
                <a:latin typeface="Canva Sans Bold"/>
              </a:rPr>
              <a:t>Methodology</a:t>
            </a:r>
          </a:p>
          <a:p>
            <a:pPr marL="1036330" lvl="2" indent="-345443">
              <a:lnSpc>
                <a:spcPts val="3360"/>
              </a:lnSpc>
              <a:buFont typeface="Arial"/>
              <a:buChar char="⚬"/>
            </a:pPr>
            <a:r>
              <a:rPr lang="en-US" sz="2400" dirty="0">
                <a:solidFill>
                  <a:srgbClr val="000000"/>
                </a:solidFill>
                <a:latin typeface="Canva Sans Bold"/>
              </a:rPr>
              <a:t>Theoretical Framework, Participants &amp; Sampling, Data Collection, Proposed Analysis</a:t>
            </a:r>
          </a:p>
          <a:p>
            <a:pPr marL="518165" lvl="1" indent="-259082">
              <a:lnSpc>
                <a:spcPts val="3360"/>
              </a:lnSpc>
              <a:buFont typeface="Arial"/>
              <a:buChar char="•"/>
            </a:pPr>
            <a:r>
              <a:rPr lang="en-US" sz="2400" dirty="0">
                <a:solidFill>
                  <a:srgbClr val="000000"/>
                </a:solidFill>
                <a:latin typeface="Canva Sans Bold"/>
              </a:rPr>
              <a:t>Findings </a:t>
            </a:r>
          </a:p>
          <a:p>
            <a:pPr marL="518165" lvl="1" indent="-259082">
              <a:lnSpc>
                <a:spcPts val="3360"/>
              </a:lnSpc>
              <a:buFont typeface="Arial"/>
              <a:buChar char="•"/>
            </a:pPr>
            <a:r>
              <a:rPr lang="en-US" sz="2400" dirty="0">
                <a:solidFill>
                  <a:srgbClr val="000000"/>
                </a:solidFill>
                <a:latin typeface="Canva Sans Bold"/>
              </a:rPr>
              <a:t>Limitations</a:t>
            </a:r>
          </a:p>
          <a:p>
            <a:pPr marL="518165" lvl="1" indent="-259082">
              <a:lnSpc>
                <a:spcPts val="3360"/>
              </a:lnSpc>
              <a:buFont typeface="Arial"/>
              <a:buChar char="•"/>
            </a:pPr>
            <a:r>
              <a:rPr lang="en-US" sz="2400" dirty="0">
                <a:solidFill>
                  <a:srgbClr val="000000"/>
                </a:solidFill>
                <a:latin typeface="Canva Sans Bold"/>
              </a:rPr>
              <a:t>Feedback and 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V="1">
            <a:off x="-1537711" y="4507576"/>
            <a:ext cx="4321700" cy="4044736"/>
          </a:xfrm>
          <a:custGeom>
            <a:avLst/>
            <a:gdLst/>
            <a:ahLst/>
            <a:cxnLst/>
            <a:rect l="l" t="t" r="r" b="b"/>
            <a:pathLst>
              <a:path w="4321700" h="4044736">
                <a:moveTo>
                  <a:pt x="0" y="4044736"/>
                </a:moveTo>
                <a:lnTo>
                  <a:pt x="4321699" y="4044736"/>
                </a:lnTo>
                <a:lnTo>
                  <a:pt x="4321699" y="0"/>
                </a:lnTo>
                <a:lnTo>
                  <a:pt x="0" y="0"/>
                </a:lnTo>
                <a:lnTo>
                  <a:pt x="0" y="4044736"/>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grpSp>
        <p:nvGrpSpPr>
          <p:cNvPr id="3" name="Group 3"/>
          <p:cNvGrpSpPr/>
          <p:nvPr/>
        </p:nvGrpSpPr>
        <p:grpSpPr>
          <a:xfrm>
            <a:off x="731520" y="731520"/>
            <a:ext cx="5976407" cy="1388042"/>
            <a:chOff x="0" y="0"/>
            <a:chExt cx="2693877" cy="625663"/>
          </a:xfrm>
        </p:grpSpPr>
        <p:sp>
          <p:nvSpPr>
            <p:cNvPr id="4" name="Freeform 4"/>
            <p:cNvSpPr/>
            <p:nvPr/>
          </p:nvSpPr>
          <p:spPr>
            <a:xfrm>
              <a:off x="0" y="0"/>
              <a:ext cx="2693877" cy="625663"/>
            </a:xfrm>
            <a:custGeom>
              <a:avLst/>
              <a:gdLst/>
              <a:ahLst/>
              <a:cxnLst/>
              <a:rect l="l" t="t" r="r" b="b"/>
              <a:pathLst>
                <a:path w="2693877" h="625663">
                  <a:moveTo>
                    <a:pt x="38862" y="0"/>
                  </a:moveTo>
                  <a:lnTo>
                    <a:pt x="2655014" y="0"/>
                  </a:lnTo>
                  <a:cubicBezTo>
                    <a:pt x="2665321" y="0"/>
                    <a:pt x="2675206" y="4094"/>
                    <a:pt x="2682494" y="11383"/>
                  </a:cubicBezTo>
                  <a:cubicBezTo>
                    <a:pt x="2689783" y="18671"/>
                    <a:pt x="2693877" y="28555"/>
                    <a:pt x="2693877" y="38862"/>
                  </a:cubicBezTo>
                  <a:lnTo>
                    <a:pt x="2693877" y="586800"/>
                  </a:lnTo>
                  <a:cubicBezTo>
                    <a:pt x="2693877" y="597107"/>
                    <a:pt x="2689783" y="606992"/>
                    <a:pt x="2682494" y="614280"/>
                  </a:cubicBezTo>
                  <a:cubicBezTo>
                    <a:pt x="2675206" y="621568"/>
                    <a:pt x="2665321" y="625663"/>
                    <a:pt x="2655014" y="625663"/>
                  </a:cubicBezTo>
                  <a:lnTo>
                    <a:pt x="38862" y="625663"/>
                  </a:lnTo>
                  <a:cubicBezTo>
                    <a:pt x="28555" y="625663"/>
                    <a:pt x="18671" y="621568"/>
                    <a:pt x="11383" y="614280"/>
                  </a:cubicBezTo>
                  <a:cubicBezTo>
                    <a:pt x="4094" y="606992"/>
                    <a:pt x="0" y="597107"/>
                    <a:pt x="0" y="586800"/>
                  </a:cubicBezTo>
                  <a:lnTo>
                    <a:pt x="0" y="38862"/>
                  </a:lnTo>
                  <a:cubicBezTo>
                    <a:pt x="0" y="28555"/>
                    <a:pt x="4094" y="18671"/>
                    <a:pt x="11383" y="11383"/>
                  </a:cubicBezTo>
                  <a:cubicBezTo>
                    <a:pt x="18671" y="4094"/>
                    <a:pt x="28555" y="0"/>
                    <a:pt x="38862"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26938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731520" y="2310062"/>
            <a:ext cx="8290560" cy="4714838"/>
            <a:chOff x="0" y="0"/>
            <a:chExt cx="5321081" cy="3026096"/>
          </a:xfrm>
        </p:grpSpPr>
        <p:sp>
          <p:nvSpPr>
            <p:cNvPr id="7" name="Freeform 7"/>
            <p:cNvSpPr/>
            <p:nvPr/>
          </p:nvSpPr>
          <p:spPr>
            <a:xfrm>
              <a:off x="0" y="0"/>
              <a:ext cx="5321081" cy="3026096"/>
            </a:xfrm>
            <a:custGeom>
              <a:avLst/>
              <a:gdLst/>
              <a:ahLst/>
              <a:cxnLst/>
              <a:rect l="l" t="t" r="r" b="b"/>
              <a:pathLst>
                <a:path w="5321081" h="3026096">
                  <a:moveTo>
                    <a:pt x="28015" y="0"/>
                  </a:moveTo>
                  <a:lnTo>
                    <a:pt x="5293066" y="0"/>
                  </a:lnTo>
                  <a:cubicBezTo>
                    <a:pt x="5300496" y="0"/>
                    <a:pt x="5307621" y="2952"/>
                    <a:pt x="5312875" y="8205"/>
                  </a:cubicBezTo>
                  <a:cubicBezTo>
                    <a:pt x="5318129" y="13459"/>
                    <a:pt x="5321081" y="20585"/>
                    <a:pt x="5321081" y="28015"/>
                  </a:cubicBezTo>
                  <a:lnTo>
                    <a:pt x="5321081" y="2998081"/>
                  </a:lnTo>
                  <a:cubicBezTo>
                    <a:pt x="5321081" y="3005511"/>
                    <a:pt x="5318129" y="3012637"/>
                    <a:pt x="5312875" y="3017891"/>
                  </a:cubicBezTo>
                  <a:cubicBezTo>
                    <a:pt x="5307621" y="3023145"/>
                    <a:pt x="5300496" y="3026096"/>
                    <a:pt x="5293066" y="3026096"/>
                  </a:cubicBezTo>
                  <a:lnTo>
                    <a:pt x="28015" y="3026096"/>
                  </a:lnTo>
                  <a:cubicBezTo>
                    <a:pt x="20585" y="3026096"/>
                    <a:pt x="13459" y="3023145"/>
                    <a:pt x="8205" y="3017891"/>
                  </a:cubicBezTo>
                  <a:cubicBezTo>
                    <a:pt x="2952" y="3012637"/>
                    <a:pt x="0" y="3005511"/>
                    <a:pt x="0" y="2998081"/>
                  </a:cubicBezTo>
                  <a:lnTo>
                    <a:pt x="0" y="28015"/>
                  </a:lnTo>
                  <a:cubicBezTo>
                    <a:pt x="0" y="20585"/>
                    <a:pt x="2952" y="13459"/>
                    <a:pt x="8205" y="8205"/>
                  </a:cubicBezTo>
                  <a:cubicBezTo>
                    <a:pt x="13459" y="2952"/>
                    <a:pt x="20585" y="0"/>
                    <a:pt x="28015" y="0"/>
                  </a:cubicBezTo>
                  <a:close/>
                </a:path>
              </a:pathLst>
            </a:custGeom>
            <a:solidFill>
              <a:srgbClr val="FFF3F3"/>
            </a:solidFill>
            <a:ln w="47625" cap="rnd">
              <a:solidFill>
                <a:srgbClr val="000000"/>
              </a:solidFill>
              <a:prstDash val="solid"/>
              <a:round/>
            </a:ln>
          </p:spPr>
          <p:txBody>
            <a:bodyPr/>
            <a:lstStyle/>
            <a:p>
              <a:endParaRPr lang="en-US"/>
            </a:p>
          </p:txBody>
        </p:sp>
        <p:sp>
          <p:nvSpPr>
            <p:cNvPr id="8" name="TextBox 8"/>
            <p:cNvSpPr txBox="1"/>
            <p:nvPr/>
          </p:nvSpPr>
          <p:spPr>
            <a:xfrm>
              <a:off x="0" y="-28575"/>
              <a:ext cx="5321081" cy="3054671"/>
            </a:xfrm>
            <a:prstGeom prst="rect">
              <a:avLst/>
            </a:prstGeom>
          </p:spPr>
          <p:txBody>
            <a:bodyPr lIns="30198" tIns="30198" rIns="30198" bIns="30198" rtlCol="0" anchor="ctr"/>
            <a:lstStyle/>
            <a:p>
              <a:pPr algn="ctr">
                <a:lnSpc>
                  <a:spcPts val="1581"/>
                </a:lnSpc>
              </a:pPr>
              <a:endParaRPr/>
            </a:p>
          </p:txBody>
        </p:sp>
      </p:grpSp>
      <p:grpSp>
        <p:nvGrpSpPr>
          <p:cNvPr id="10" name="Group 10"/>
          <p:cNvGrpSpPr/>
          <p:nvPr/>
        </p:nvGrpSpPr>
        <p:grpSpPr>
          <a:xfrm>
            <a:off x="1558763" y="2761506"/>
            <a:ext cx="2634097" cy="389940"/>
            <a:chOff x="0" y="0"/>
            <a:chExt cx="1666629" cy="246720"/>
          </a:xfrm>
        </p:grpSpPr>
        <p:sp>
          <p:nvSpPr>
            <p:cNvPr id="11" name="Freeform 11"/>
            <p:cNvSpPr/>
            <p:nvPr/>
          </p:nvSpPr>
          <p:spPr>
            <a:xfrm>
              <a:off x="0" y="0"/>
              <a:ext cx="1666629" cy="246720"/>
            </a:xfrm>
            <a:custGeom>
              <a:avLst/>
              <a:gdLst/>
              <a:ahLst/>
              <a:cxnLst/>
              <a:rect l="l" t="t" r="r" b="b"/>
              <a:pathLst>
                <a:path w="1666629" h="246720">
                  <a:moveTo>
                    <a:pt x="47026" y="0"/>
                  </a:moveTo>
                  <a:lnTo>
                    <a:pt x="1619603" y="0"/>
                  </a:lnTo>
                  <a:cubicBezTo>
                    <a:pt x="1632075" y="0"/>
                    <a:pt x="1644036" y="4954"/>
                    <a:pt x="1652855" y="13774"/>
                  </a:cubicBezTo>
                  <a:cubicBezTo>
                    <a:pt x="1661674" y="22593"/>
                    <a:pt x="1666629" y="34554"/>
                    <a:pt x="1666629" y="47026"/>
                  </a:cubicBezTo>
                  <a:lnTo>
                    <a:pt x="1666629" y="199694"/>
                  </a:lnTo>
                  <a:cubicBezTo>
                    <a:pt x="1666629" y="212166"/>
                    <a:pt x="1661674" y="224128"/>
                    <a:pt x="1652855" y="232947"/>
                  </a:cubicBezTo>
                  <a:cubicBezTo>
                    <a:pt x="1644036" y="241766"/>
                    <a:pt x="1632075" y="246720"/>
                    <a:pt x="1619603" y="246720"/>
                  </a:cubicBezTo>
                  <a:lnTo>
                    <a:pt x="47026" y="246720"/>
                  </a:lnTo>
                  <a:cubicBezTo>
                    <a:pt x="34554" y="246720"/>
                    <a:pt x="22593" y="241766"/>
                    <a:pt x="13774" y="232947"/>
                  </a:cubicBezTo>
                  <a:cubicBezTo>
                    <a:pt x="4954" y="224128"/>
                    <a:pt x="0" y="212166"/>
                    <a:pt x="0" y="199694"/>
                  </a:cubicBezTo>
                  <a:lnTo>
                    <a:pt x="0" y="47026"/>
                  </a:lnTo>
                  <a:cubicBezTo>
                    <a:pt x="0" y="34554"/>
                    <a:pt x="4954" y="22593"/>
                    <a:pt x="13774" y="13774"/>
                  </a:cubicBezTo>
                  <a:cubicBezTo>
                    <a:pt x="22593" y="4954"/>
                    <a:pt x="34554" y="0"/>
                    <a:pt x="47026" y="0"/>
                  </a:cubicBezTo>
                  <a:close/>
                </a:path>
              </a:pathLst>
            </a:custGeom>
            <a:solidFill>
              <a:srgbClr val="0F9377"/>
            </a:solidFill>
            <a:ln w="28575" cap="sq">
              <a:solidFill>
                <a:srgbClr val="000000"/>
              </a:solidFill>
              <a:prstDash val="solid"/>
              <a:miter/>
            </a:ln>
          </p:spPr>
          <p:txBody>
            <a:bodyPr/>
            <a:lstStyle/>
            <a:p>
              <a:endParaRPr lang="en-US"/>
            </a:p>
          </p:txBody>
        </p:sp>
        <p:sp>
          <p:nvSpPr>
            <p:cNvPr id="12" name="TextBox 12"/>
            <p:cNvSpPr txBox="1"/>
            <p:nvPr/>
          </p:nvSpPr>
          <p:spPr>
            <a:xfrm>
              <a:off x="0" y="-28575"/>
              <a:ext cx="1666629" cy="275295"/>
            </a:xfrm>
            <a:prstGeom prst="rect">
              <a:avLst/>
            </a:prstGeom>
          </p:spPr>
          <p:txBody>
            <a:bodyPr lIns="30198" tIns="30198" rIns="30198" bIns="30198" rtlCol="0" anchor="ctr"/>
            <a:lstStyle/>
            <a:p>
              <a:pPr algn="ctr">
                <a:lnSpc>
                  <a:spcPts val="1581"/>
                </a:lnSpc>
              </a:pPr>
              <a:endParaRPr/>
            </a:p>
          </p:txBody>
        </p:sp>
      </p:grpSp>
      <p:sp>
        <p:nvSpPr>
          <p:cNvPr id="15" name="TextBox 15"/>
          <p:cNvSpPr txBox="1"/>
          <p:nvPr/>
        </p:nvSpPr>
        <p:spPr>
          <a:xfrm>
            <a:off x="5535444" y="2716343"/>
            <a:ext cx="2634097" cy="435103"/>
          </a:xfrm>
          <a:prstGeom prst="rect">
            <a:avLst/>
          </a:prstGeom>
        </p:spPr>
        <p:txBody>
          <a:bodyPr lIns="30198" tIns="30198" rIns="30198" bIns="30198" rtlCol="0" anchor="ctr"/>
          <a:lstStyle/>
          <a:p>
            <a:pPr algn="ctr">
              <a:lnSpc>
                <a:spcPts val="1581"/>
              </a:lnSpc>
            </a:pPr>
            <a:endParaRPr/>
          </a:p>
        </p:txBody>
      </p:sp>
      <p:grpSp>
        <p:nvGrpSpPr>
          <p:cNvPr id="16" name="Group 16"/>
          <p:cNvGrpSpPr/>
          <p:nvPr/>
        </p:nvGrpSpPr>
        <p:grpSpPr>
          <a:xfrm>
            <a:off x="1029001" y="1892461"/>
            <a:ext cx="2534512" cy="606602"/>
            <a:chOff x="0" y="0"/>
            <a:chExt cx="1030850" cy="246720"/>
          </a:xfrm>
        </p:grpSpPr>
        <p:sp>
          <p:nvSpPr>
            <p:cNvPr id="17" name="Freeform 17"/>
            <p:cNvSpPr/>
            <p:nvPr/>
          </p:nvSpPr>
          <p:spPr>
            <a:xfrm>
              <a:off x="0" y="0"/>
              <a:ext cx="1030850" cy="246720"/>
            </a:xfrm>
            <a:custGeom>
              <a:avLst/>
              <a:gdLst/>
              <a:ahLst/>
              <a:cxnLst/>
              <a:rect l="l" t="t" r="r" b="b"/>
              <a:pathLst>
                <a:path w="1030850" h="246720">
                  <a:moveTo>
                    <a:pt x="48874" y="0"/>
                  </a:moveTo>
                  <a:lnTo>
                    <a:pt x="981976" y="0"/>
                  </a:lnTo>
                  <a:cubicBezTo>
                    <a:pt x="994938" y="0"/>
                    <a:pt x="1007369" y="5149"/>
                    <a:pt x="1016535" y="14315"/>
                  </a:cubicBezTo>
                  <a:cubicBezTo>
                    <a:pt x="1025701" y="23480"/>
                    <a:pt x="1030850" y="35912"/>
                    <a:pt x="1030850" y="48874"/>
                  </a:cubicBezTo>
                  <a:lnTo>
                    <a:pt x="1030850" y="197847"/>
                  </a:lnTo>
                  <a:cubicBezTo>
                    <a:pt x="1030850" y="224839"/>
                    <a:pt x="1008968" y="246720"/>
                    <a:pt x="981976" y="246720"/>
                  </a:cubicBezTo>
                  <a:lnTo>
                    <a:pt x="48874" y="246720"/>
                  </a:lnTo>
                  <a:cubicBezTo>
                    <a:pt x="21881" y="246720"/>
                    <a:pt x="0" y="224839"/>
                    <a:pt x="0" y="197847"/>
                  </a:cubicBezTo>
                  <a:lnTo>
                    <a:pt x="0" y="48874"/>
                  </a:lnTo>
                  <a:cubicBezTo>
                    <a:pt x="0" y="21881"/>
                    <a:pt x="21881" y="0"/>
                    <a:pt x="48874" y="0"/>
                  </a:cubicBezTo>
                  <a:close/>
                </a:path>
              </a:pathLst>
            </a:custGeom>
            <a:solidFill>
              <a:srgbClr val="FFF3F3"/>
            </a:solidFill>
            <a:ln w="47625" cap="sq">
              <a:solidFill>
                <a:srgbClr val="000000"/>
              </a:solidFill>
              <a:prstDash val="solid"/>
              <a:miter/>
            </a:ln>
          </p:spPr>
          <p:txBody>
            <a:bodyPr/>
            <a:lstStyle/>
            <a:p>
              <a:endParaRPr lang="en-US"/>
            </a:p>
          </p:txBody>
        </p:sp>
        <p:sp>
          <p:nvSpPr>
            <p:cNvPr id="18" name="TextBox 18"/>
            <p:cNvSpPr txBox="1"/>
            <p:nvPr/>
          </p:nvSpPr>
          <p:spPr>
            <a:xfrm>
              <a:off x="0" y="-28575"/>
              <a:ext cx="1030850" cy="275295"/>
            </a:xfrm>
            <a:prstGeom prst="rect">
              <a:avLst/>
            </a:prstGeom>
          </p:spPr>
          <p:txBody>
            <a:bodyPr lIns="30198" tIns="30198" rIns="30198" bIns="30198" rtlCol="0" anchor="ctr"/>
            <a:lstStyle/>
            <a:p>
              <a:pPr algn="ctr">
                <a:lnSpc>
                  <a:spcPts val="1581"/>
                </a:lnSpc>
              </a:pPr>
              <a:endParaRPr/>
            </a:p>
          </p:txBody>
        </p:sp>
      </p:grpSp>
      <p:sp>
        <p:nvSpPr>
          <p:cNvPr id="19" name="Freeform 19"/>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20" name="Freeform 20"/>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2" name="TextBox 22"/>
          <p:cNvSpPr txBox="1"/>
          <p:nvPr/>
        </p:nvSpPr>
        <p:spPr>
          <a:xfrm>
            <a:off x="1388563" y="2774379"/>
            <a:ext cx="2974498" cy="326093"/>
          </a:xfrm>
          <a:prstGeom prst="rect">
            <a:avLst/>
          </a:prstGeom>
        </p:spPr>
        <p:txBody>
          <a:bodyPr lIns="0" tIns="0" rIns="0" bIns="0" rtlCol="0" anchor="t">
            <a:spAutoFit/>
          </a:bodyPr>
          <a:lstStyle/>
          <a:p>
            <a:pPr algn="ctr">
              <a:lnSpc>
                <a:spcPts val="2687"/>
              </a:lnSpc>
            </a:pPr>
            <a:r>
              <a:rPr lang="en-US" sz="1919">
                <a:solidFill>
                  <a:srgbClr val="FFF3F3"/>
                </a:solidFill>
                <a:latin typeface="Montserrat Bold"/>
              </a:rPr>
              <a:t>Generalizability</a:t>
            </a:r>
          </a:p>
        </p:txBody>
      </p:sp>
      <p:sp>
        <p:nvSpPr>
          <p:cNvPr id="23" name="TextBox 23"/>
          <p:cNvSpPr txBox="1"/>
          <p:nvPr/>
        </p:nvSpPr>
        <p:spPr>
          <a:xfrm>
            <a:off x="1117885" y="3262392"/>
            <a:ext cx="3515853" cy="863274"/>
          </a:xfrm>
          <a:prstGeom prst="rect">
            <a:avLst/>
          </a:prstGeom>
        </p:spPr>
        <p:txBody>
          <a:bodyPr lIns="0" tIns="0" rIns="0" bIns="0" rtlCol="0" anchor="t">
            <a:spAutoFit/>
          </a:bodyPr>
          <a:lstStyle/>
          <a:p>
            <a:pPr marL="272644" lvl="1" indent="-136322" algn="just">
              <a:lnSpc>
                <a:spcPts val="1767"/>
              </a:lnSpc>
              <a:buFont typeface="Arial"/>
              <a:buChar char="•"/>
            </a:pPr>
            <a:r>
              <a:rPr lang="en-US" sz="1262">
                <a:solidFill>
                  <a:srgbClr val="000000"/>
                </a:solidFill>
                <a:latin typeface="Montserrat"/>
              </a:rPr>
              <a:t>Black students and their experiences accessing post-secondary and STEM are not a monolith and the results of this study are not generalizable</a:t>
            </a:r>
          </a:p>
        </p:txBody>
      </p:sp>
      <p:sp>
        <p:nvSpPr>
          <p:cNvPr id="24" name="TextBox 24"/>
          <p:cNvSpPr txBox="1"/>
          <p:nvPr/>
        </p:nvSpPr>
        <p:spPr>
          <a:xfrm>
            <a:off x="5208386" y="2774379"/>
            <a:ext cx="3288213" cy="326093"/>
          </a:xfrm>
          <a:prstGeom prst="rect">
            <a:avLst/>
          </a:prstGeom>
        </p:spPr>
        <p:txBody>
          <a:bodyPr lIns="0" tIns="0" rIns="0" bIns="0" rtlCol="0" anchor="t">
            <a:spAutoFit/>
          </a:bodyPr>
          <a:lstStyle/>
          <a:p>
            <a:pPr algn="ctr">
              <a:lnSpc>
                <a:spcPts val="2687"/>
              </a:lnSpc>
            </a:pPr>
            <a:r>
              <a:rPr lang="en-US" sz="1919" dirty="0">
                <a:solidFill>
                  <a:srgbClr val="FFF3F3"/>
                </a:solidFill>
                <a:latin typeface="Montserrat Bold"/>
              </a:rPr>
              <a:t>Overinterpretation</a:t>
            </a:r>
          </a:p>
        </p:txBody>
      </p:sp>
      <p:sp>
        <p:nvSpPr>
          <p:cNvPr id="26" name="TextBox 26"/>
          <p:cNvSpPr txBox="1"/>
          <p:nvPr/>
        </p:nvSpPr>
        <p:spPr>
          <a:xfrm>
            <a:off x="500965" y="971445"/>
            <a:ext cx="6437517" cy="692417"/>
          </a:xfrm>
          <a:prstGeom prst="rect">
            <a:avLst/>
          </a:prstGeom>
        </p:spPr>
        <p:txBody>
          <a:bodyPr lIns="0" tIns="0" rIns="0" bIns="0" rtlCol="0" anchor="t">
            <a:spAutoFit/>
          </a:bodyPr>
          <a:lstStyle/>
          <a:p>
            <a:pPr algn="ctr">
              <a:lnSpc>
                <a:spcPts val="4885"/>
              </a:lnSpc>
            </a:pPr>
            <a:r>
              <a:rPr lang="en-US" sz="3489">
                <a:solidFill>
                  <a:srgbClr val="000000"/>
                </a:solidFill>
                <a:latin typeface="Cooper Hewitt Bold"/>
              </a:rPr>
              <a:t>LIMITATIONS</a:t>
            </a:r>
          </a:p>
        </p:txBody>
      </p:sp>
      <p:sp>
        <p:nvSpPr>
          <p:cNvPr id="27" name="TextBox 27"/>
          <p:cNvSpPr txBox="1"/>
          <p:nvPr/>
        </p:nvSpPr>
        <p:spPr>
          <a:xfrm>
            <a:off x="1180801" y="5337042"/>
            <a:ext cx="7315797" cy="644199"/>
          </a:xfrm>
          <a:prstGeom prst="rect">
            <a:avLst/>
          </a:prstGeom>
        </p:spPr>
        <p:txBody>
          <a:bodyPr lIns="0" tIns="0" rIns="0" bIns="0" rtlCol="0" anchor="t">
            <a:spAutoFit/>
          </a:bodyPr>
          <a:lstStyle/>
          <a:p>
            <a:pPr marL="272644" lvl="1" indent="-136322" algn="just">
              <a:lnSpc>
                <a:spcPts val="1767"/>
              </a:lnSpc>
              <a:buFont typeface="Arial"/>
              <a:buChar char="•"/>
            </a:pPr>
            <a:r>
              <a:rPr lang="en-US" sz="1262">
                <a:solidFill>
                  <a:srgbClr val="000000"/>
                </a:solidFill>
                <a:latin typeface="Montserrat"/>
              </a:rPr>
              <a:t>mitigated by ensuring the data collected is rich and in depth, and the analysis is supplemented with reflective memos, and member checking to enhance trustworthiness (Bhattacharya, 2017).</a:t>
            </a:r>
          </a:p>
        </p:txBody>
      </p:sp>
      <p:grpSp>
        <p:nvGrpSpPr>
          <p:cNvPr id="28" name="Group 28"/>
          <p:cNvGrpSpPr/>
          <p:nvPr/>
        </p:nvGrpSpPr>
        <p:grpSpPr>
          <a:xfrm>
            <a:off x="1263164" y="4757128"/>
            <a:ext cx="2929697" cy="489676"/>
            <a:chOff x="0" y="0"/>
            <a:chExt cx="1853659" cy="309825"/>
          </a:xfrm>
        </p:grpSpPr>
        <p:sp>
          <p:nvSpPr>
            <p:cNvPr id="29" name="Freeform 29"/>
            <p:cNvSpPr/>
            <p:nvPr/>
          </p:nvSpPr>
          <p:spPr>
            <a:xfrm>
              <a:off x="0" y="0"/>
              <a:ext cx="1853659" cy="309825"/>
            </a:xfrm>
            <a:custGeom>
              <a:avLst/>
              <a:gdLst/>
              <a:ahLst/>
              <a:cxnLst/>
              <a:rect l="l" t="t" r="r" b="b"/>
              <a:pathLst>
                <a:path w="1853659" h="309825">
                  <a:moveTo>
                    <a:pt x="42281" y="0"/>
                  </a:moveTo>
                  <a:lnTo>
                    <a:pt x="1811378" y="0"/>
                  </a:lnTo>
                  <a:cubicBezTo>
                    <a:pt x="1834729" y="0"/>
                    <a:pt x="1853659" y="18930"/>
                    <a:pt x="1853659" y="42281"/>
                  </a:cubicBezTo>
                  <a:lnTo>
                    <a:pt x="1853659" y="267544"/>
                  </a:lnTo>
                  <a:cubicBezTo>
                    <a:pt x="1853659" y="278757"/>
                    <a:pt x="1849204" y="289512"/>
                    <a:pt x="1841275" y="297441"/>
                  </a:cubicBezTo>
                  <a:cubicBezTo>
                    <a:pt x="1833346" y="305370"/>
                    <a:pt x="1822591" y="309825"/>
                    <a:pt x="1811378" y="309825"/>
                  </a:cubicBezTo>
                  <a:lnTo>
                    <a:pt x="42281" y="309825"/>
                  </a:lnTo>
                  <a:cubicBezTo>
                    <a:pt x="18930" y="309825"/>
                    <a:pt x="0" y="290895"/>
                    <a:pt x="0" y="267544"/>
                  </a:cubicBezTo>
                  <a:lnTo>
                    <a:pt x="0" y="42281"/>
                  </a:lnTo>
                  <a:cubicBezTo>
                    <a:pt x="0" y="18930"/>
                    <a:pt x="18930" y="0"/>
                    <a:pt x="42281" y="0"/>
                  </a:cubicBezTo>
                  <a:close/>
                </a:path>
              </a:pathLst>
            </a:custGeom>
            <a:solidFill>
              <a:srgbClr val="0F9377"/>
            </a:solidFill>
            <a:ln w="28575" cap="sq">
              <a:solidFill>
                <a:srgbClr val="000000"/>
              </a:solidFill>
              <a:prstDash val="solid"/>
              <a:miter/>
            </a:ln>
          </p:spPr>
          <p:txBody>
            <a:bodyPr/>
            <a:lstStyle/>
            <a:p>
              <a:endParaRPr lang="en-US"/>
            </a:p>
          </p:txBody>
        </p:sp>
        <p:sp>
          <p:nvSpPr>
            <p:cNvPr id="30" name="TextBox 30"/>
            <p:cNvSpPr txBox="1"/>
            <p:nvPr/>
          </p:nvSpPr>
          <p:spPr>
            <a:xfrm>
              <a:off x="0" y="-47625"/>
              <a:ext cx="1853659" cy="357450"/>
            </a:xfrm>
            <a:prstGeom prst="rect">
              <a:avLst/>
            </a:prstGeom>
          </p:spPr>
          <p:txBody>
            <a:bodyPr lIns="30198" tIns="30198" rIns="30198" bIns="30198" rtlCol="0" anchor="ctr"/>
            <a:lstStyle/>
            <a:p>
              <a:pPr algn="ctr">
                <a:lnSpc>
                  <a:spcPts val="2729"/>
                </a:lnSpc>
              </a:pPr>
              <a:r>
                <a:rPr lang="en-US" sz="1950">
                  <a:solidFill>
                    <a:srgbClr val="FAFAFA"/>
                  </a:solidFill>
                  <a:latin typeface="Montserrat Bold"/>
                </a:rPr>
                <a:t>Sample Size</a:t>
              </a:r>
            </a:p>
          </p:txBody>
        </p:sp>
      </p:grpSp>
    </p:spTree>
    <p:extLst>
      <p:ext uri="{BB962C8B-B14F-4D97-AF65-F5344CB8AC3E}">
        <p14:creationId xmlns:p14="http://schemas.microsoft.com/office/powerpoint/2010/main" val="107149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H="1">
            <a:off x="4148492" y="-895955"/>
            <a:ext cx="6044986" cy="5657582"/>
          </a:xfrm>
          <a:custGeom>
            <a:avLst/>
            <a:gdLst/>
            <a:ahLst/>
            <a:cxnLst/>
            <a:rect l="l" t="t" r="r" b="b"/>
            <a:pathLst>
              <a:path w="6044986" h="5657582">
                <a:moveTo>
                  <a:pt x="6044986" y="0"/>
                </a:moveTo>
                <a:lnTo>
                  <a:pt x="0" y="0"/>
                </a:lnTo>
                <a:lnTo>
                  <a:pt x="0" y="5657582"/>
                </a:lnTo>
                <a:lnTo>
                  <a:pt x="6044986" y="5657582"/>
                </a:lnTo>
                <a:lnTo>
                  <a:pt x="6044986" y="0"/>
                </a:lnTo>
                <a:close/>
              </a:path>
            </a:pathLst>
          </a:custGeom>
          <a:blipFill>
            <a:blip r:embed="rId2">
              <a:alphaModFix amt="25000"/>
              <a:extLst>
                <a:ext uri="{96DAC541-7B7A-43D3-8B79-37D633B846F1}">
                  <asvg:svgBlip xmlns:asvg="http://schemas.microsoft.com/office/drawing/2016/SVG/main" r:embed="rId3"/>
                </a:ext>
              </a:extLst>
            </a:blip>
            <a:stretch>
              <a:fillRect r="-102113" b="-110015"/>
            </a:stretch>
          </a:blipFill>
        </p:spPr>
        <p:txBody>
          <a:bodyPr/>
          <a:lstStyle/>
          <a:p>
            <a:endParaRPr lang="en-US"/>
          </a:p>
        </p:txBody>
      </p:sp>
      <p:grpSp>
        <p:nvGrpSpPr>
          <p:cNvPr id="3" name="Group 3"/>
          <p:cNvGrpSpPr/>
          <p:nvPr/>
        </p:nvGrpSpPr>
        <p:grpSpPr>
          <a:xfrm>
            <a:off x="913275" y="873361"/>
            <a:ext cx="4002988" cy="631577"/>
            <a:chOff x="0" y="0"/>
            <a:chExt cx="1563734" cy="246720"/>
          </a:xfrm>
        </p:grpSpPr>
        <p:sp>
          <p:nvSpPr>
            <p:cNvPr id="4" name="Freeform 4"/>
            <p:cNvSpPr/>
            <p:nvPr/>
          </p:nvSpPr>
          <p:spPr>
            <a:xfrm>
              <a:off x="0" y="0"/>
              <a:ext cx="1563734" cy="246720"/>
            </a:xfrm>
            <a:custGeom>
              <a:avLst/>
              <a:gdLst/>
              <a:ahLst/>
              <a:cxnLst/>
              <a:rect l="l" t="t" r="r" b="b"/>
              <a:pathLst>
                <a:path w="1563734" h="246720">
                  <a:moveTo>
                    <a:pt x="30945" y="0"/>
                  </a:moveTo>
                  <a:lnTo>
                    <a:pt x="1532789" y="0"/>
                  </a:lnTo>
                  <a:cubicBezTo>
                    <a:pt x="1549880" y="0"/>
                    <a:pt x="1563734" y="13854"/>
                    <a:pt x="1563734" y="30945"/>
                  </a:cubicBezTo>
                  <a:lnTo>
                    <a:pt x="1563734" y="215776"/>
                  </a:lnTo>
                  <a:cubicBezTo>
                    <a:pt x="1563734" y="223983"/>
                    <a:pt x="1560474" y="231853"/>
                    <a:pt x="1554671" y="237657"/>
                  </a:cubicBezTo>
                  <a:cubicBezTo>
                    <a:pt x="1548867" y="243460"/>
                    <a:pt x="1540996" y="246720"/>
                    <a:pt x="1532789" y="246720"/>
                  </a:cubicBezTo>
                  <a:lnTo>
                    <a:pt x="30945" y="246720"/>
                  </a:lnTo>
                  <a:cubicBezTo>
                    <a:pt x="13854" y="246720"/>
                    <a:pt x="0" y="232866"/>
                    <a:pt x="0" y="215776"/>
                  </a:cubicBezTo>
                  <a:lnTo>
                    <a:pt x="0" y="30945"/>
                  </a:lnTo>
                  <a:cubicBezTo>
                    <a:pt x="0" y="13854"/>
                    <a:pt x="13854" y="0"/>
                    <a:pt x="30945" y="0"/>
                  </a:cubicBezTo>
                  <a:close/>
                </a:path>
              </a:pathLst>
            </a:custGeom>
            <a:solidFill>
              <a:srgbClr val="FFF3F3"/>
            </a:solidFill>
            <a:ln w="47625" cap="sq">
              <a:solidFill>
                <a:srgbClr val="000000"/>
              </a:solidFill>
              <a:prstDash val="solid"/>
              <a:miter/>
            </a:ln>
          </p:spPr>
          <p:txBody>
            <a:bodyPr/>
            <a:lstStyle/>
            <a:p>
              <a:endParaRPr lang="en-US"/>
            </a:p>
          </p:txBody>
        </p:sp>
        <p:sp>
          <p:nvSpPr>
            <p:cNvPr id="5" name="TextBox 5"/>
            <p:cNvSpPr txBox="1"/>
            <p:nvPr/>
          </p:nvSpPr>
          <p:spPr>
            <a:xfrm>
              <a:off x="0" y="-28575"/>
              <a:ext cx="1563734" cy="275295"/>
            </a:xfrm>
            <a:prstGeom prst="rect">
              <a:avLst/>
            </a:prstGeom>
          </p:spPr>
          <p:txBody>
            <a:bodyPr lIns="30198" tIns="30198" rIns="30198" bIns="30198" rtlCol="0" anchor="ctr"/>
            <a:lstStyle/>
            <a:p>
              <a:pPr algn="ctr">
                <a:lnSpc>
                  <a:spcPts val="1581"/>
                </a:lnSpc>
              </a:pPr>
              <a:endParaRPr/>
            </a:p>
          </p:txBody>
        </p:sp>
      </p:grpSp>
      <p:sp>
        <p:nvSpPr>
          <p:cNvPr id="6" name="Freeform 6"/>
          <p:cNvSpPr/>
          <p:nvPr/>
        </p:nvSpPr>
        <p:spPr>
          <a:xfrm>
            <a:off x="731520" y="731520"/>
            <a:ext cx="451218" cy="441257"/>
          </a:xfrm>
          <a:custGeom>
            <a:avLst/>
            <a:gdLst/>
            <a:ahLst/>
            <a:cxnLst/>
            <a:rect l="l" t="t" r="r" b="b"/>
            <a:pathLst>
              <a:path w="451218" h="441257">
                <a:moveTo>
                  <a:pt x="0" y="0"/>
                </a:moveTo>
                <a:lnTo>
                  <a:pt x="451218" y="0"/>
                </a:lnTo>
                <a:lnTo>
                  <a:pt x="451218" y="441257"/>
                </a:lnTo>
                <a:lnTo>
                  <a:pt x="0" y="441257"/>
                </a:lnTo>
                <a:lnTo>
                  <a:pt x="0" y="0"/>
                </a:lnTo>
                <a:close/>
              </a:path>
            </a:pathLst>
          </a:custGeom>
          <a:blipFill>
            <a:blip r:embed="rId4">
              <a:extLst>
                <a:ext uri="{96DAC541-7B7A-43D3-8B79-37D633B846F1}">
                  <asvg:svgBlip xmlns:asvg="http://schemas.microsoft.com/office/drawing/2016/SVG/main" r:embed="rId5"/>
                </a:ext>
              </a:extLst>
            </a:blip>
            <a:stretch>
              <a:fillRect l="-431884" b="-371825"/>
            </a:stretch>
          </a:blipFill>
          <a:ln w="28575" cap="rnd">
            <a:solidFill>
              <a:srgbClr val="000000"/>
            </a:solidFill>
            <a:prstDash val="solid"/>
            <a:round/>
          </a:ln>
        </p:spPr>
        <p:txBody>
          <a:bodyPr/>
          <a:lstStyle/>
          <a:p>
            <a:endParaRPr lang="en-US"/>
          </a:p>
        </p:txBody>
      </p:sp>
      <p:grpSp>
        <p:nvGrpSpPr>
          <p:cNvPr id="7" name="Group 7"/>
          <p:cNvGrpSpPr/>
          <p:nvPr/>
        </p:nvGrpSpPr>
        <p:grpSpPr>
          <a:xfrm>
            <a:off x="753720" y="2268774"/>
            <a:ext cx="8246161" cy="2031804"/>
            <a:chOff x="0" y="0"/>
            <a:chExt cx="4284172" cy="1055594"/>
          </a:xfrm>
        </p:grpSpPr>
        <p:sp>
          <p:nvSpPr>
            <p:cNvPr id="8" name="Freeform 8"/>
            <p:cNvSpPr/>
            <p:nvPr/>
          </p:nvSpPr>
          <p:spPr>
            <a:xfrm>
              <a:off x="0" y="0"/>
              <a:ext cx="4284172" cy="1055594"/>
            </a:xfrm>
            <a:custGeom>
              <a:avLst/>
              <a:gdLst/>
              <a:ahLst/>
              <a:cxnLst/>
              <a:rect l="l" t="t" r="r" b="b"/>
              <a:pathLst>
                <a:path w="4284172" h="1055594">
                  <a:moveTo>
                    <a:pt x="28166" y="0"/>
                  </a:moveTo>
                  <a:lnTo>
                    <a:pt x="4256006" y="0"/>
                  </a:lnTo>
                  <a:cubicBezTo>
                    <a:pt x="4263476" y="0"/>
                    <a:pt x="4270640" y="2967"/>
                    <a:pt x="4275922" y="8249"/>
                  </a:cubicBezTo>
                  <a:cubicBezTo>
                    <a:pt x="4281205" y="13532"/>
                    <a:pt x="4284172" y="20696"/>
                    <a:pt x="4284172" y="28166"/>
                  </a:cubicBezTo>
                  <a:lnTo>
                    <a:pt x="4284172" y="1027428"/>
                  </a:lnTo>
                  <a:cubicBezTo>
                    <a:pt x="4284172" y="1042984"/>
                    <a:pt x="4271562" y="1055594"/>
                    <a:pt x="4256006" y="1055594"/>
                  </a:cubicBezTo>
                  <a:lnTo>
                    <a:pt x="28166" y="1055594"/>
                  </a:lnTo>
                  <a:cubicBezTo>
                    <a:pt x="12610" y="1055594"/>
                    <a:pt x="0" y="1042984"/>
                    <a:pt x="0" y="1027428"/>
                  </a:cubicBezTo>
                  <a:lnTo>
                    <a:pt x="0" y="28166"/>
                  </a:lnTo>
                  <a:cubicBezTo>
                    <a:pt x="0" y="12610"/>
                    <a:pt x="12610" y="0"/>
                    <a:pt x="28166" y="0"/>
                  </a:cubicBezTo>
                  <a:close/>
                </a:path>
              </a:pathLst>
            </a:custGeom>
            <a:solidFill>
              <a:srgbClr val="0F9377"/>
            </a:solidFill>
            <a:ln w="47625" cap="rnd">
              <a:solidFill>
                <a:srgbClr val="000000"/>
              </a:solidFill>
              <a:prstDash val="solid"/>
              <a:round/>
            </a:ln>
          </p:spPr>
          <p:txBody>
            <a:bodyPr/>
            <a:lstStyle/>
            <a:p>
              <a:endParaRPr lang="en-US"/>
            </a:p>
          </p:txBody>
        </p:sp>
        <p:sp>
          <p:nvSpPr>
            <p:cNvPr id="9" name="TextBox 9"/>
            <p:cNvSpPr txBox="1"/>
            <p:nvPr/>
          </p:nvSpPr>
          <p:spPr>
            <a:xfrm>
              <a:off x="0" y="-28575"/>
              <a:ext cx="4284172" cy="1084169"/>
            </a:xfrm>
            <a:prstGeom prst="rect">
              <a:avLst/>
            </a:prstGeom>
          </p:spPr>
          <p:txBody>
            <a:bodyPr lIns="30198" tIns="30198" rIns="30198" bIns="30198" rtlCol="0" anchor="ctr"/>
            <a:lstStyle/>
            <a:p>
              <a:pPr algn="ctr">
                <a:lnSpc>
                  <a:spcPts val="1581"/>
                </a:lnSpc>
              </a:pPr>
              <a:endParaRPr/>
            </a:p>
          </p:txBody>
        </p:sp>
      </p:grpSp>
      <p:sp>
        <p:nvSpPr>
          <p:cNvPr id="10" name="TextBox 10"/>
          <p:cNvSpPr txBox="1"/>
          <p:nvPr/>
        </p:nvSpPr>
        <p:spPr>
          <a:xfrm>
            <a:off x="786785" y="2217077"/>
            <a:ext cx="8180030" cy="2083501"/>
          </a:xfrm>
          <a:prstGeom prst="rect">
            <a:avLst/>
          </a:prstGeom>
        </p:spPr>
        <p:txBody>
          <a:bodyPr lIns="0" tIns="0" rIns="0" bIns="0" rtlCol="0" anchor="t">
            <a:spAutoFit/>
          </a:bodyPr>
          <a:lstStyle/>
          <a:p>
            <a:pPr algn="ctr">
              <a:lnSpc>
                <a:spcPts val="14547"/>
              </a:lnSpc>
            </a:pPr>
            <a:r>
              <a:rPr lang="en-US" sz="10390">
                <a:solidFill>
                  <a:srgbClr val="FFF3F3"/>
                </a:solidFill>
                <a:latin typeface="Cooper Hewitt Bold"/>
              </a:rPr>
              <a:t>THANK YOU</a:t>
            </a:r>
          </a:p>
        </p:txBody>
      </p:sp>
      <p:sp>
        <p:nvSpPr>
          <p:cNvPr id="11" name="TextBox 11"/>
          <p:cNvSpPr txBox="1"/>
          <p:nvPr/>
        </p:nvSpPr>
        <p:spPr>
          <a:xfrm>
            <a:off x="370236" y="4372037"/>
            <a:ext cx="9013128" cy="854075"/>
          </a:xfrm>
          <a:prstGeom prst="rect">
            <a:avLst/>
          </a:prstGeom>
        </p:spPr>
        <p:txBody>
          <a:bodyPr lIns="0" tIns="0" rIns="0" bIns="0" rtlCol="0" anchor="t">
            <a:spAutoFit/>
          </a:bodyPr>
          <a:lstStyle/>
          <a:p>
            <a:pPr algn="ctr">
              <a:lnSpc>
                <a:spcPts val="7000"/>
              </a:lnSpc>
            </a:pPr>
            <a:r>
              <a:rPr lang="en-US" sz="5000">
                <a:solidFill>
                  <a:srgbClr val="000000"/>
                </a:solidFill>
                <a:latin typeface="Montserrat"/>
              </a:rPr>
              <a:t>QUESTIONS &amp; FEEDBACK </a:t>
            </a:r>
          </a:p>
        </p:txBody>
      </p:sp>
      <p:sp>
        <p:nvSpPr>
          <p:cNvPr id="12" name="Freeform 12"/>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6">
              <a:extLst>
                <a:ext uri="{96DAC541-7B7A-43D3-8B79-37D633B846F1}">
                  <asvg:svgBlip xmlns:asvg="http://schemas.microsoft.com/office/drawing/2016/SVG/main" r:embed="rId7"/>
                </a:ext>
              </a:extLst>
            </a:blip>
            <a:stretch>
              <a:fillRect r="-212471" b="-1711924"/>
            </a:stretch>
          </a:blipFill>
        </p:spPr>
        <p:txBody>
          <a:bodyPr/>
          <a:lstStyle/>
          <a:p>
            <a:endParaRPr lang="en-US"/>
          </a:p>
        </p:txBody>
      </p:sp>
      <p:sp>
        <p:nvSpPr>
          <p:cNvPr id="13" name="Freeform 13"/>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8">
              <a:extLst>
                <a:ext uri="{96DAC541-7B7A-43D3-8B79-37D633B846F1}">
                  <asvg:svgBlip xmlns:asvg="http://schemas.microsoft.com/office/drawing/2016/SVG/main" r:embed="rId9"/>
                </a:ext>
              </a:extLst>
            </a:blip>
            <a:stretch>
              <a:fillRect r="-301497"/>
            </a:stretch>
          </a:blipFill>
        </p:spPr>
        <p:txBody>
          <a:bodyPr/>
          <a:lstStyle/>
          <a:p>
            <a:endParaRPr lang="en-US"/>
          </a:p>
        </p:txBody>
      </p:sp>
      <p:sp>
        <p:nvSpPr>
          <p:cNvPr id="14" name="Freeform 14"/>
          <p:cNvSpPr/>
          <p:nvPr/>
        </p:nvSpPr>
        <p:spPr>
          <a:xfrm>
            <a:off x="731872" y="6047176"/>
            <a:ext cx="565612" cy="536504"/>
          </a:xfrm>
          <a:custGeom>
            <a:avLst/>
            <a:gdLst/>
            <a:ahLst/>
            <a:cxnLst/>
            <a:rect l="l" t="t" r="r" b="b"/>
            <a:pathLst>
              <a:path w="565612" h="536504">
                <a:moveTo>
                  <a:pt x="0" y="0"/>
                </a:moveTo>
                <a:lnTo>
                  <a:pt x="565612" y="0"/>
                </a:lnTo>
                <a:lnTo>
                  <a:pt x="565612" y="536504"/>
                </a:lnTo>
                <a:lnTo>
                  <a:pt x="0" y="536504"/>
                </a:lnTo>
                <a:lnTo>
                  <a:pt x="0" y="0"/>
                </a:lnTo>
                <a:close/>
              </a:path>
            </a:pathLst>
          </a:custGeom>
          <a:blipFill>
            <a:blip r:embed="rId8">
              <a:extLst>
                <a:ext uri="{96DAC541-7B7A-43D3-8B79-37D633B846F1}">
                  <asvg:svgBlip xmlns:asvg="http://schemas.microsoft.com/office/drawing/2016/SVG/main" r:embed="rId9"/>
                </a:ext>
              </a:extLst>
            </a:blip>
            <a:stretch>
              <a:fillRect r="-301497"/>
            </a:stretch>
          </a:blipFill>
        </p:spPr>
        <p:txBody>
          <a:bodyPr/>
          <a:lstStyle/>
          <a:p>
            <a:endParaRPr lang="en-US"/>
          </a:p>
        </p:txBody>
      </p:sp>
      <p:sp>
        <p:nvSpPr>
          <p:cNvPr id="15" name="Freeform 15"/>
          <p:cNvSpPr/>
          <p:nvPr/>
        </p:nvSpPr>
        <p:spPr>
          <a:xfrm>
            <a:off x="1466107" y="6047176"/>
            <a:ext cx="565612" cy="536504"/>
          </a:xfrm>
          <a:custGeom>
            <a:avLst/>
            <a:gdLst/>
            <a:ahLst/>
            <a:cxnLst/>
            <a:rect l="l" t="t" r="r" b="b"/>
            <a:pathLst>
              <a:path w="565612" h="536504">
                <a:moveTo>
                  <a:pt x="0" y="0"/>
                </a:moveTo>
                <a:lnTo>
                  <a:pt x="565612" y="0"/>
                </a:lnTo>
                <a:lnTo>
                  <a:pt x="565612" y="536504"/>
                </a:lnTo>
                <a:lnTo>
                  <a:pt x="0" y="536504"/>
                </a:lnTo>
                <a:lnTo>
                  <a:pt x="0" y="0"/>
                </a:lnTo>
                <a:close/>
              </a:path>
            </a:pathLst>
          </a:custGeom>
          <a:blipFill>
            <a:blip r:embed="rId8">
              <a:extLst>
                <a:ext uri="{96DAC541-7B7A-43D3-8B79-37D633B846F1}">
                  <asvg:svgBlip xmlns:asvg="http://schemas.microsoft.com/office/drawing/2016/SVG/main" r:embed="rId9"/>
                </a:ext>
              </a:extLst>
            </a:blip>
            <a:stretch>
              <a:fillRect r="-301497"/>
            </a:stretch>
          </a:blipFill>
        </p:spPr>
        <p:txBody>
          <a:bodyPr/>
          <a:lstStyle/>
          <a:p>
            <a:endParaRPr lang="en-US"/>
          </a:p>
        </p:txBody>
      </p:sp>
      <p:sp>
        <p:nvSpPr>
          <p:cNvPr id="16" name="Freeform 16"/>
          <p:cNvSpPr/>
          <p:nvPr/>
        </p:nvSpPr>
        <p:spPr>
          <a:xfrm>
            <a:off x="8571948" y="5628690"/>
            <a:ext cx="427932" cy="418486"/>
          </a:xfrm>
          <a:custGeom>
            <a:avLst/>
            <a:gdLst/>
            <a:ahLst/>
            <a:cxnLst/>
            <a:rect l="l" t="t" r="r" b="b"/>
            <a:pathLst>
              <a:path w="427932" h="418486">
                <a:moveTo>
                  <a:pt x="0" y="0"/>
                </a:moveTo>
                <a:lnTo>
                  <a:pt x="427932" y="0"/>
                </a:lnTo>
                <a:lnTo>
                  <a:pt x="427932" y="418486"/>
                </a:lnTo>
                <a:lnTo>
                  <a:pt x="0" y="418486"/>
                </a:lnTo>
                <a:lnTo>
                  <a:pt x="0" y="0"/>
                </a:lnTo>
                <a:close/>
              </a:path>
            </a:pathLst>
          </a:custGeom>
          <a:blipFill>
            <a:blip r:embed="rId4">
              <a:extLst>
                <a:ext uri="{96DAC541-7B7A-43D3-8B79-37D633B846F1}">
                  <asvg:svgBlip xmlns:asvg="http://schemas.microsoft.com/office/drawing/2016/SVG/main" r:embed="rId5"/>
                </a:ext>
              </a:extLst>
            </a:blip>
            <a:stretch>
              <a:fillRect l="-431884" b="-371825"/>
            </a:stretch>
          </a:blipFill>
          <a:ln w="28575" cap="rnd">
            <a:solidFill>
              <a:srgbClr val="000000"/>
            </a:solidFill>
            <a:prstDash val="solid"/>
            <a:round/>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grpSp>
        <p:nvGrpSpPr>
          <p:cNvPr id="2" name="Group 2"/>
          <p:cNvGrpSpPr/>
          <p:nvPr/>
        </p:nvGrpSpPr>
        <p:grpSpPr>
          <a:xfrm>
            <a:off x="731520" y="731520"/>
            <a:ext cx="6358248" cy="1388042"/>
            <a:chOff x="0" y="0"/>
            <a:chExt cx="2865992" cy="625663"/>
          </a:xfrm>
        </p:grpSpPr>
        <p:sp>
          <p:nvSpPr>
            <p:cNvPr id="3" name="Freeform 3"/>
            <p:cNvSpPr/>
            <p:nvPr/>
          </p:nvSpPr>
          <p:spPr>
            <a:xfrm>
              <a:off x="0" y="0"/>
              <a:ext cx="2865993" cy="625663"/>
            </a:xfrm>
            <a:custGeom>
              <a:avLst/>
              <a:gdLst/>
              <a:ahLst/>
              <a:cxnLst/>
              <a:rect l="l" t="t" r="r" b="b"/>
              <a:pathLst>
                <a:path w="2865993" h="625663">
                  <a:moveTo>
                    <a:pt x="36529" y="0"/>
                  </a:moveTo>
                  <a:lnTo>
                    <a:pt x="2829464" y="0"/>
                  </a:lnTo>
                  <a:cubicBezTo>
                    <a:pt x="2849638" y="0"/>
                    <a:pt x="2865993" y="16354"/>
                    <a:pt x="2865993" y="36529"/>
                  </a:cubicBezTo>
                  <a:lnTo>
                    <a:pt x="2865993" y="589134"/>
                  </a:lnTo>
                  <a:cubicBezTo>
                    <a:pt x="2865993" y="609308"/>
                    <a:pt x="2849638" y="625663"/>
                    <a:pt x="2829464" y="625663"/>
                  </a:cubicBezTo>
                  <a:lnTo>
                    <a:pt x="36529" y="625663"/>
                  </a:lnTo>
                  <a:cubicBezTo>
                    <a:pt x="26841" y="625663"/>
                    <a:pt x="17549" y="621814"/>
                    <a:pt x="10699" y="614964"/>
                  </a:cubicBezTo>
                  <a:cubicBezTo>
                    <a:pt x="3849" y="608113"/>
                    <a:pt x="0" y="598822"/>
                    <a:pt x="0" y="589134"/>
                  </a:cubicBezTo>
                  <a:lnTo>
                    <a:pt x="0" y="36529"/>
                  </a:lnTo>
                  <a:cubicBezTo>
                    <a:pt x="0" y="16354"/>
                    <a:pt x="16354" y="0"/>
                    <a:pt x="36529" y="0"/>
                  </a:cubicBezTo>
                  <a:close/>
                </a:path>
              </a:pathLst>
            </a:custGeom>
            <a:solidFill>
              <a:srgbClr val="FFF3F3"/>
            </a:solidFill>
            <a:ln w="47625" cap="rnd">
              <a:solidFill>
                <a:srgbClr val="000000"/>
              </a:solidFill>
              <a:prstDash val="solid"/>
              <a:round/>
            </a:ln>
          </p:spPr>
          <p:txBody>
            <a:bodyPr/>
            <a:lstStyle/>
            <a:p>
              <a:endParaRPr lang="en-US"/>
            </a:p>
          </p:txBody>
        </p:sp>
        <p:sp>
          <p:nvSpPr>
            <p:cNvPr id="4" name="TextBox 4"/>
            <p:cNvSpPr txBox="1"/>
            <p:nvPr/>
          </p:nvSpPr>
          <p:spPr>
            <a:xfrm>
              <a:off x="0" y="-28575"/>
              <a:ext cx="2865992" cy="654238"/>
            </a:xfrm>
            <a:prstGeom prst="rect">
              <a:avLst/>
            </a:prstGeom>
          </p:spPr>
          <p:txBody>
            <a:bodyPr lIns="30198" tIns="30198" rIns="30198" bIns="30198" rtlCol="0" anchor="ctr"/>
            <a:lstStyle/>
            <a:p>
              <a:pPr algn="ctr">
                <a:lnSpc>
                  <a:spcPts val="1581"/>
                </a:lnSpc>
              </a:pPr>
              <a:endParaRPr/>
            </a:p>
          </p:txBody>
        </p:sp>
      </p:grpSp>
      <p:sp>
        <p:nvSpPr>
          <p:cNvPr id="5" name="Freeform 5"/>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3">
              <a:extLst>
                <a:ext uri="{96DAC541-7B7A-43D3-8B79-37D633B846F1}">
                  <asvg:svgBlip xmlns:asvg="http://schemas.microsoft.com/office/drawing/2016/SVG/main" r:embed="rId4"/>
                </a:ext>
              </a:extLst>
            </a:blip>
            <a:stretch>
              <a:fillRect r="-301497"/>
            </a:stretch>
          </a:blipFill>
        </p:spPr>
        <p:txBody>
          <a:bodyPr/>
          <a:lstStyle/>
          <a:p>
            <a:endParaRPr lang="en-US"/>
          </a:p>
        </p:txBody>
      </p:sp>
      <p:sp>
        <p:nvSpPr>
          <p:cNvPr id="6" name="Freeform 6"/>
          <p:cNvSpPr/>
          <p:nvPr/>
        </p:nvSpPr>
        <p:spPr>
          <a:xfrm flipV="1">
            <a:off x="-1097757" y="4808917"/>
            <a:ext cx="4321700" cy="4044736"/>
          </a:xfrm>
          <a:custGeom>
            <a:avLst/>
            <a:gdLst/>
            <a:ahLst/>
            <a:cxnLst/>
            <a:rect l="l" t="t" r="r" b="b"/>
            <a:pathLst>
              <a:path w="4321700" h="4044736">
                <a:moveTo>
                  <a:pt x="0" y="4044736"/>
                </a:moveTo>
                <a:lnTo>
                  <a:pt x="4321699" y="4044736"/>
                </a:lnTo>
                <a:lnTo>
                  <a:pt x="4321699" y="0"/>
                </a:lnTo>
                <a:lnTo>
                  <a:pt x="0" y="0"/>
                </a:lnTo>
                <a:lnTo>
                  <a:pt x="0" y="4044736"/>
                </a:lnTo>
                <a:close/>
              </a:path>
            </a:pathLst>
          </a:custGeom>
          <a:blipFill>
            <a:blip r:embed="rId5">
              <a:alphaModFix amt="25000"/>
              <a:extLst>
                <a:ext uri="{96DAC541-7B7A-43D3-8B79-37D633B846F1}">
                  <asvg:svgBlip xmlns:asvg="http://schemas.microsoft.com/office/drawing/2016/SVG/main" r:embed="rId6"/>
                </a:ext>
              </a:extLst>
            </a:blip>
            <a:stretch>
              <a:fillRect r="-102113" b="-110015"/>
            </a:stretch>
          </a:blipFill>
        </p:spPr>
        <p:txBody>
          <a:bodyPr/>
          <a:lstStyle/>
          <a:p>
            <a:endParaRPr lang="en-US"/>
          </a:p>
        </p:txBody>
      </p:sp>
      <p:sp>
        <p:nvSpPr>
          <p:cNvPr id="7" name="TextBox 7"/>
          <p:cNvSpPr txBox="1"/>
          <p:nvPr/>
        </p:nvSpPr>
        <p:spPr>
          <a:xfrm>
            <a:off x="355688" y="487767"/>
            <a:ext cx="7109913" cy="1683363"/>
          </a:xfrm>
          <a:prstGeom prst="rect">
            <a:avLst/>
          </a:prstGeom>
        </p:spPr>
        <p:txBody>
          <a:bodyPr lIns="0" tIns="0" rIns="0" bIns="0" rtlCol="0" anchor="t">
            <a:spAutoFit/>
          </a:bodyPr>
          <a:lstStyle/>
          <a:p>
            <a:pPr algn="ctr">
              <a:lnSpc>
                <a:spcPts val="11744"/>
              </a:lnSpc>
            </a:pPr>
            <a:r>
              <a:rPr lang="en-US" sz="8389">
                <a:solidFill>
                  <a:srgbClr val="000000"/>
                </a:solidFill>
                <a:latin typeface="Cooper Hewitt Bold"/>
              </a:rPr>
              <a:t>OVERVIEW</a:t>
            </a:r>
          </a:p>
        </p:txBody>
      </p:sp>
      <p:sp>
        <p:nvSpPr>
          <p:cNvPr id="8" name="Freeform 8"/>
          <p:cNvSpPr/>
          <p:nvPr/>
        </p:nvSpPr>
        <p:spPr>
          <a:xfrm>
            <a:off x="6685784" y="1534236"/>
            <a:ext cx="779817" cy="787186"/>
          </a:xfrm>
          <a:custGeom>
            <a:avLst/>
            <a:gdLst/>
            <a:ahLst/>
            <a:cxnLst/>
            <a:rect l="l" t="t" r="r" b="b"/>
            <a:pathLst>
              <a:path w="779817" h="787186">
                <a:moveTo>
                  <a:pt x="0" y="0"/>
                </a:moveTo>
                <a:lnTo>
                  <a:pt x="779817" y="0"/>
                </a:lnTo>
                <a:lnTo>
                  <a:pt x="779817" y="787186"/>
                </a:lnTo>
                <a:lnTo>
                  <a:pt x="0" y="787186"/>
                </a:lnTo>
                <a:lnTo>
                  <a:pt x="0" y="0"/>
                </a:lnTo>
                <a:close/>
              </a:path>
            </a:pathLst>
          </a:custGeom>
          <a:blipFill>
            <a:blip r:embed="rId7">
              <a:extLst>
                <a:ext uri="{96DAC541-7B7A-43D3-8B79-37D633B846F1}">
                  <asvg:svgBlip xmlns:asvg="http://schemas.microsoft.com/office/drawing/2016/SVG/main" r:embed="rId8"/>
                </a:ext>
              </a:extLst>
            </a:blip>
            <a:stretch>
              <a:fillRect l="-461794" b="-382794"/>
            </a:stretch>
          </a:blipFill>
          <a:ln w="28575" cap="rnd">
            <a:solidFill>
              <a:srgbClr val="000000"/>
            </a:solidFill>
            <a:prstDash val="solid"/>
            <a:round/>
          </a:ln>
        </p:spPr>
        <p:txBody>
          <a:bodyPr/>
          <a:lstStyle/>
          <a:p>
            <a:endParaRPr lang="en-US"/>
          </a:p>
        </p:txBody>
      </p:sp>
      <p:sp>
        <p:nvSpPr>
          <p:cNvPr id="9" name="Freeform 9"/>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9">
              <a:extLst>
                <a:ext uri="{96DAC541-7B7A-43D3-8B79-37D633B846F1}">
                  <asvg:svgBlip xmlns:asvg="http://schemas.microsoft.com/office/drawing/2016/SVG/main" r:embed="rId10"/>
                </a:ext>
              </a:extLst>
            </a:blip>
            <a:stretch>
              <a:fillRect r="-212471" b="-1711924"/>
            </a:stretch>
          </a:blipFill>
        </p:spPr>
        <p:txBody>
          <a:bodyPr/>
          <a:lstStyle/>
          <a:p>
            <a:endParaRPr lang="en-US"/>
          </a:p>
        </p:txBody>
      </p:sp>
      <p:sp>
        <p:nvSpPr>
          <p:cNvPr id="10" name="Freeform 10"/>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3">
              <a:extLst>
                <a:ext uri="{96DAC541-7B7A-43D3-8B79-37D633B846F1}">
                  <asvg:svgBlip xmlns:asvg="http://schemas.microsoft.com/office/drawing/2016/SVG/main" r:embed="rId4"/>
                </a:ext>
              </a:extLst>
            </a:blip>
            <a:stretch>
              <a:fillRect r="-301497"/>
            </a:stretch>
          </a:blipFill>
        </p:spPr>
        <p:txBody>
          <a:bodyPr/>
          <a:lstStyle/>
          <a:p>
            <a:endParaRPr lang="en-US"/>
          </a:p>
        </p:txBody>
      </p:sp>
      <p:sp>
        <p:nvSpPr>
          <p:cNvPr id="11" name="TextBox 11"/>
          <p:cNvSpPr txBox="1"/>
          <p:nvPr/>
        </p:nvSpPr>
        <p:spPr>
          <a:xfrm>
            <a:off x="254239" y="2339013"/>
            <a:ext cx="9499361" cy="4460388"/>
          </a:xfrm>
          <a:prstGeom prst="rect">
            <a:avLst/>
          </a:prstGeom>
        </p:spPr>
        <p:txBody>
          <a:bodyPr lIns="0" tIns="0" rIns="0" bIns="0" rtlCol="0" anchor="t">
            <a:spAutoFit/>
          </a:bodyPr>
          <a:lstStyle/>
          <a:p>
            <a:pPr marL="385835" lvl="1" indent="-192917">
              <a:lnSpc>
                <a:spcPts val="2501"/>
              </a:lnSpc>
              <a:buFont typeface="Arial"/>
              <a:buChar char="•"/>
            </a:pPr>
            <a:r>
              <a:rPr lang="en-US" sz="1787" dirty="0">
                <a:solidFill>
                  <a:srgbClr val="000000"/>
                </a:solidFill>
                <a:latin typeface="Arimo"/>
              </a:rPr>
              <a:t>Lower rates of post-secondary enrolment for Black students in Canada  (Brooks, 2022)</a:t>
            </a:r>
          </a:p>
          <a:p>
            <a:pPr marL="385835" lvl="1" indent="-192917">
              <a:lnSpc>
                <a:spcPts val="2501"/>
              </a:lnSpc>
              <a:buFont typeface="Arial"/>
              <a:buChar char="•"/>
            </a:pPr>
            <a:r>
              <a:rPr lang="en-US" sz="1787" dirty="0">
                <a:solidFill>
                  <a:srgbClr val="000000"/>
                </a:solidFill>
                <a:latin typeface="Arimo"/>
              </a:rPr>
              <a:t> Mature students who do </a:t>
            </a:r>
            <a:r>
              <a:rPr lang="en-US" sz="1787" dirty="0" err="1">
                <a:solidFill>
                  <a:srgbClr val="000000"/>
                </a:solidFill>
                <a:latin typeface="Arimo"/>
              </a:rPr>
              <a:t>enrol</a:t>
            </a:r>
            <a:r>
              <a:rPr lang="en-US" sz="1787" dirty="0">
                <a:solidFill>
                  <a:srgbClr val="000000"/>
                </a:solidFill>
                <a:latin typeface="Arimo"/>
              </a:rPr>
              <a:t> in post-secondary have lower completion rates than traditional entry students (</a:t>
            </a:r>
            <a:r>
              <a:rPr lang="en-US" sz="1787" dirty="0" err="1">
                <a:solidFill>
                  <a:srgbClr val="000000"/>
                </a:solidFill>
                <a:latin typeface="Arimo"/>
              </a:rPr>
              <a:t>Colyar</a:t>
            </a:r>
            <a:r>
              <a:rPr lang="en-US" sz="1787" dirty="0">
                <a:solidFill>
                  <a:srgbClr val="000000"/>
                </a:solidFill>
                <a:latin typeface="Arimo"/>
              </a:rPr>
              <a:t> et al., 2023)  </a:t>
            </a:r>
          </a:p>
          <a:p>
            <a:pPr marL="385835" lvl="1" indent="-192917">
              <a:lnSpc>
                <a:spcPts val="2501"/>
              </a:lnSpc>
              <a:buFont typeface="Arial"/>
              <a:buChar char="•"/>
            </a:pPr>
            <a:r>
              <a:rPr lang="en-US" sz="1787" dirty="0">
                <a:solidFill>
                  <a:srgbClr val="000000"/>
                </a:solidFill>
                <a:latin typeface="Arimo"/>
              </a:rPr>
              <a:t>There is a gap in research on factors impacting Black student enrolment in STEM</a:t>
            </a:r>
          </a:p>
          <a:p>
            <a:pPr marL="385835" lvl="1" indent="-192917">
              <a:lnSpc>
                <a:spcPts val="2501"/>
              </a:lnSpc>
              <a:buFont typeface="Arial"/>
              <a:buChar char="•"/>
            </a:pPr>
            <a:r>
              <a:rPr lang="en-US" sz="1787" dirty="0">
                <a:solidFill>
                  <a:srgbClr val="000000"/>
                </a:solidFill>
                <a:latin typeface="Arimo"/>
              </a:rPr>
              <a:t>This is based on a qualitative study, that analyses data collected through semi-structured interviews to highlight the experiences of Black students in Access programs and experiences with STEM</a:t>
            </a:r>
          </a:p>
          <a:p>
            <a:pPr marL="385835" lvl="1" indent="-192917">
              <a:lnSpc>
                <a:spcPts val="2501"/>
              </a:lnSpc>
              <a:buFont typeface="Arial"/>
              <a:buChar char="•"/>
            </a:pPr>
            <a:r>
              <a:rPr lang="en-US" sz="1787" dirty="0">
                <a:solidFill>
                  <a:srgbClr val="000000"/>
                </a:solidFill>
                <a:latin typeface="Arimo"/>
              </a:rPr>
              <a:t>Guided by Critical Race Theory</a:t>
            </a:r>
          </a:p>
          <a:p>
            <a:pPr marL="385835" lvl="1" indent="-192917">
              <a:lnSpc>
                <a:spcPts val="2501"/>
              </a:lnSpc>
              <a:buFont typeface="Arial"/>
              <a:buChar char="•"/>
            </a:pPr>
            <a:r>
              <a:rPr lang="en-US" sz="1787" dirty="0">
                <a:solidFill>
                  <a:srgbClr val="000000"/>
                </a:solidFill>
                <a:latin typeface="Arimo"/>
              </a:rPr>
              <a:t>First phase of data collection: interviews conducted with 10 Black students in first-year university </a:t>
            </a:r>
          </a:p>
          <a:p>
            <a:pPr marL="385835" lvl="1" indent="-192917">
              <a:lnSpc>
                <a:spcPts val="2501"/>
              </a:lnSpc>
              <a:buFont typeface="Arial"/>
              <a:buChar char="•"/>
            </a:pPr>
            <a:r>
              <a:rPr lang="en-US" sz="1787" b="1" dirty="0">
                <a:solidFill>
                  <a:srgbClr val="000000"/>
                </a:solidFill>
                <a:latin typeface="Arimo"/>
              </a:rPr>
              <a:t>Second phase of data collection, interviews conducted with five Black mature students who were in an access program at some point </a:t>
            </a:r>
          </a:p>
          <a:p>
            <a:pPr marL="385835" lvl="1" indent="-192917">
              <a:lnSpc>
                <a:spcPts val="2501"/>
              </a:lnSpc>
              <a:buFont typeface="Arial"/>
              <a:buChar char="•"/>
            </a:pPr>
            <a:r>
              <a:rPr lang="en-US" sz="1787" dirty="0">
                <a:solidFill>
                  <a:srgbClr val="000000"/>
                </a:solidFill>
                <a:latin typeface="Arimo"/>
              </a:rPr>
              <a:t>This study will contribute to the theoretical and practical underpinnings of access literature, and Black students’ enrolment in post-secondary 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a:off x="-1137722" y="-1387517"/>
            <a:ext cx="4321700" cy="4044736"/>
          </a:xfrm>
          <a:custGeom>
            <a:avLst/>
            <a:gdLst/>
            <a:ahLst/>
            <a:cxnLst/>
            <a:rect l="l" t="t" r="r" b="b"/>
            <a:pathLst>
              <a:path w="4321700" h="4044736">
                <a:moveTo>
                  <a:pt x="0" y="0"/>
                </a:moveTo>
                <a:lnTo>
                  <a:pt x="4321700" y="0"/>
                </a:lnTo>
                <a:lnTo>
                  <a:pt x="4321700" y="4044736"/>
                </a:lnTo>
                <a:lnTo>
                  <a:pt x="0" y="4044736"/>
                </a:lnTo>
                <a:lnTo>
                  <a:pt x="0" y="0"/>
                </a:lnTo>
                <a:close/>
              </a:path>
            </a:pathLst>
          </a:custGeom>
          <a:blipFill>
            <a:blip r:embed="rId2">
              <a:alphaModFix amt="25000"/>
              <a:extLst>
                <a:ext uri="{96DAC541-7B7A-43D3-8B79-37D633B846F1}">
                  <asvg:svgBlip xmlns:asvg="http://schemas.microsoft.com/office/drawing/2016/SVG/main" r:embed="rId3"/>
                </a:ext>
              </a:extLst>
            </a:blip>
            <a:stretch>
              <a:fillRect r="-102113" b="-110015"/>
            </a:stretch>
          </a:blipFill>
        </p:spPr>
        <p:txBody>
          <a:bodyPr/>
          <a:lstStyle/>
          <a:p>
            <a:endParaRPr lang="en-US"/>
          </a:p>
        </p:txBody>
      </p:sp>
      <p:grpSp>
        <p:nvGrpSpPr>
          <p:cNvPr id="3" name="Group 3"/>
          <p:cNvGrpSpPr/>
          <p:nvPr/>
        </p:nvGrpSpPr>
        <p:grpSpPr>
          <a:xfrm>
            <a:off x="741257" y="1143517"/>
            <a:ext cx="7120311" cy="1472987"/>
            <a:chOff x="0" y="0"/>
            <a:chExt cx="3024407" cy="625663"/>
          </a:xfrm>
        </p:grpSpPr>
        <p:sp>
          <p:nvSpPr>
            <p:cNvPr id="4" name="Freeform 4"/>
            <p:cNvSpPr/>
            <p:nvPr/>
          </p:nvSpPr>
          <p:spPr>
            <a:xfrm>
              <a:off x="0" y="0"/>
              <a:ext cx="3024407" cy="625663"/>
            </a:xfrm>
            <a:custGeom>
              <a:avLst/>
              <a:gdLst/>
              <a:ahLst/>
              <a:cxnLst/>
              <a:rect l="l" t="t" r="r" b="b"/>
              <a:pathLst>
                <a:path w="3024407" h="625663">
                  <a:moveTo>
                    <a:pt x="32619" y="0"/>
                  </a:moveTo>
                  <a:lnTo>
                    <a:pt x="2991788" y="0"/>
                  </a:lnTo>
                  <a:cubicBezTo>
                    <a:pt x="3000439" y="0"/>
                    <a:pt x="3008736" y="3437"/>
                    <a:pt x="3014853" y="9554"/>
                  </a:cubicBezTo>
                  <a:cubicBezTo>
                    <a:pt x="3020970" y="15671"/>
                    <a:pt x="3024407" y="23968"/>
                    <a:pt x="3024407" y="32619"/>
                  </a:cubicBezTo>
                  <a:lnTo>
                    <a:pt x="3024407" y="593044"/>
                  </a:lnTo>
                  <a:cubicBezTo>
                    <a:pt x="3024407" y="611058"/>
                    <a:pt x="3009803" y="625663"/>
                    <a:pt x="2991788" y="625663"/>
                  </a:cubicBezTo>
                  <a:lnTo>
                    <a:pt x="32619" y="625663"/>
                  </a:lnTo>
                  <a:cubicBezTo>
                    <a:pt x="23968" y="625663"/>
                    <a:pt x="15671" y="622226"/>
                    <a:pt x="9554" y="616109"/>
                  </a:cubicBezTo>
                  <a:cubicBezTo>
                    <a:pt x="3437" y="609991"/>
                    <a:pt x="0" y="601695"/>
                    <a:pt x="0" y="593044"/>
                  </a:cubicBezTo>
                  <a:lnTo>
                    <a:pt x="0" y="32619"/>
                  </a:lnTo>
                  <a:cubicBezTo>
                    <a:pt x="0" y="23968"/>
                    <a:pt x="3437" y="15671"/>
                    <a:pt x="9554" y="9554"/>
                  </a:cubicBezTo>
                  <a:cubicBezTo>
                    <a:pt x="15671" y="3437"/>
                    <a:pt x="23968" y="0"/>
                    <a:pt x="32619"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3024407" cy="654238"/>
            </a:xfrm>
            <a:prstGeom prst="rect">
              <a:avLst/>
            </a:prstGeom>
          </p:spPr>
          <p:txBody>
            <a:bodyPr lIns="30198" tIns="30198" rIns="30198" bIns="30198" rtlCol="0" anchor="ctr"/>
            <a:lstStyle/>
            <a:p>
              <a:pPr algn="ctr">
                <a:lnSpc>
                  <a:spcPts val="1581"/>
                </a:lnSpc>
              </a:pPr>
              <a:endParaRPr/>
            </a:p>
          </p:txBody>
        </p:sp>
      </p:grpSp>
      <p:sp>
        <p:nvSpPr>
          <p:cNvPr id="6" name="Freeform 6"/>
          <p:cNvSpPr/>
          <p:nvPr/>
        </p:nvSpPr>
        <p:spPr>
          <a:xfrm>
            <a:off x="158041" y="6529944"/>
            <a:ext cx="583216" cy="589258"/>
          </a:xfrm>
          <a:custGeom>
            <a:avLst/>
            <a:gdLst/>
            <a:ahLst/>
            <a:cxnLst/>
            <a:rect l="l" t="t" r="r" b="b"/>
            <a:pathLst>
              <a:path w="583216" h="589258">
                <a:moveTo>
                  <a:pt x="0" y="0"/>
                </a:moveTo>
                <a:lnTo>
                  <a:pt x="583216" y="0"/>
                </a:lnTo>
                <a:lnTo>
                  <a:pt x="583216" y="589257"/>
                </a:lnTo>
                <a:lnTo>
                  <a:pt x="0" y="589257"/>
                </a:lnTo>
                <a:lnTo>
                  <a:pt x="0" y="0"/>
                </a:lnTo>
                <a:close/>
              </a:path>
            </a:pathLst>
          </a:custGeom>
          <a:blipFill>
            <a:blip r:embed="rId4">
              <a:extLst>
                <a:ext uri="{96DAC541-7B7A-43D3-8B79-37D633B846F1}">
                  <asvg:svgBlip xmlns:asvg="http://schemas.microsoft.com/office/drawing/2016/SVG/main" r:embed="rId5"/>
                </a:ext>
              </a:extLst>
            </a:blip>
            <a:stretch>
              <a:fillRect l="-455589" b="-377032"/>
            </a:stretch>
          </a:blipFill>
          <a:ln w="28575" cap="rnd">
            <a:solidFill>
              <a:srgbClr val="000000"/>
            </a:solidFill>
            <a:prstDash val="solid"/>
            <a:round/>
          </a:ln>
        </p:spPr>
        <p:txBody>
          <a:bodyPr/>
          <a:lstStyle/>
          <a:p>
            <a:endParaRPr lang="en-US"/>
          </a:p>
        </p:txBody>
      </p:sp>
      <p:sp>
        <p:nvSpPr>
          <p:cNvPr id="7" name="Freeform 7"/>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6">
              <a:extLst>
                <a:ext uri="{96DAC541-7B7A-43D3-8B79-37D633B846F1}">
                  <asvg:svgBlip xmlns:asvg="http://schemas.microsoft.com/office/drawing/2016/SVG/main" r:embed="rId7"/>
                </a:ext>
              </a:extLst>
            </a:blip>
            <a:stretch>
              <a:fillRect r="-212471" b="-1711924"/>
            </a:stretch>
          </a:blipFill>
        </p:spPr>
        <p:txBody>
          <a:bodyPr/>
          <a:lstStyle/>
          <a:p>
            <a:endParaRPr lang="en-US"/>
          </a:p>
        </p:txBody>
      </p:sp>
      <p:sp>
        <p:nvSpPr>
          <p:cNvPr id="8" name="Freeform 8"/>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8">
              <a:extLst>
                <a:ext uri="{96DAC541-7B7A-43D3-8B79-37D633B846F1}">
                  <asvg:svgBlip xmlns:asvg="http://schemas.microsoft.com/office/drawing/2016/SVG/main" r:embed="rId9"/>
                </a:ext>
              </a:extLst>
            </a:blip>
            <a:stretch>
              <a:fillRect r="-301497"/>
            </a:stretch>
          </a:blipFill>
        </p:spPr>
        <p:txBody>
          <a:bodyPr/>
          <a:lstStyle/>
          <a:p>
            <a:endParaRPr lang="en-US"/>
          </a:p>
        </p:txBody>
      </p:sp>
      <p:sp>
        <p:nvSpPr>
          <p:cNvPr id="9" name="Freeform 9"/>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8">
              <a:extLst>
                <a:ext uri="{96DAC541-7B7A-43D3-8B79-37D633B846F1}">
                  <asvg:svgBlip xmlns:asvg="http://schemas.microsoft.com/office/drawing/2016/SVG/main" r:embed="rId9"/>
                </a:ext>
              </a:extLst>
            </a:blip>
            <a:stretch>
              <a:fillRect r="-301497"/>
            </a:stretch>
          </a:blipFill>
        </p:spPr>
        <p:txBody>
          <a:bodyPr/>
          <a:lstStyle/>
          <a:p>
            <a:endParaRPr lang="en-US"/>
          </a:p>
        </p:txBody>
      </p:sp>
      <p:grpSp>
        <p:nvGrpSpPr>
          <p:cNvPr id="10" name="Group 10"/>
          <p:cNvGrpSpPr/>
          <p:nvPr/>
        </p:nvGrpSpPr>
        <p:grpSpPr>
          <a:xfrm>
            <a:off x="5026436" y="6053081"/>
            <a:ext cx="3362983" cy="530599"/>
            <a:chOff x="0" y="0"/>
            <a:chExt cx="1563734" cy="246720"/>
          </a:xfrm>
        </p:grpSpPr>
        <p:sp>
          <p:nvSpPr>
            <p:cNvPr id="11" name="Freeform 11"/>
            <p:cNvSpPr/>
            <p:nvPr/>
          </p:nvSpPr>
          <p:spPr>
            <a:xfrm>
              <a:off x="0" y="0"/>
              <a:ext cx="1563734" cy="246720"/>
            </a:xfrm>
            <a:custGeom>
              <a:avLst/>
              <a:gdLst/>
              <a:ahLst/>
              <a:cxnLst/>
              <a:rect l="l" t="t" r="r" b="b"/>
              <a:pathLst>
                <a:path w="1563734" h="246720">
                  <a:moveTo>
                    <a:pt x="36834" y="0"/>
                  </a:moveTo>
                  <a:lnTo>
                    <a:pt x="1526900" y="0"/>
                  </a:lnTo>
                  <a:cubicBezTo>
                    <a:pt x="1536669" y="0"/>
                    <a:pt x="1546038" y="3881"/>
                    <a:pt x="1552946" y="10788"/>
                  </a:cubicBezTo>
                  <a:cubicBezTo>
                    <a:pt x="1559853" y="17696"/>
                    <a:pt x="1563734" y="27065"/>
                    <a:pt x="1563734" y="36834"/>
                  </a:cubicBezTo>
                  <a:lnTo>
                    <a:pt x="1563734" y="209887"/>
                  </a:lnTo>
                  <a:cubicBezTo>
                    <a:pt x="1563734" y="219655"/>
                    <a:pt x="1559853" y="229024"/>
                    <a:pt x="1552946" y="235932"/>
                  </a:cubicBezTo>
                  <a:cubicBezTo>
                    <a:pt x="1546038" y="242839"/>
                    <a:pt x="1536669" y="246720"/>
                    <a:pt x="1526900" y="246720"/>
                  </a:cubicBezTo>
                  <a:lnTo>
                    <a:pt x="36834" y="246720"/>
                  </a:lnTo>
                  <a:cubicBezTo>
                    <a:pt x="27065" y="246720"/>
                    <a:pt x="17696" y="242839"/>
                    <a:pt x="10788" y="235932"/>
                  </a:cubicBezTo>
                  <a:cubicBezTo>
                    <a:pt x="3881" y="229024"/>
                    <a:pt x="0" y="219655"/>
                    <a:pt x="0" y="209887"/>
                  </a:cubicBezTo>
                  <a:lnTo>
                    <a:pt x="0" y="36834"/>
                  </a:lnTo>
                  <a:cubicBezTo>
                    <a:pt x="0" y="27065"/>
                    <a:pt x="3881" y="17696"/>
                    <a:pt x="10788" y="10788"/>
                  </a:cubicBezTo>
                  <a:cubicBezTo>
                    <a:pt x="17696" y="3881"/>
                    <a:pt x="27065" y="0"/>
                    <a:pt x="36834" y="0"/>
                  </a:cubicBezTo>
                  <a:close/>
                </a:path>
              </a:pathLst>
            </a:custGeom>
            <a:solidFill>
              <a:srgbClr val="FFF3F3"/>
            </a:solidFill>
            <a:ln w="28575" cap="sq">
              <a:solidFill>
                <a:srgbClr val="000000"/>
              </a:solidFill>
              <a:prstDash val="solid"/>
              <a:miter/>
            </a:ln>
          </p:spPr>
          <p:txBody>
            <a:bodyPr/>
            <a:lstStyle/>
            <a:p>
              <a:endParaRPr lang="en-US"/>
            </a:p>
          </p:txBody>
        </p:sp>
        <p:sp>
          <p:nvSpPr>
            <p:cNvPr id="12" name="TextBox 12"/>
            <p:cNvSpPr txBox="1"/>
            <p:nvPr/>
          </p:nvSpPr>
          <p:spPr>
            <a:xfrm>
              <a:off x="0" y="-28575"/>
              <a:ext cx="1563734" cy="275295"/>
            </a:xfrm>
            <a:prstGeom prst="rect">
              <a:avLst/>
            </a:prstGeom>
          </p:spPr>
          <p:txBody>
            <a:bodyPr lIns="30198" tIns="30198" rIns="30198" bIns="30198" rtlCol="0" anchor="ctr"/>
            <a:lstStyle/>
            <a:p>
              <a:pPr algn="ctr">
                <a:lnSpc>
                  <a:spcPts val="1581"/>
                </a:lnSpc>
              </a:pPr>
              <a:endParaRPr/>
            </a:p>
          </p:txBody>
        </p:sp>
      </p:grpSp>
      <p:grpSp>
        <p:nvGrpSpPr>
          <p:cNvPr id="13" name="Group 13"/>
          <p:cNvGrpSpPr/>
          <p:nvPr/>
        </p:nvGrpSpPr>
        <p:grpSpPr>
          <a:xfrm>
            <a:off x="1038034" y="768626"/>
            <a:ext cx="3263378" cy="606602"/>
            <a:chOff x="0" y="0"/>
            <a:chExt cx="1327298" cy="246720"/>
          </a:xfrm>
        </p:grpSpPr>
        <p:sp>
          <p:nvSpPr>
            <p:cNvPr id="14" name="Freeform 14"/>
            <p:cNvSpPr/>
            <p:nvPr/>
          </p:nvSpPr>
          <p:spPr>
            <a:xfrm>
              <a:off x="0" y="0"/>
              <a:ext cx="1327298" cy="246720"/>
            </a:xfrm>
            <a:custGeom>
              <a:avLst/>
              <a:gdLst/>
              <a:ahLst/>
              <a:cxnLst/>
              <a:rect l="l" t="t" r="r" b="b"/>
              <a:pathLst>
                <a:path w="1327298" h="246720">
                  <a:moveTo>
                    <a:pt x="37958" y="0"/>
                  </a:moveTo>
                  <a:lnTo>
                    <a:pt x="1289340" y="0"/>
                  </a:lnTo>
                  <a:cubicBezTo>
                    <a:pt x="1299407" y="0"/>
                    <a:pt x="1309062" y="3999"/>
                    <a:pt x="1316180" y="11118"/>
                  </a:cubicBezTo>
                  <a:cubicBezTo>
                    <a:pt x="1323299" y="18236"/>
                    <a:pt x="1327298" y="27891"/>
                    <a:pt x="1327298" y="37958"/>
                  </a:cubicBezTo>
                  <a:lnTo>
                    <a:pt x="1327298" y="208762"/>
                  </a:lnTo>
                  <a:cubicBezTo>
                    <a:pt x="1327298" y="218829"/>
                    <a:pt x="1323299" y="228484"/>
                    <a:pt x="1316180" y="235603"/>
                  </a:cubicBezTo>
                  <a:cubicBezTo>
                    <a:pt x="1309062" y="242721"/>
                    <a:pt x="1299407" y="246720"/>
                    <a:pt x="1289340" y="246720"/>
                  </a:cubicBezTo>
                  <a:lnTo>
                    <a:pt x="37958" y="246720"/>
                  </a:lnTo>
                  <a:cubicBezTo>
                    <a:pt x="27891" y="246720"/>
                    <a:pt x="18236" y="242721"/>
                    <a:pt x="11118" y="235603"/>
                  </a:cubicBezTo>
                  <a:cubicBezTo>
                    <a:pt x="3999" y="228484"/>
                    <a:pt x="0" y="218829"/>
                    <a:pt x="0" y="208762"/>
                  </a:cubicBezTo>
                  <a:lnTo>
                    <a:pt x="0" y="37958"/>
                  </a:lnTo>
                  <a:cubicBezTo>
                    <a:pt x="0" y="27891"/>
                    <a:pt x="3999" y="18236"/>
                    <a:pt x="11118" y="11118"/>
                  </a:cubicBezTo>
                  <a:cubicBezTo>
                    <a:pt x="18236" y="3999"/>
                    <a:pt x="27891" y="0"/>
                    <a:pt x="37958" y="0"/>
                  </a:cubicBezTo>
                  <a:close/>
                </a:path>
              </a:pathLst>
            </a:custGeom>
            <a:solidFill>
              <a:srgbClr val="FFF3F3"/>
            </a:solidFill>
            <a:ln w="47625" cap="sq">
              <a:solidFill>
                <a:srgbClr val="000000"/>
              </a:solidFill>
              <a:prstDash val="solid"/>
              <a:miter/>
            </a:ln>
          </p:spPr>
          <p:txBody>
            <a:bodyPr/>
            <a:lstStyle/>
            <a:p>
              <a:endParaRPr lang="en-US"/>
            </a:p>
          </p:txBody>
        </p:sp>
        <p:sp>
          <p:nvSpPr>
            <p:cNvPr id="15" name="TextBox 15"/>
            <p:cNvSpPr txBox="1"/>
            <p:nvPr/>
          </p:nvSpPr>
          <p:spPr>
            <a:xfrm>
              <a:off x="0" y="-28575"/>
              <a:ext cx="1327298" cy="275295"/>
            </a:xfrm>
            <a:prstGeom prst="rect">
              <a:avLst/>
            </a:prstGeom>
          </p:spPr>
          <p:txBody>
            <a:bodyPr lIns="30198" tIns="30198" rIns="30198" bIns="30198" rtlCol="0" anchor="ctr"/>
            <a:lstStyle/>
            <a:p>
              <a:pPr algn="ctr">
                <a:lnSpc>
                  <a:spcPts val="1581"/>
                </a:lnSpc>
              </a:pPr>
              <a:endParaRPr/>
            </a:p>
          </p:txBody>
        </p:sp>
      </p:grpSp>
      <p:grpSp>
        <p:nvGrpSpPr>
          <p:cNvPr id="16" name="Group 16"/>
          <p:cNvGrpSpPr>
            <a:grpSpLocks noChangeAspect="1"/>
          </p:cNvGrpSpPr>
          <p:nvPr/>
        </p:nvGrpSpPr>
        <p:grpSpPr>
          <a:xfrm>
            <a:off x="4820858" y="2892729"/>
            <a:ext cx="4201222" cy="2940855"/>
            <a:chOff x="0" y="0"/>
            <a:chExt cx="6350000" cy="4445000"/>
          </a:xfrm>
        </p:grpSpPr>
        <p:sp>
          <p:nvSpPr>
            <p:cNvPr id="17" name="Freeform 17"/>
            <p:cNvSpPr/>
            <p:nvPr/>
          </p:nvSpPr>
          <p:spPr>
            <a:xfrm>
              <a:off x="0" y="0"/>
              <a:ext cx="6350000" cy="4445000"/>
            </a:xfrm>
            <a:custGeom>
              <a:avLst/>
              <a:gdLst/>
              <a:ahLst/>
              <a:cxnLst/>
              <a:rect l="l" t="t" r="r" b="b"/>
              <a:pathLst>
                <a:path w="6350000" h="4445000">
                  <a:moveTo>
                    <a:pt x="0" y="3429000"/>
                  </a:moveTo>
                  <a:lnTo>
                    <a:pt x="0" y="1016000"/>
                  </a:lnTo>
                  <a:cubicBezTo>
                    <a:pt x="0" y="454660"/>
                    <a:pt x="454660" y="0"/>
                    <a:pt x="1016000" y="0"/>
                  </a:cubicBezTo>
                  <a:lnTo>
                    <a:pt x="5334000" y="0"/>
                  </a:lnTo>
                  <a:cubicBezTo>
                    <a:pt x="5895340" y="0"/>
                    <a:pt x="6350000" y="454660"/>
                    <a:pt x="6350000" y="1016000"/>
                  </a:cubicBezTo>
                  <a:lnTo>
                    <a:pt x="6350000" y="3429000"/>
                  </a:lnTo>
                  <a:cubicBezTo>
                    <a:pt x="6350000" y="3990340"/>
                    <a:pt x="5895340" y="4445000"/>
                    <a:pt x="5334000" y="4445000"/>
                  </a:cubicBezTo>
                  <a:lnTo>
                    <a:pt x="1016000" y="4445000"/>
                  </a:lnTo>
                  <a:cubicBezTo>
                    <a:pt x="454660" y="4445000"/>
                    <a:pt x="0" y="3990340"/>
                    <a:pt x="0" y="3429000"/>
                  </a:cubicBezTo>
                  <a:close/>
                </a:path>
              </a:pathLst>
            </a:custGeom>
            <a:solidFill>
              <a:srgbClr val="000000"/>
            </a:solidFill>
            <a:ln w="12700">
              <a:solidFill>
                <a:srgbClr val="000000"/>
              </a:solidFill>
            </a:ln>
          </p:spPr>
          <p:txBody>
            <a:bodyPr/>
            <a:lstStyle/>
            <a:p>
              <a:endParaRPr lang="en-US"/>
            </a:p>
          </p:txBody>
        </p:sp>
      </p:grpSp>
      <p:grpSp>
        <p:nvGrpSpPr>
          <p:cNvPr id="18" name="Group 18"/>
          <p:cNvGrpSpPr>
            <a:grpSpLocks noChangeAspect="1"/>
          </p:cNvGrpSpPr>
          <p:nvPr/>
        </p:nvGrpSpPr>
        <p:grpSpPr>
          <a:xfrm>
            <a:off x="4898415" y="2947018"/>
            <a:ext cx="4046109" cy="2832276"/>
            <a:chOff x="0" y="0"/>
            <a:chExt cx="6350000" cy="4445000"/>
          </a:xfrm>
        </p:grpSpPr>
        <p:sp>
          <p:nvSpPr>
            <p:cNvPr id="19" name="Freeform 19"/>
            <p:cNvSpPr/>
            <p:nvPr/>
          </p:nvSpPr>
          <p:spPr>
            <a:xfrm>
              <a:off x="0" y="0"/>
              <a:ext cx="6350000" cy="4445000"/>
            </a:xfrm>
            <a:custGeom>
              <a:avLst/>
              <a:gdLst/>
              <a:ahLst/>
              <a:cxnLst/>
              <a:rect l="l" t="t" r="r" b="b"/>
              <a:pathLst>
                <a:path w="6350000" h="4445000">
                  <a:moveTo>
                    <a:pt x="0" y="3429000"/>
                  </a:moveTo>
                  <a:lnTo>
                    <a:pt x="0" y="1016000"/>
                  </a:lnTo>
                  <a:cubicBezTo>
                    <a:pt x="0" y="454660"/>
                    <a:pt x="454660" y="0"/>
                    <a:pt x="1016000" y="0"/>
                  </a:cubicBezTo>
                  <a:lnTo>
                    <a:pt x="5334000" y="0"/>
                  </a:lnTo>
                  <a:cubicBezTo>
                    <a:pt x="5895340" y="0"/>
                    <a:pt x="6350000" y="454660"/>
                    <a:pt x="6350000" y="1016000"/>
                  </a:cubicBezTo>
                  <a:lnTo>
                    <a:pt x="6350000" y="3429000"/>
                  </a:lnTo>
                  <a:cubicBezTo>
                    <a:pt x="6350000" y="3990340"/>
                    <a:pt x="5895340" y="4445000"/>
                    <a:pt x="5334000" y="4445000"/>
                  </a:cubicBezTo>
                  <a:lnTo>
                    <a:pt x="1016000" y="4445000"/>
                  </a:lnTo>
                  <a:cubicBezTo>
                    <a:pt x="454660" y="4445000"/>
                    <a:pt x="0" y="3990340"/>
                    <a:pt x="0" y="3429000"/>
                  </a:cubicBezTo>
                  <a:close/>
                </a:path>
              </a:pathLst>
            </a:custGeom>
            <a:blipFill>
              <a:blip r:embed="rId10"/>
              <a:stretch>
                <a:fillRect t="-31671" b="-31671"/>
              </a:stretch>
            </a:blipFill>
          </p:spPr>
          <p:txBody>
            <a:bodyPr/>
            <a:lstStyle/>
            <a:p>
              <a:endParaRPr lang="en-US"/>
            </a:p>
          </p:txBody>
        </p:sp>
      </p:grpSp>
      <p:sp>
        <p:nvSpPr>
          <p:cNvPr id="20" name="TextBox 20"/>
          <p:cNvSpPr txBox="1"/>
          <p:nvPr/>
        </p:nvSpPr>
        <p:spPr>
          <a:xfrm>
            <a:off x="375021" y="1272248"/>
            <a:ext cx="7852783" cy="938857"/>
          </a:xfrm>
          <a:prstGeom prst="rect">
            <a:avLst/>
          </a:prstGeom>
        </p:spPr>
        <p:txBody>
          <a:bodyPr lIns="0" tIns="0" rIns="0" bIns="0" rtlCol="0" anchor="t">
            <a:spAutoFit/>
          </a:bodyPr>
          <a:lstStyle/>
          <a:p>
            <a:pPr algn="ctr">
              <a:lnSpc>
                <a:spcPts val="6526"/>
              </a:lnSpc>
            </a:pPr>
            <a:r>
              <a:rPr lang="en-US" sz="4662">
                <a:solidFill>
                  <a:srgbClr val="000000"/>
                </a:solidFill>
                <a:latin typeface="Cooper Hewitt Bold"/>
              </a:rPr>
              <a:t>RESEARCH QUESTIONS</a:t>
            </a:r>
          </a:p>
        </p:txBody>
      </p:sp>
      <p:sp>
        <p:nvSpPr>
          <p:cNvPr id="21" name="TextBox 21"/>
          <p:cNvSpPr txBox="1"/>
          <p:nvPr/>
        </p:nvSpPr>
        <p:spPr>
          <a:xfrm>
            <a:off x="822957" y="2864154"/>
            <a:ext cx="3663051" cy="2631874"/>
          </a:xfrm>
          <a:prstGeom prst="rect">
            <a:avLst/>
          </a:prstGeom>
        </p:spPr>
        <p:txBody>
          <a:bodyPr lIns="0" tIns="0" rIns="0" bIns="0" rtlCol="0" anchor="t">
            <a:spAutoFit/>
          </a:bodyPr>
          <a:lstStyle/>
          <a:p>
            <a:pPr algn="just">
              <a:lnSpc>
                <a:spcPts val="2256"/>
              </a:lnSpc>
            </a:pPr>
            <a:r>
              <a:rPr lang="en-US" sz="1611" dirty="0">
                <a:solidFill>
                  <a:srgbClr val="000000"/>
                </a:solidFill>
                <a:latin typeface="Montserrat"/>
              </a:rPr>
              <a:t>1. What factors influence Black students’ decisions to enroll in STEM higher education?</a:t>
            </a:r>
          </a:p>
          <a:p>
            <a:pPr algn="just">
              <a:lnSpc>
                <a:spcPts val="2256"/>
              </a:lnSpc>
            </a:pPr>
            <a:endParaRPr lang="en-US" sz="1611" dirty="0">
              <a:solidFill>
                <a:srgbClr val="000000"/>
              </a:solidFill>
              <a:latin typeface="Montserrat"/>
            </a:endParaRPr>
          </a:p>
          <a:p>
            <a:pPr>
              <a:lnSpc>
                <a:spcPts val="2256"/>
              </a:lnSpc>
            </a:pPr>
            <a:r>
              <a:rPr lang="en-US" sz="1611" dirty="0">
                <a:solidFill>
                  <a:srgbClr val="000000"/>
                </a:solidFill>
                <a:latin typeface="Montserrat"/>
              </a:rPr>
              <a:t>2.. How does transitional/bridging/ access to university programs impact their experiences?</a:t>
            </a:r>
          </a:p>
          <a:p>
            <a:pPr algn="just">
              <a:lnSpc>
                <a:spcPts val="2256"/>
              </a:lnSpc>
            </a:pPr>
            <a:endParaRPr lang="en-US" sz="1611" dirty="0">
              <a:solidFill>
                <a:srgbClr val="000000"/>
              </a:solidFill>
              <a:latin typeface="Montserrat"/>
            </a:endParaRPr>
          </a:p>
          <a:p>
            <a:pPr algn="just">
              <a:lnSpc>
                <a:spcPts val="2256"/>
              </a:lnSpc>
            </a:pPr>
            <a:endParaRPr lang="en-US" sz="1611" dirty="0">
              <a:solidFill>
                <a:srgbClr val="000000"/>
              </a:solidFill>
              <a:latin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a:off x="2695520" y="1480173"/>
            <a:ext cx="4576110" cy="4636454"/>
          </a:xfrm>
          <a:custGeom>
            <a:avLst/>
            <a:gdLst/>
            <a:ahLst/>
            <a:cxnLst/>
            <a:rect l="l" t="t" r="r" b="b"/>
            <a:pathLst>
              <a:path w="4576110" h="4636454">
                <a:moveTo>
                  <a:pt x="0" y="0"/>
                </a:moveTo>
                <a:lnTo>
                  <a:pt x="4576110" y="0"/>
                </a:lnTo>
                <a:lnTo>
                  <a:pt x="4576110" y="4636455"/>
                </a:lnTo>
                <a:lnTo>
                  <a:pt x="0" y="4636455"/>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H="1" flipV="1">
            <a:off x="6382937" y="4351807"/>
            <a:ext cx="4321700" cy="4044736"/>
          </a:xfrm>
          <a:custGeom>
            <a:avLst/>
            <a:gdLst/>
            <a:ahLst/>
            <a:cxnLst/>
            <a:rect l="l" t="t" r="r" b="b"/>
            <a:pathLst>
              <a:path w="4321700" h="4044736">
                <a:moveTo>
                  <a:pt x="4321699" y="4044736"/>
                </a:moveTo>
                <a:lnTo>
                  <a:pt x="0" y="4044736"/>
                </a:lnTo>
                <a:lnTo>
                  <a:pt x="0" y="0"/>
                </a:lnTo>
                <a:lnTo>
                  <a:pt x="4321699" y="0"/>
                </a:lnTo>
                <a:lnTo>
                  <a:pt x="4321699" y="4044736"/>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grpSp>
        <p:nvGrpSpPr>
          <p:cNvPr id="3" name="Group 3"/>
          <p:cNvGrpSpPr/>
          <p:nvPr/>
        </p:nvGrpSpPr>
        <p:grpSpPr>
          <a:xfrm>
            <a:off x="731520" y="1195646"/>
            <a:ext cx="5976407" cy="1388042"/>
            <a:chOff x="0" y="0"/>
            <a:chExt cx="2693877" cy="625663"/>
          </a:xfrm>
        </p:grpSpPr>
        <p:sp>
          <p:nvSpPr>
            <p:cNvPr id="4" name="Freeform 4"/>
            <p:cNvSpPr/>
            <p:nvPr/>
          </p:nvSpPr>
          <p:spPr>
            <a:xfrm>
              <a:off x="0" y="0"/>
              <a:ext cx="2693877" cy="625663"/>
            </a:xfrm>
            <a:custGeom>
              <a:avLst/>
              <a:gdLst/>
              <a:ahLst/>
              <a:cxnLst/>
              <a:rect l="l" t="t" r="r" b="b"/>
              <a:pathLst>
                <a:path w="2693877" h="625663">
                  <a:moveTo>
                    <a:pt x="38862" y="0"/>
                  </a:moveTo>
                  <a:lnTo>
                    <a:pt x="2655014" y="0"/>
                  </a:lnTo>
                  <a:cubicBezTo>
                    <a:pt x="2665321" y="0"/>
                    <a:pt x="2675206" y="4094"/>
                    <a:pt x="2682494" y="11383"/>
                  </a:cubicBezTo>
                  <a:cubicBezTo>
                    <a:pt x="2689783" y="18671"/>
                    <a:pt x="2693877" y="28555"/>
                    <a:pt x="2693877" y="38862"/>
                  </a:cubicBezTo>
                  <a:lnTo>
                    <a:pt x="2693877" y="586800"/>
                  </a:lnTo>
                  <a:cubicBezTo>
                    <a:pt x="2693877" y="597107"/>
                    <a:pt x="2689783" y="606992"/>
                    <a:pt x="2682494" y="614280"/>
                  </a:cubicBezTo>
                  <a:cubicBezTo>
                    <a:pt x="2675206" y="621568"/>
                    <a:pt x="2665321" y="625663"/>
                    <a:pt x="2655014" y="625663"/>
                  </a:cubicBezTo>
                  <a:lnTo>
                    <a:pt x="38862" y="625663"/>
                  </a:lnTo>
                  <a:cubicBezTo>
                    <a:pt x="28555" y="625663"/>
                    <a:pt x="18671" y="621568"/>
                    <a:pt x="11383" y="614280"/>
                  </a:cubicBezTo>
                  <a:cubicBezTo>
                    <a:pt x="4094" y="606992"/>
                    <a:pt x="0" y="597107"/>
                    <a:pt x="0" y="586800"/>
                  </a:cubicBezTo>
                  <a:lnTo>
                    <a:pt x="0" y="38862"/>
                  </a:lnTo>
                  <a:cubicBezTo>
                    <a:pt x="0" y="28555"/>
                    <a:pt x="4094" y="18671"/>
                    <a:pt x="11383" y="11383"/>
                  </a:cubicBezTo>
                  <a:cubicBezTo>
                    <a:pt x="18671" y="4094"/>
                    <a:pt x="28555" y="0"/>
                    <a:pt x="38862"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26938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972374" y="768626"/>
            <a:ext cx="3844694" cy="606602"/>
            <a:chOff x="0" y="0"/>
            <a:chExt cx="1563734" cy="246720"/>
          </a:xfrm>
        </p:grpSpPr>
        <p:sp>
          <p:nvSpPr>
            <p:cNvPr id="7" name="Freeform 7"/>
            <p:cNvSpPr/>
            <p:nvPr/>
          </p:nvSpPr>
          <p:spPr>
            <a:xfrm>
              <a:off x="0" y="0"/>
              <a:ext cx="1563734" cy="246720"/>
            </a:xfrm>
            <a:custGeom>
              <a:avLst/>
              <a:gdLst/>
              <a:ahLst/>
              <a:cxnLst/>
              <a:rect l="l" t="t" r="r" b="b"/>
              <a:pathLst>
                <a:path w="1563734" h="246720">
                  <a:moveTo>
                    <a:pt x="32219" y="0"/>
                  </a:moveTo>
                  <a:lnTo>
                    <a:pt x="1531515" y="0"/>
                  </a:lnTo>
                  <a:cubicBezTo>
                    <a:pt x="1540060" y="0"/>
                    <a:pt x="1548255" y="3394"/>
                    <a:pt x="1554297" y="9437"/>
                  </a:cubicBezTo>
                  <a:cubicBezTo>
                    <a:pt x="1560340" y="15479"/>
                    <a:pt x="1563734" y="23674"/>
                    <a:pt x="1563734" y="32219"/>
                  </a:cubicBezTo>
                  <a:lnTo>
                    <a:pt x="1563734" y="214502"/>
                  </a:lnTo>
                  <a:cubicBezTo>
                    <a:pt x="1563734" y="223046"/>
                    <a:pt x="1560340" y="231241"/>
                    <a:pt x="1554297" y="237284"/>
                  </a:cubicBezTo>
                  <a:cubicBezTo>
                    <a:pt x="1548255" y="243326"/>
                    <a:pt x="1540060" y="246720"/>
                    <a:pt x="1531515" y="246720"/>
                  </a:cubicBezTo>
                  <a:lnTo>
                    <a:pt x="32219" y="246720"/>
                  </a:lnTo>
                  <a:cubicBezTo>
                    <a:pt x="23674" y="246720"/>
                    <a:pt x="15479" y="243326"/>
                    <a:pt x="9437" y="237284"/>
                  </a:cubicBezTo>
                  <a:cubicBezTo>
                    <a:pt x="3394" y="231241"/>
                    <a:pt x="0" y="223046"/>
                    <a:pt x="0" y="214502"/>
                  </a:cubicBezTo>
                  <a:lnTo>
                    <a:pt x="0" y="32219"/>
                  </a:lnTo>
                  <a:cubicBezTo>
                    <a:pt x="0" y="23674"/>
                    <a:pt x="3394" y="15479"/>
                    <a:pt x="9437" y="9437"/>
                  </a:cubicBezTo>
                  <a:cubicBezTo>
                    <a:pt x="15479" y="3394"/>
                    <a:pt x="23674" y="0"/>
                    <a:pt x="32219" y="0"/>
                  </a:cubicBezTo>
                  <a:close/>
                </a:path>
              </a:pathLst>
            </a:custGeom>
            <a:solidFill>
              <a:srgbClr val="FFF3F3"/>
            </a:solidFill>
            <a:ln w="47625" cap="sq">
              <a:solidFill>
                <a:srgbClr val="000000"/>
              </a:solidFill>
              <a:prstDash val="solid"/>
              <a:miter/>
            </a:ln>
          </p:spPr>
          <p:txBody>
            <a:bodyPr/>
            <a:lstStyle/>
            <a:p>
              <a:endParaRPr lang="en-US"/>
            </a:p>
          </p:txBody>
        </p:sp>
        <p:sp>
          <p:nvSpPr>
            <p:cNvPr id="8" name="TextBox 8"/>
            <p:cNvSpPr txBox="1"/>
            <p:nvPr/>
          </p:nvSpPr>
          <p:spPr>
            <a:xfrm>
              <a:off x="0" y="-28575"/>
              <a:ext cx="1563734" cy="275295"/>
            </a:xfrm>
            <a:prstGeom prst="rect">
              <a:avLst/>
            </a:prstGeom>
          </p:spPr>
          <p:txBody>
            <a:bodyPr lIns="30198" tIns="30198" rIns="30198" bIns="30198" rtlCol="0" anchor="ctr"/>
            <a:lstStyle/>
            <a:p>
              <a:pPr algn="ctr">
                <a:lnSpc>
                  <a:spcPts val="1581"/>
                </a:lnSpc>
              </a:pPr>
              <a:endParaRPr/>
            </a:p>
          </p:txBody>
        </p:sp>
      </p:grpSp>
      <p:grpSp>
        <p:nvGrpSpPr>
          <p:cNvPr id="9" name="Group 9"/>
          <p:cNvGrpSpPr/>
          <p:nvPr/>
        </p:nvGrpSpPr>
        <p:grpSpPr>
          <a:xfrm>
            <a:off x="1087799" y="3000881"/>
            <a:ext cx="3729269" cy="3988848"/>
            <a:chOff x="0" y="0"/>
            <a:chExt cx="1570161" cy="1679453"/>
          </a:xfrm>
        </p:grpSpPr>
        <p:sp>
          <p:nvSpPr>
            <p:cNvPr id="10" name="Freeform 10"/>
            <p:cNvSpPr/>
            <p:nvPr/>
          </p:nvSpPr>
          <p:spPr>
            <a:xfrm>
              <a:off x="0" y="0"/>
              <a:ext cx="1570161" cy="1679453"/>
            </a:xfrm>
            <a:custGeom>
              <a:avLst/>
              <a:gdLst/>
              <a:ahLst/>
              <a:cxnLst/>
              <a:rect l="l" t="t" r="r" b="b"/>
              <a:pathLst>
                <a:path w="1570161" h="1679453">
                  <a:moveTo>
                    <a:pt x="62280" y="0"/>
                  </a:moveTo>
                  <a:lnTo>
                    <a:pt x="1507881" y="0"/>
                  </a:lnTo>
                  <a:cubicBezTo>
                    <a:pt x="1524399" y="0"/>
                    <a:pt x="1540240" y="6562"/>
                    <a:pt x="1551920" y="18241"/>
                  </a:cubicBezTo>
                  <a:cubicBezTo>
                    <a:pt x="1563599" y="29921"/>
                    <a:pt x="1570161" y="45762"/>
                    <a:pt x="1570161" y="62280"/>
                  </a:cubicBezTo>
                  <a:lnTo>
                    <a:pt x="1570161" y="1617173"/>
                  </a:lnTo>
                  <a:cubicBezTo>
                    <a:pt x="1570161" y="1633691"/>
                    <a:pt x="1563599" y="1649532"/>
                    <a:pt x="1551920" y="1661212"/>
                  </a:cubicBezTo>
                  <a:cubicBezTo>
                    <a:pt x="1540240" y="1672891"/>
                    <a:pt x="1524399" y="1679453"/>
                    <a:pt x="1507881" y="1679453"/>
                  </a:cubicBezTo>
                  <a:lnTo>
                    <a:pt x="62280" y="1679453"/>
                  </a:lnTo>
                  <a:cubicBezTo>
                    <a:pt x="45762" y="1679453"/>
                    <a:pt x="29921" y="1672891"/>
                    <a:pt x="18241" y="1661212"/>
                  </a:cubicBezTo>
                  <a:cubicBezTo>
                    <a:pt x="6562" y="1649532"/>
                    <a:pt x="0" y="1633691"/>
                    <a:pt x="0" y="1617173"/>
                  </a:cubicBezTo>
                  <a:lnTo>
                    <a:pt x="0" y="62280"/>
                  </a:lnTo>
                  <a:cubicBezTo>
                    <a:pt x="0" y="45762"/>
                    <a:pt x="6562" y="29921"/>
                    <a:pt x="18241" y="18241"/>
                  </a:cubicBezTo>
                  <a:cubicBezTo>
                    <a:pt x="29921" y="6562"/>
                    <a:pt x="45762" y="0"/>
                    <a:pt x="62280" y="0"/>
                  </a:cubicBezTo>
                  <a:close/>
                </a:path>
              </a:pathLst>
            </a:custGeom>
            <a:solidFill>
              <a:srgbClr val="FFF3F3"/>
            </a:solidFill>
            <a:ln w="28575" cap="rnd">
              <a:solidFill>
                <a:srgbClr val="000000"/>
              </a:solidFill>
              <a:prstDash val="solid"/>
              <a:round/>
            </a:ln>
          </p:spPr>
          <p:txBody>
            <a:bodyPr/>
            <a:lstStyle/>
            <a:p>
              <a:endParaRPr lang="en-US"/>
            </a:p>
          </p:txBody>
        </p:sp>
        <p:sp>
          <p:nvSpPr>
            <p:cNvPr id="11" name="TextBox 11"/>
            <p:cNvSpPr txBox="1"/>
            <p:nvPr/>
          </p:nvSpPr>
          <p:spPr>
            <a:xfrm>
              <a:off x="0" y="-38100"/>
              <a:ext cx="1570161" cy="1717553"/>
            </a:xfrm>
            <a:prstGeom prst="rect">
              <a:avLst/>
            </a:prstGeom>
          </p:spPr>
          <p:txBody>
            <a:bodyPr lIns="30198" tIns="30198" rIns="30198" bIns="30198" rtlCol="0" anchor="ctr"/>
            <a:lstStyle/>
            <a:p>
              <a:pPr>
                <a:lnSpc>
                  <a:spcPts val="2141"/>
                </a:lnSpc>
              </a:pPr>
              <a:endParaRPr/>
            </a:p>
            <a:p>
              <a:pPr>
                <a:lnSpc>
                  <a:spcPts val="2141"/>
                </a:lnSpc>
              </a:pPr>
              <a:endParaRPr/>
            </a:p>
            <a:p>
              <a:pPr algn="just">
                <a:lnSpc>
                  <a:spcPts val="1581"/>
                </a:lnSpc>
              </a:pPr>
              <a:endParaRPr/>
            </a:p>
          </p:txBody>
        </p:sp>
      </p:grpSp>
      <p:grpSp>
        <p:nvGrpSpPr>
          <p:cNvPr id="12" name="Group 12"/>
          <p:cNvGrpSpPr/>
          <p:nvPr/>
        </p:nvGrpSpPr>
        <p:grpSpPr>
          <a:xfrm>
            <a:off x="731520" y="2574754"/>
            <a:ext cx="2672147" cy="582788"/>
            <a:chOff x="0" y="0"/>
            <a:chExt cx="1131238" cy="246720"/>
          </a:xfrm>
        </p:grpSpPr>
        <p:sp>
          <p:nvSpPr>
            <p:cNvPr id="13" name="Freeform 13"/>
            <p:cNvSpPr/>
            <p:nvPr/>
          </p:nvSpPr>
          <p:spPr>
            <a:xfrm>
              <a:off x="0" y="0"/>
              <a:ext cx="1131238" cy="246720"/>
            </a:xfrm>
            <a:custGeom>
              <a:avLst/>
              <a:gdLst/>
              <a:ahLst/>
              <a:cxnLst/>
              <a:rect l="l" t="t" r="r" b="b"/>
              <a:pathLst>
                <a:path w="1131238" h="246720">
                  <a:moveTo>
                    <a:pt x="46356" y="0"/>
                  </a:moveTo>
                  <a:lnTo>
                    <a:pt x="1084882" y="0"/>
                  </a:lnTo>
                  <a:cubicBezTo>
                    <a:pt x="1097177" y="0"/>
                    <a:pt x="1108967" y="4884"/>
                    <a:pt x="1117661" y="13577"/>
                  </a:cubicBezTo>
                  <a:cubicBezTo>
                    <a:pt x="1126355" y="22271"/>
                    <a:pt x="1131238" y="34062"/>
                    <a:pt x="1131238" y="46356"/>
                  </a:cubicBezTo>
                  <a:lnTo>
                    <a:pt x="1131238" y="200364"/>
                  </a:lnTo>
                  <a:cubicBezTo>
                    <a:pt x="1131238" y="212658"/>
                    <a:pt x="1126355" y="224449"/>
                    <a:pt x="1117661" y="233143"/>
                  </a:cubicBezTo>
                  <a:cubicBezTo>
                    <a:pt x="1108967" y="241836"/>
                    <a:pt x="1097177" y="246720"/>
                    <a:pt x="1084882" y="246720"/>
                  </a:cubicBezTo>
                  <a:lnTo>
                    <a:pt x="46356" y="246720"/>
                  </a:lnTo>
                  <a:cubicBezTo>
                    <a:pt x="34062" y="246720"/>
                    <a:pt x="22271" y="241836"/>
                    <a:pt x="13577" y="233143"/>
                  </a:cubicBezTo>
                  <a:cubicBezTo>
                    <a:pt x="4884" y="224449"/>
                    <a:pt x="0" y="212658"/>
                    <a:pt x="0" y="200364"/>
                  </a:cubicBezTo>
                  <a:lnTo>
                    <a:pt x="0" y="46356"/>
                  </a:lnTo>
                  <a:cubicBezTo>
                    <a:pt x="0" y="34062"/>
                    <a:pt x="4884" y="22271"/>
                    <a:pt x="13577" y="13577"/>
                  </a:cubicBezTo>
                  <a:cubicBezTo>
                    <a:pt x="22271" y="4884"/>
                    <a:pt x="34062" y="0"/>
                    <a:pt x="46356" y="0"/>
                  </a:cubicBezTo>
                  <a:close/>
                </a:path>
              </a:pathLst>
            </a:custGeom>
            <a:solidFill>
              <a:srgbClr val="FF9401"/>
            </a:solidFill>
            <a:ln w="28575" cap="sq">
              <a:solidFill>
                <a:srgbClr val="000000"/>
              </a:solidFill>
              <a:prstDash val="solid"/>
              <a:miter/>
            </a:ln>
          </p:spPr>
          <p:txBody>
            <a:bodyPr/>
            <a:lstStyle/>
            <a:p>
              <a:endParaRPr lang="en-US"/>
            </a:p>
          </p:txBody>
        </p:sp>
        <p:sp>
          <p:nvSpPr>
            <p:cNvPr id="14" name="TextBox 14"/>
            <p:cNvSpPr txBox="1"/>
            <p:nvPr/>
          </p:nvSpPr>
          <p:spPr>
            <a:xfrm>
              <a:off x="0" y="-28575"/>
              <a:ext cx="1131238" cy="275295"/>
            </a:xfrm>
            <a:prstGeom prst="rect">
              <a:avLst/>
            </a:prstGeom>
          </p:spPr>
          <p:txBody>
            <a:bodyPr lIns="30198" tIns="30198" rIns="30198" bIns="30198" rtlCol="0" anchor="ctr"/>
            <a:lstStyle/>
            <a:p>
              <a:pPr algn="ctr">
                <a:lnSpc>
                  <a:spcPts val="1581"/>
                </a:lnSpc>
              </a:pPr>
              <a:endParaRPr/>
            </a:p>
          </p:txBody>
        </p:sp>
      </p:grpSp>
      <p:grpSp>
        <p:nvGrpSpPr>
          <p:cNvPr id="15" name="Group 15"/>
          <p:cNvGrpSpPr/>
          <p:nvPr/>
        </p:nvGrpSpPr>
        <p:grpSpPr>
          <a:xfrm>
            <a:off x="5449133" y="3000881"/>
            <a:ext cx="3572947" cy="3988848"/>
            <a:chOff x="0" y="0"/>
            <a:chExt cx="1504343" cy="1679453"/>
          </a:xfrm>
        </p:grpSpPr>
        <p:sp>
          <p:nvSpPr>
            <p:cNvPr id="16" name="Freeform 16"/>
            <p:cNvSpPr/>
            <p:nvPr/>
          </p:nvSpPr>
          <p:spPr>
            <a:xfrm>
              <a:off x="0" y="0"/>
              <a:ext cx="1504343" cy="1679453"/>
            </a:xfrm>
            <a:custGeom>
              <a:avLst/>
              <a:gdLst/>
              <a:ahLst/>
              <a:cxnLst/>
              <a:rect l="l" t="t" r="r" b="b"/>
              <a:pathLst>
                <a:path w="1504343" h="1679453">
                  <a:moveTo>
                    <a:pt x="65004" y="0"/>
                  </a:moveTo>
                  <a:lnTo>
                    <a:pt x="1439339" y="0"/>
                  </a:lnTo>
                  <a:cubicBezTo>
                    <a:pt x="1456579" y="0"/>
                    <a:pt x="1473113" y="6849"/>
                    <a:pt x="1485304" y="19039"/>
                  </a:cubicBezTo>
                  <a:cubicBezTo>
                    <a:pt x="1497495" y="31230"/>
                    <a:pt x="1504343" y="47764"/>
                    <a:pt x="1504343" y="65004"/>
                  </a:cubicBezTo>
                  <a:lnTo>
                    <a:pt x="1504343" y="1614449"/>
                  </a:lnTo>
                  <a:cubicBezTo>
                    <a:pt x="1504343" y="1631689"/>
                    <a:pt x="1497495" y="1648223"/>
                    <a:pt x="1485304" y="1660414"/>
                  </a:cubicBezTo>
                  <a:cubicBezTo>
                    <a:pt x="1473113" y="1672604"/>
                    <a:pt x="1456579" y="1679453"/>
                    <a:pt x="1439339" y="1679453"/>
                  </a:cubicBezTo>
                  <a:lnTo>
                    <a:pt x="65004" y="1679453"/>
                  </a:lnTo>
                  <a:cubicBezTo>
                    <a:pt x="47764" y="1679453"/>
                    <a:pt x="31230" y="1672604"/>
                    <a:pt x="19039" y="1660414"/>
                  </a:cubicBezTo>
                  <a:cubicBezTo>
                    <a:pt x="6849" y="1648223"/>
                    <a:pt x="0" y="1631689"/>
                    <a:pt x="0" y="1614449"/>
                  </a:cubicBezTo>
                  <a:lnTo>
                    <a:pt x="0" y="65004"/>
                  </a:lnTo>
                  <a:cubicBezTo>
                    <a:pt x="0" y="47764"/>
                    <a:pt x="6849" y="31230"/>
                    <a:pt x="19039" y="19039"/>
                  </a:cubicBezTo>
                  <a:cubicBezTo>
                    <a:pt x="31230" y="6849"/>
                    <a:pt x="47764" y="0"/>
                    <a:pt x="65004" y="0"/>
                  </a:cubicBezTo>
                  <a:close/>
                </a:path>
              </a:pathLst>
            </a:custGeom>
            <a:solidFill>
              <a:srgbClr val="FFF3F3"/>
            </a:solidFill>
            <a:ln w="28575" cap="rnd">
              <a:solidFill>
                <a:srgbClr val="000000"/>
              </a:solidFill>
              <a:prstDash val="solid"/>
              <a:round/>
            </a:ln>
          </p:spPr>
          <p:txBody>
            <a:bodyPr/>
            <a:lstStyle/>
            <a:p>
              <a:endParaRPr lang="en-US"/>
            </a:p>
          </p:txBody>
        </p:sp>
        <p:sp>
          <p:nvSpPr>
            <p:cNvPr id="17" name="TextBox 17"/>
            <p:cNvSpPr txBox="1"/>
            <p:nvPr/>
          </p:nvSpPr>
          <p:spPr>
            <a:xfrm>
              <a:off x="0" y="-28575"/>
              <a:ext cx="1504343" cy="1708028"/>
            </a:xfrm>
            <a:prstGeom prst="rect">
              <a:avLst/>
            </a:prstGeom>
          </p:spPr>
          <p:txBody>
            <a:bodyPr lIns="30198" tIns="30198" rIns="30198" bIns="30198" rtlCol="0" anchor="ctr"/>
            <a:lstStyle/>
            <a:p>
              <a:pPr algn="ctr">
                <a:lnSpc>
                  <a:spcPts val="1581"/>
                </a:lnSpc>
              </a:pPr>
              <a:endParaRPr/>
            </a:p>
          </p:txBody>
        </p:sp>
      </p:grpSp>
      <p:grpSp>
        <p:nvGrpSpPr>
          <p:cNvPr id="18" name="Group 18"/>
          <p:cNvGrpSpPr/>
          <p:nvPr/>
        </p:nvGrpSpPr>
        <p:grpSpPr>
          <a:xfrm>
            <a:off x="5065864" y="2574754"/>
            <a:ext cx="4339485" cy="567767"/>
            <a:chOff x="0" y="0"/>
            <a:chExt cx="1837097" cy="240361"/>
          </a:xfrm>
        </p:grpSpPr>
        <p:sp>
          <p:nvSpPr>
            <p:cNvPr id="19" name="Freeform 19"/>
            <p:cNvSpPr/>
            <p:nvPr/>
          </p:nvSpPr>
          <p:spPr>
            <a:xfrm>
              <a:off x="0" y="0"/>
              <a:ext cx="1837097" cy="240361"/>
            </a:xfrm>
            <a:custGeom>
              <a:avLst/>
              <a:gdLst/>
              <a:ahLst/>
              <a:cxnLst/>
              <a:rect l="l" t="t" r="r" b="b"/>
              <a:pathLst>
                <a:path w="1837097" h="240361">
                  <a:moveTo>
                    <a:pt x="28545" y="0"/>
                  </a:moveTo>
                  <a:lnTo>
                    <a:pt x="1808552" y="0"/>
                  </a:lnTo>
                  <a:cubicBezTo>
                    <a:pt x="1816122" y="0"/>
                    <a:pt x="1823383" y="3007"/>
                    <a:pt x="1828736" y="8361"/>
                  </a:cubicBezTo>
                  <a:cubicBezTo>
                    <a:pt x="1834089" y="13714"/>
                    <a:pt x="1837097" y="20974"/>
                    <a:pt x="1837097" y="28545"/>
                  </a:cubicBezTo>
                  <a:lnTo>
                    <a:pt x="1837097" y="211816"/>
                  </a:lnTo>
                  <a:cubicBezTo>
                    <a:pt x="1837097" y="227581"/>
                    <a:pt x="1824317" y="240361"/>
                    <a:pt x="1808552" y="240361"/>
                  </a:cubicBezTo>
                  <a:lnTo>
                    <a:pt x="28545" y="240361"/>
                  </a:lnTo>
                  <a:cubicBezTo>
                    <a:pt x="12780" y="240361"/>
                    <a:pt x="0" y="227581"/>
                    <a:pt x="0" y="211816"/>
                  </a:cubicBezTo>
                  <a:lnTo>
                    <a:pt x="0" y="28545"/>
                  </a:lnTo>
                  <a:cubicBezTo>
                    <a:pt x="0" y="12780"/>
                    <a:pt x="12780" y="0"/>
                    <a:pt x="28545" y="0"/>
                  </a:cubicBezTo>
                  <a:close/>
                </a:path>
              </a:pathLst>
            </a:custGeom>
            <a:solidFill>
              <a:srgbClr val="FF9401"/>
            </a:solidFill>
            <a:ln w="28575" cap="sq">
              <a:solidFill>
                <a:srgbClr val="000000"/>
              </a:solidFill>
              <a:prstDash val="solid"/>
              <a:miter/>
            </a:ln>
          </p:spPr>
          <p:txBody>
            <a:bodyPr/>
            <a:lstStyle/>
            <a:p>
              <a:endParaRPr lang="en-US"/>
            </a:p>
          </p:txBody>
        </p:sp>
        <p:sp>
          <p:nvSpPr>
            <p:cNvPr id="20" name="TextBox 20"/>
            <p:cNvSpPr txBox="1"/>
            <p:nvPr/>
          </p:nvSpPr>
          <p:spPr>
            <a:xfrm>
              <a:off x="0" y="-28575"/>
              <a:ext cx="1837097" cy="268936"/>
            </a:xfrm>
            <a:prstGeom prst="rect">
              <a:avLst/>
            </a:prstGeom>
          </p:spPr>
          <p:txBody>
            <a:bodyPr lIns="30198" tIns="30198" rIns="30198" bIns="30198" rtlCol="0" anchor="ctr"/>
            <a:lstStyle/>
            <a:p>
              <a:pPr algn="ctr">
                <a:lnSpc>
                  <a:spcPts val="1581"/>
                </a:lnSpc>
              </a:pPr>
              <a:endParaRPr/>
            </a:p>
          </p:txBody>
        </p:sp>
      </p:grpSp>
      <p:sp>
        <p:nvSpPr>
          <p:cNvPr id="21" name="AutoShape 21"/>
          <p:cNvSpPr/>
          <p:nvPr/>
        </p:nvSpPr>
        <p:spPr>
          <a:xfrm>
            <a:off x="3915473" y="7140636"/>
            <a:ext cx="5106607" cy="0"/>
          </a:xfrm>
          <a:prstGeom prst="line">
            <a:avLst/>
          </a:prstGeom>
          <a:ln w="47625" cap="rnd">
            <a:solidFill>
              <a:srgbClr val="000000"/>
            </a:solidFill>
            <a:prstDash val="solid"/>
            <a:headEnd type="none" w="sm" len="sm"/>
            <a:tailEnd type="arrow" w="med" len="sm"/>
          </a:ln>
        </p:spPr>
        <p:txBody>
          <a:bodyPr/>
          <a:lstStyle/>
          <a:p>
            <a:endParaRPr lang="en-US"/>
          </a:p>
        </p:txBody>
      </p:sp>
      <p:sp>
        <p:nvSpPr>
          <p:cNvPr id="22" name="TextBox 22"/>
          <p:cNvSpPr txBox="1"/>
          <p:nvPr/>
        </p:nvSpPr>
        <p:spPr>
          <a:xfrm>
            <a:off x="802976" y="1075995"/>
            <a:ext cx="5833496" cy="1554751"/>
          </a:xfrm>
          <a:prstGeom prst="rect">
            <a:avLst/>
          </a:prstGeom>
        </p:spPr>
        <p:txBody>
          <a:bodyPr lIns="0" tIns="0" rIns="0" bIns="0" rtlCol="0" anchor="t">
            <a:spAutoFit/>
          </a:bodyPr>
          <a:lstStyle/>
          <a:p>
            <a:pPr algn="ctr">
              <a:lnSpc>
                <a:spcPts val="10905"/>
              </a:lnSpc>
            </a:pPr>
            <a:r>
              <a:rPr lang="en-US" sz="7789">
                <a:solidFill>
                  <a:srgbClr val="000000"/>
                </a:solidFill>
                <a:latin typeface="Cooper Hewitt Bold"/>
              </a:rPr>
              <a:t>LITERATURE</a:t>
            </a:r>
          </a:p>
        </p:txBody>
      </p:sp>
      <p:sp>
        <p:nvSpPr>
          <p:cNvPr id="23" name="TextBox 23"/>
          <p:cNvSpPr txBox="1"/>
          <p:nvPr/>
        </p:nvSpPr>
        <p:spPr>
          <a:xfrm>
            <a:off x="610334" y="2583121"/>
            <a:ext cx="2914519" cy="430034"/>
          </a:xfrm>
          <a:prstGeom prst="rect">
            <a:avLst/>
          </a:prstGeom>
        </p:spPr>
        <p:txBody>
          <a:bodyPr lIns="0" tIns="0" rIns="0" bIns="0" rtlCol="0" anchor="t">
            <a:spAutoFit/>
          </a:bodyPr>
          <a:lstStyle/>
          <a:p>
            <a:pPr algn="ctr">
              <a:lnSpc>
                <a:spcPts val="3597"/>
              </a:lnSpc>
            </a:pPr>
            <a:r>
              <a:rPr lang="en-US" sz="2569">
                <a:solidFill>
                  <a:srgbClr val="FFF3F3"/>
                </a:solidFill>
                <a:latin typeface="Montserrat Bold"/>
              </a:rPr>
              <a:t>Canada</a:t>
            </a:r>
          </a:p>
        </p:txBody>
      </p:sp>
      <p:sp>
        <p:nvSpPr>
          <p:cNvPr id="24" name="TextBox 24"/>
          <p:cNvSpPr txBox="1"/>
          <p:nvPr/>
        </p:nvSpPr>
        <p:spPr>
          <a:xfrm>
            <a:off x="1240886" y="3167067"/>
            <a:ext cx="3036885" cy="4799838"/>
          </a:xfrm>
          <a:prstGeom prst="rect">
            <a:avLst/>
          </a:prstGeom>
        </p:spPr>
        <p:txBody>
          <a:bodyPr lIns="0" tIns="0" rIns="0" bIns="0" rtlCol="0" anchor="t">
            <a:spAutoFit/>
          </a:bodyPr>
          <a:lstStyle/>
          <a:p>
            <a:pPr>
              <a:lnSpc>
                <a:spcPts val="2142"/>
              </a:lnSpc>
            </a:pPr>
            <a:r>
              <a:rPr lang="en-US" sz="1530">
                <a:solidFill>
                  <a:srgbClr val="000000"/>
                </a:solidFill>
                <a:latin typeface="Montserrat"/>
              </a:rPr>
              <a:t>•Black students in Canada struggle for equity (Dei, 1996; Wane, 2020 )</a:t>
            </a:r>
          </a:p>
          <a:p>
            <a:pPr>
              <a:lnSpc>
                <a:spcPts val="2142"/>
              </a:lnSpc>
            </a:pPr>
            <a:r>
              <a:rPr lang="en-US" sz="1530">
                <a:solidFill>
                  <a:srgbClr val="000000"/>
                </a:solidFill>
                <a:latin typeface="Montserrat"/>
              </a:rPr>
              <a:t>•There is a crisis of white supremacy in Canada (Cole, 2020)</a:t>
            </a:r>
          </a:p>
          <a:p>
            <a:pPr>
              <a:lnSpc>
                <a:spcPts val="2142"/>
              </a:lnSpc>
            </a:pPr>
            <a:r>
              <a:rPr lang="en-US" sz="1530">
                <a:solidFill>
                  <a:srgbClr val="000000"/>
                </a:solidFill>
                <a:latin typeface="Montserrat"/>
              </a:rPr>
              <a:t>•Negative stereotypes impacting education (Codjoe, 2001, Coles, 2020)</a:t>
            </a:r>
          </a:p>
          <a:p>
            <a:pPr>
              <a:lnSpc>
                <a:spcPts val="2142"/>
              </a:lnSpc>
            </a:pPr>
            <a:endParaRPr lang="en-US" sz="1530">
              <a:solidFill>
                <a:srgbClr val="000000"/>
              </a:solidFill>
              <a:latin typeface="Montserrat"/>
            </a:endParaRPr>
          </a:p>
          <a:p>
            <a:pPr>
              <a:lnSpc>
                <a:spcPts val="2142"/>
              </a:lnSpc>
            </a:pPr>
            <a:r>
              <a:rPr lang="en-US" sz="1530">
                <a:solidFill>
                  <a:srgbClr val="000000"/>
                </a:solidFill>
                <a:latin typeface="Montserrat"/>
              </a:rPr>
              <a:t>Despite University claims of equity, there is an interest to serving whiteness (Howard, 2023)</a:t>
            </a:r>
          </a:p>
          <a:p>
            <a:pPr>
              <a:lnSpc>
                <a:spcPts val="2142"/>
              </a:lnSpc>
            </a:pPr>
            <a:endParaRPr lang="en-US" sz="1530">
              <a:solidFill>
                <a:srgbClr val="000000"/>
              </a:solidFill>
              <a:latin typeface="Montserrat"/>
            </a:endParaRPr>
          </a:p>
          <a:p>
            <a:pPr>
              <a:lnSpc>
                <a:spcPts val="2142"/>
              </a:lnSpc>
            </a:pPr>
            <a:endParaRPr lang="en-US" sz="1530">
              <a:solidFill>
                <a:srgbClr val="000000"/>
              </a:solidFill>
              <a:latin typeface="Montserrat"/>
            </a:endParaRPr>
          </a:p>
          <a:p>
            <a:pPr>
              <a:lnSpc>
                <a:spcPts val="2142"/>
              </a:lnSpc>
            </a:pPr>
            <a:endParaRPr lang="en-US" sz="1530">
              <a:solidFill>
                <a:srgbClr val="000000"/>
              </a:solidFill>
              <a:latin typeface="Montserrat"/>
            </a:endParaRPr>
          </a:p>
          <a:p>
            <a:pPr>
              <a:lnSpc>
                <a:spcPts val="2142"/>
              </a:lnSpc>
            </a:pPr>
            <a:endParaRPr lang="en-US" sz="1530">
              <a:solidFill>
                <a:srgbClr val="000000"/>
              </a:solidFill>
              <a:latin typeface="Montserrat"/>
            </a:endParaRPr>
          </a:p>
        </p:txBody>
      </p:sp>
      <p:sp>
        <p:nvSpPr>
          <p:cNvPr id="25" name="Freeform 25"/>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26" name="Freeform 26"/>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7" name="Freeform 27"/>
          <p:cNvSpPr/>
          <p:nvPr/>
        </p:nvSpPr>
        <p:spPr>
          <a:xfrm>
            <a:off x="6346292" y="844639"/>
            <a:ext cx="580360" cy="566346"/>
          </a:xfrm>
          <a:custGeom>
            <a:avLst/>
            <a:gdLst/>
            <a:ahLst/>
            <a:cxnLst/>
            <a:rect l="l" t="t" r="r" b="b"/>
            <a:pathLst>
              <a:path w="580360" h="566346">
                <a:moveTo>
                  <a:pt x="0" y="0"/>
                </a:moveTo>
                <a:lnTo>
                  <a:pt x="580360" y="0"/>
                </a:lnTo>
                <a:lnTo>
                  <a:pt x="580360" y="566346"/>
                </a:lnTo>
                <a:lnTo>
                  <a:pt x="0" y="566346"/>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8" name="TextBox 28"/>
          <p:cNvSpPr txBox="1"/>
          <p:nvPr/>
        </p:nvSpPr>
        <p:spPr>
          <a:xfrm>
            <a:off x="3073532" y="2584818"/>
            <a:ext cx="7706239" cy="416063"/>
          </a:xfrm>
          <a:prstGeom prst="rect">
            <a:avLst/>
          </a:prstGeom>
        </p:spPr>
        <p:txBody>
          <a:bodyPr lIns="0" tIns="0" rIns="0" bIns="0" rtlCol="0" anchor="t">
            <a:spAutoFit/>
          </a:bodyPr>
          <a:lstStyle/>
          <a:p>
            <a:pPr algn="ctr">
              <a:lnSpc>
                <a:spcPts val="3317"/>
              </a:lnSpc>
            </a:pPr>
            <a:r>
              <a:rPr lang="en-US" sz="2369">
                <a:solidFill>
                  <a:srgbClr val="FFF3F3"/>
                </a:solidFill>
                <a:latin typeface="Montserrat Bold"/>
              </a:rPr>
              <a:t>STEM education </a:t>
            </a:r>
          </a:p>
        </p:txBody>
      </p:sp>
      <p:sp>
        <p:nvSpPr>
          <p:cNvPr id="29" name="TextBox 29"/>
          <p:cNvSpPr txBox="1"/>
          <p:nvPr/>
        </p:nvSpPr>
        <p:spPr>
          <a:xfrm>
            <a:off x="5630373" y="3167067"/>
            <a:ext cx="3036885" cy="2932938"/>
          </a:xfrm>
          <a:prstGeom prst="rect">
            <a:avLst/>
          </a:prstGeom>
        </p:spPr>
        <p:txBody>
          <a:bodyPr lIns="0" tIns="0" rIns="0" bIns="0" rtlCol="0" anchor="t">
            <a:spAutoFit/>
          </a:bodyPr>
          <a:lstStyle/>
          <a:p>
            <a:pPr algn="just">
              <a:lnSpc>
                <a:spcPts val="2142"/>
              </a:lnSpc>
            </a:pPr>
            <a:r>
              <a:rPr lang="en-US" sz="1530">
                <a:solidFill>
                  <a:srgbClr val="000000"/>
                </a:solidFill>
                <a:latin typeface="Montserrat"/>
              </a:rPr>
              <a:t>•Need to interrogate anti-Blackness in STEM education (Cedillo, 2018; McGee, 2021) and examine equity in STEM in Canada (DeCoito, 2016)</a:t>
            </a:r>
          </a:p>
          <a:p>
            <a:pPr algn="just">
              <a:lnSpc>
                <a:spcPts val="2142"/>
              </a:lnSpc>
            </a:pPr>
            <a:r>
              <a:rPr lang="en-US" sz="1530">
                <a:solidFill>
                  <a:srgbClr val="000000"/>
                </a:solidFill>
                <a:latin typeface="Montserrat"/>
              </a:rPr>
              <a:t>•Scholars argue that anti-Blackness in STEM manifests in underrepresentation of Black students in STEM (Nxumalo &amp; Gitari, 2021) </a:t>
            </a:r>
          </a:p>
          <a:p>
            <a:pPr algn="just">
              <a:lnSpc>
                <a:spcPts val="2142"/>
              </a:lnSpc>
            </a:pPr>
            <a:endParaRPr lang="en-US" sz="1530">
              <a:solidFill>
                <a:srgbClr val="000000"/>
              </a:solidFill>
              <a:latin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H="1" flipV="1">
            <a:off x="6382937" y="4351807"/>
            <a:ext cx="4321700" cy="4044736"/>
          </a:xfrm>
          <a:custGeom>
            <a:avLst/>
            <a:gdLst/>
            <a:ahLst/>
            <a:cxnLst/>
            <a:rect l="l" t="t" r="r" b="b"/>
            <a:pathLst>
              <a:path w="4321700" h="4044736">
                <a:moveTo>
                  <a:pt x="4321699" y="4044736"/>
                </a:moveTo>
                <a:lnTo>
                  <a:pt x="0" y="4044736"/>
                </a:lnTo>
                <a:lnTo>
                  <a:pt x="0" y="0"/>
                </a:lnTo>
                <a:lnTo>
                  <a:pt x="4321699" y="0"/>
                </a:lnTo>
                <a:lnTo>
                  <a:pt x="4321699" y="4044736"/>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grpSp>
        <p:nvGrpSpPr>
          <p:cNvPr id="3" name="Group 3"/>
          <p:cNvGrpSpPr/>
          <p:nvPr/>
        </p:nvGrpSpPr>
        <p:grpSpPr>
          <a:xfrm>
            <a:off x="731520" y="1195646"/>
            <a:ext cx="5976407" cy="1388042"/>
            <a:chOff x="0" y="0"/>
            <a:chExt cx="2693877" cy="625663"/>
          </a:xfrm>
        </p:grpSpPr>
        <p:sp>
          <p:nvSpPr>
            <p:cNvPr id="4" name="Freeform 4"/>
            <p:cNvSpPr/>
            <p:nvPr/>
          </p:nvSpPr>
          <p:spPr>
            <a:xfrm>
              <a:off x="0" y="0"/>
              <a:ext cx="2693877" cy="625663"/>
            </a:xfrm>
            <a:custGeom>
              <a:avLst/>
              <a:gdLst/>
              <a:ahLst/>
              <a:cxnLst/>
              <a:rect l="l" t="t" r="r" b="b"/>
              <a:pathLst>
                <a:path w="2693877" h="625663">
                  <a:moveTo>
                    <a:pt x="38862" y="0"/>
                  </a:moveTo>
                  <a:lnTo>
                    <a:pt x="2655014" y="0"/>
                  </a:lnTo>
                  <a:cubicBezTo>
                    <a:pt x="2665321" y="0"/>
                    <a:pt x="2675206" y="4094"/>
                    <a:pt x="2682494" y="11383"/>
                  </a:cubicBezTo>
                  <a:cubicBezTo>
                    <a:pt x="2689783" y="18671"/>
                    <a:pt x="2693877" y="28555"/>
                    <a:pt x="2693877" y="38862"/>
                  </a:cubicBezTo>
                  <a:lnTo>
                    <a:pt x="2693877" y="586800"/>
                  </a:lnTo>
                  <a:cubicBezTo>
                    <a:pt x="2693877" y="597107"/>
                    <a:pt x="2689783" y="606992"/>
                    <a:pt x="2682494" y="614280"/>
                  </a:cubicBezTo>
                  <a:cubicBezTo>
                    <a:pt x="2675206" y="621568"/>
                    <a:pt x="2665321" y="625663"/>
                    <a:pt x="2655014" y="625663"/>
                  </a:cubicBezTo>
                  <a:lnTo>
                    <a:pt x="38862" y="625663"/>
                  </a:lnTo>
                  <a:cubicBezTo>
                    <a:pt x="28555" y="625663"/>
                    <a:pt x="18671" y="621568"/>
                    <a:pt x="11383" y="614280"/>
                  </a:cubicBezTo>
                  <a:cubicBezTo>
                    <a:pt x="4094" y="606992"/>
                    <a:pt x="0" y="597107"/>
                    <a:pt x="0" y="586800"/>
                  </a:cubicBezTo>
                  <a:lnTo>
                    <a:pt x="0" y="38862"/>
                  </a:lnTo>
                  <a:cubicBezTo>
                    <a:pt x="0" y="28555"/>
                    <a:pt x="4094" y="18671"/>
                    <a:pt x="11383" y="11383"/>
                  </a:cubicBezTo>
                  <a:cubicBezTo>
                    <a:pt x="18671" y="4094"/>
                    <a:pt x="28555" y="0"/>
                    <a:pt x="38862"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26938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972374" y="768626"/>
            <a:ext cx="3844694" cy="606602"/>
            <a:chOff x="0" y="0"/>
            <a:chExt cx="1563734" cy="246720"/>
          </a:xfrm>
        </p:grpSpPr>
        <p:sp>
          <p:nvSpPr>
            <p:cNvPr id="7" name="Freeform 7"/>
            <p:cNvSpPr/>
            <p:nvPr/>
          </p:nvSpPr>
          <p:spPr>
            <a:xfrm>
              <a:off x="0" y="0"/>
              <a:ext cx="1563734" cy="246720"/>
            </a:xfrm>
            <a:custGeom>
              <a:avLst/>
              <a:gdLst/>
              <a:ahLst/>
              <a:cxnLst/>
              <a:rect l="l" t="t" r="r" b="b"/>
              <a:pathLst>
                <a:path w="1563734" h="246720">
                  <a:moveTo>
                    <a:pt x="32219" y="0"/>
                  </a:moveTo>
                  <a:lnTo>
                    <a:pt x="1531515" y="0"/>
                  </a:lnTo>
                  <a:cubicBezTo>
                    <a:pt x="1540060" y="0"/>
                    <a:pt x="1548255" y="3394"/>
                    <a:pt x="1554297" y="9437"/>
                  </a:cubicBezTo>
                  <a:cubicBezTo>
                    <a:pt x="1560340" y="15479"/>
                    <a:pt x="1563734" y="23674"/>
                    <a:pt x="1563734" y="32219"/>
                  </a:cubicBezTo>
                  <a:lnTo>
                    <a:pt x="1563734" y="214502"/>
                  </a:lnTo>
                  <a:cubicBezTo>
                    <a:pt x="1563734" y="223046"/>
                    <a:pt x="1560340" y="231241"/>
                    <a:pt x="1554297" y="237284"/>
                  </a:cubicBezTo>
                  <a:cubicBezTo>
                    <a:pt x="1548255" y="243326"/>
                    <a:pt x="1540060" y="246720"/>
                    <a:pt x="1531515" y="246720"/>
                  </a:cubicBezTo>
                  <a:lnTo>
                    <a:pt x="32219" y="246720"/>
                  </a:lnTo>
                  <a:cubicBezTo>
                    <a:pt x="23674" y="246720"/>
                    <a:pt x="15479" y="243326"/>
                    <a:pt x="9437" y="237284"/>
                  </a:cubicBezTo>
                  <a:cubicBezTo>
                    <a:pt x="3394" y="231241"/>
                    <a:pt x="0" y="223046"/>
                    <a:pt x="0" y="214502"/>
                  </a:cubicBezTo>
                  <a:lnTo>
                    <a:pt x="0" y="32219"/>
                  </a:lnTo>
                  <a:cubicBezTo>
                    <a:pt x="0" y="23674"/>
                    <a:pt x="3394" y="15479"/>
                    <a:pt x="9437" y="9437"/>
                  </a:cubicBezTo>
                  <a:cubicBezTo>
                    <a:pt x="15479" y="3394"/>
                    <a:pt x="23674" y="0"/>
                    <a:pt x="32219" y="0"/>
                  </a:cubicBezTo>
                  <a:close/>
                </a:path>
              </a:pathLst>
            </a:custGeom>
            <a:solidFill>
              <a:srgbClr val="FFF3F3"/>
            </a:solidFill>
            <a:ln w="47625" cap="sq">
              <a:solidFill>
                <a:srgbClr val="000000"/>
              </a:solidFill>
              <a:prstDash val="solid"/>
              <a:miter/>
            </a:ln>
          </p:spPr>
          <p:txBody>
            <a:bodyPr/>
            <a:lstStyle/>
            <a:p>
              <a:endParaRPr lang="en-US"/>
            </a:p>
          </p:txBody>
        </p:sp>
        <p:sp>
          <p:nvSpPr>
            <p:cNvPr id="8" name="TextBox 8"/>
            <p:cNvSpPr txBox="1"/>
            <p:nvPr/>
          </p:nvSpPr>
          <p:spPr>
            <a:xfrm>
              <a:off x="0" y="-28575"/>
              <a:ext cx="1563734" cy="275295"/>
            </a:xfrm>
            <a:prstGeom prst="rect">
              <a:avLst/>
            </a:prstGeom>
          </p:spPr>
          <p:txBody>
            <a:bodyPr lIns="30198" tIns="30198" rIns="30198" bIns="30198" rtlCol="0" anchor="ctr"/>
            <a:lstStyle/>
            <a:p>
              <a:pPr algn="ctr">
                <a:lnSpc>
                  <a:spcPts val="1581"/>
                </a:lnSpc>
              </a:pPr>
              <a:endParaRPr/>
            </a:p>
          </p:txBody>
        </p:sp>
      </p:grpSp>
      <p:grpSp>
        <p:nvGrpSpPr>
          <p:cNvPr id="9" name="Group 9"/>
          <p:cNvGrpSpPr/>
          <p:nvPr/>
        </p:nvGrpSpPr>
        <p:grpSpPr>
          <a:xfrm>
            <a:off x="1087799" y="3000881"/>
            <a:ext cx="3572947" cy="3232554"/>
            <a:chOff x="0" y="0"/>
            <a:chExt cx="1504343" cy="1361025"/>
          </a:xfrm>
        </p:grpSpPr>
        <p:sp>
          <p:nvSpPr>
            <p:cNvPr id="10" name="Freeform 10"/>
            <p:cNvSpPr/>
            <p:nvPr/>
          </p:nvSpPr>
          <p:spPr>
            <a:xfrm>
              <a:off x="0" y="0"/>
              <a:ext cx="1504343" cy="1361025"/>
            </a:xfrm>
            <a:custGeom>
              <a:avLst/>
              <a:gdLst/>
              <a:ahLst/>
              <a:cxnLst/>
              <a:rect l="l" t="t" r="r" b="b"/>
              <a:pathLst>
                <a:path w="1504343" h="1361025">
                  <a:moveTo>
                    <a:pt x="65004" y="0"/>
                  </a:moveTo>
                  <a:lnTo>
                    <a:pt x="1439339" y="0"/>
                  </a:lnTo>
                  <a:cubicBezTo>
                    <a:pt x="1456579" y="0"/>
                    <a:pt x="1473113" y="6849"/>
                    <a:pt x="1485304" y="19039"/>
                  </a:cubicBezTo>
                  <a:cubicBezTo>
                    <a:pt x="1497495" y="31230"/>
                    <a:pt x="1504343" y="47764"/>
                    <a:pt x="1504343" y="65004"/>
                  </a:cubicBezTo>
                  <a:lnTo>
                    <a:pt x="1504343" y="1296021"/>
                  </a:lnTo>
                  <a:cubicBezTo>
                    <a:pt x="1504343" y="1313261"/>
                    <a:pt x="1497495" y="1329795"/>
                    <a:pt x="1485304" y="1341986"/>
                  </a:cubicBezTo>
                  <a:cubicBezTo>
                    <a:pt x="1473113" y="1354177"/>
                    <a:pt x="1456579" y="1361025"/>
                    <a:pt x="1439339" y="1361025"/>
                  </a:cubicBezTo>
                  <a:lnTo>
                    <a:pt x="65004" y="1361025"/>
                  </a:lnTo>
                  <a:cubicBezTo>
                    <a:pt x="47764" y="1361025"/>
                    <a:pt x="31230" y="1354177"/>
                    <a:pt x="19039" y="1341986"/>
                  </a:cubicBezTo>
                  <a:cubicBezTo>
                    <a:pt x="6849" y="1329795"/>
                    <a:pt x="0" y="1313261"/>
                    <a:pt x="0" y="1296021"/>
                  </a:cubicBezTo>
                  <a:lnTo>
                    <a:pt x="0" y="65004"/>
                  </a:lnTo>
                  <a:cubicBezTo>
                    <a:pt x="0" y="47764"/>
                    <a:pt x="6849" y="31230"/>
                    <a:pt x="19039" y="19039"/>
                  </a:cubicBezTo>
                  <a:cubicBezTo>
                    <a:pt x="31230" y="6849"/>
                    <a:pt x="47764" y="0"/>
                    <a:pt x="65004" y="0"/>
                  </a:cubicBezTo>
                  <a:close/>
                </a:path>
              </a:pathLst>
            </a:custGeom>
            <a:solidFill>
              <a:srgbClr val="FFF3F3"/>
            </a:solidFill>
            <a:ln w="28575" cap="rnd">
              <a:solidFill>
                <a:srgbClr val="000000"/>
              </a:solidFill>
              <a:prstDash val="solid"/>
              <a:round/>
            </a:ln>
          </p:spPr>
          <p:txBody>
            <a:bodyPr/>
            <a:lstStyle/>
            <a:p>
              <a:endParaRPr lang="en-US"/>
            </a:p>
          </p:txBody>
        </p:sp>
        <p:sp>
          <p:nvSpPr>
            <p:cNvPr id="11" name="TextBox 11"/>
            <p:cNvSpPr txBox="1"/>
            <p:nvPr/>
          </p:nvSpPr>
          <p:spPr>
            <a:xfrm>
              <a:off x="0" y="-38100"/>
              <a:ext cx="1504343" cy="1399125"/>
            </a:xfrm>
            <a:prstGeom prst="rect">
              <a:avLst/>
            </a:prstGeom>
          </p:spPr>
          <p:txBody>
            <a:bodyPr lIns="30198" tIns="30198" rIns="30198" bIns="30198" rtlCol="0" anchor="ctr"/>
            <a:lstStyle/>
            <a:p>
              <a:pPr>
                <a:lnSpc>
                  <a:spcPts val="2141"/>
                </a:lnSpc>
              </a:pPr>
              <a:endParaRPr/>
            </a:p>
            <a:p>
              <a:pPr>
                <a:lnSpc>
                  <a:spcPts val="2141"/>
                </a:lnSpc>
              </a:pPr>
              <a:endParaRPr/>
            </a:p>
            <a:p>
              <a:pPr>
                <a:lnSpc>
                  <a:spcPts val="2141"/>
                </a:lnSpc>
              </a:pPr>
              <a:r>
                <a:rPr lang="en-US" sz="1529">
                  <a:solidFill>
                    <a:srgbClr val="000000"/>
                  </a:solidFill>
                  <a:latin typeface="Montserrat"/>
                </a:rPr>
                <a:t>•Western Modern Science</a:t>
              </a:r>
            </a:p>
            <a:p>
              <a:pPr>
                <a:lnSpc>
                  <a:spcPts val="2141"/>
                </a:lnSpc>
              </a:pPr>
              <a:r>
                <a:rPr lang="en-US" sz="1529">
                  <a:solidFill>
                    <a:srgbClr val="000000"/>
                  </a:solidFill>
                  <a:latin typeface="Montserrat"/>
                </a:rPr>
                <a:t>•Capitalism</a:t>
              </a:r>
            </a:p>
            <a:p>
              <a:pPr>
                <a:lnSpc>
                  <a:spcPts val="2141"/>
                </a:lnSpc>
              </a:pPr>
              <a:r>
                <a:rPr lang="en-US" sz="1529">
                  <a:solidFill>
                    <a:srgbClr val="000000"/>
                  </a:solidFill>
                  <a:latin typeface="Montserrat"/>
                </a:rPr>
                <a:t>•White Supremacy</a:t>
              </a:r>
            </a:p>
            <a:p>
              <a:pPr>
                <a:lnSpc>
                  <a:spcPts val="2141"/>
                </a:lnSpc>
              </a:pPr>
              <a:r>
                <a:rPr lang="en-US" sz="1529">
                  <a:solidFill>
                    <a:srgbClr val="000000"/>
                  </a:solidFill>
                  <a:latin typeface="Montserrat"/>
                </a:rPr>
                <a:t>•Can “maintain unequal racialized power relations between students and science when historical and contemporary legacies of racism are not directly confronted” (Sheth, 2019, p 37)</a:t>
              </a:r>
            </a:p>
            <a:p>
              <a:pPr algn="just">
                <a:lnSpc>
                  <a:spcPts val="1581"/>
                </a:lnSpc>
              </a:pPr>
              <a:endParaRPr lang="en-US" sz="1529">
                <a:solidFill>
                  <a:srgbClr val="000000"/>
                </a:solidFill>
                <a:latin typeface="Montserrat"/>
              </a:endParaRPr>
            </a:p>
          </p:txBody>
        </p:sp>
      </p:grpSp>
      <p:grpSp>
        <p:nvGrpSpPr>
          <p:cNvPr id="12" name="Group 12"/>
          <p:cNvGrpSpPr/>
          <p:nvPr/>
        </p:nvGrpSpPr>
        <p:grpSpPr>
          <a:xfrm>
            <a:off x="731520" y="2873659"/>
            <a:ext cx="2672147" cy="582788"/>
            <a:chOff x="0" y="0"/>
            <a:chExt cx="1131238" cy="246720"/>
          </a:xfrm>
        </p:grpSpPr>
        <p:sp>
          <p:nvSpPr>
            <p:cNvPr id="13" name="Freeform 13"/>
            <p:cNvSpPr/>
            <p:nvPr/>
          </p:nvSpPr>
          <p:spPr>
            <a:xfrm>
              <a:off x="0" y="0"/>
              <a:ext cx="1131238" cy="246720"/>
            </a:xfrm>
            <a:custGeom>
              <a:avLst/>
              <a:gdLst/>
              <a:ahLst/>
              <a:cxnLst/>
              <a:rect l="l" t="t" r="r" b="b"/>
              <a:pathLst>
                <a:path w="1131238" h="246720">
                  <a:moveTo>
                    <a:pt x="46356" y="0"/>
                  </a:moveTo>
                  <a:lnTo>
                    <a:pt x="1084882" y="0"/>
                  </a:lnTo>
                  <a:cubicBezTo>
                    <a:pt x="1097177" y="0"/>
                    <a:pt x="1108967" y="4884"/>
                    <a:pt x="1117661" y="13577"/>
                  </a:cubicBezTo>
                  <a:cubicBezTo>
                    <a:pt x="1126355" y="22271"/>
                    <a:pt x="1131238" y="34062"/>
                    <a:pt x="1131238" y="46356"/>
                  </a:cubicBezTo>
                  <a:lnTo>
                    <a:pt x="1131238" y="200364"/>
                  </a:lnTo>
                  <a:cubicBezTo>
                    <a:pt x="1131238" y="212658"/>
                    <a:pt x="1126355" y="224449"/>
                    <a:pt x="1117661" y="233143"/>
                  </a:cubicBezTo>
                  <a:cubicBezTo>
                    <a:pt x="1108967" y="241836"/>
                    <a:pt x="1097177" y="246720"/>
                    <a:pt x="1084882" y="246720"/>
                  </a:cubicBezTo>
                  <a:lnTo>
                    <a:pt x="46356" y="246720"/>
                  </a:lnTo>
                  <a:cubicBezTo>
                    <a:pt x="34062" y="246720"/>
                    <a:pt x="22271" y="241836"/>
                    <a:pt x="13577" y="233143"/>
                  </a:cubicBezTo>
                  <a:cubicBezTo>
                    <a:pt x="4884" y="224449"/>
                    <a:pt x="0" y="212658"/>
                    <a:pt x="0" y="200364"/>
                  </a:cubicBezTo>
                  <a:lnTo>
                    <a:pt x="0" y="46356"/>
                  </a:lnTo>
                  <a:cubicBezTo>
                    <a:pt x="0" y="34062"/>
                    <a:pt x="4884" y="22271"/>
                    <a:pt x="13577" y="13577"/>
                  </a:cubicBezTo>
                  <a:cubicBezTo>
                    <a:pt x="22271" y="4884"/>
                    <a:pt x="34062" y="0"/>
                    <a:pt x="46356" y="0"/>
                  </a:cubicBezTo>
                  <a:close/>
                </a:path>
              </a:pathLst>
            </a:custGeom>
            <a:solidFill>
              <a:srgbClr val="FF9401"/>
            </a:solidFill>
            <a:ln w="28575" cap="sq">
              <a:solidFill>
                <a:srgbClr val="000000"/>
              </a:solidFill>
              <a:prstDash val="solid"/>
              <a:miter/>
            </a:ln>
          </p:spPr>
          <p:txBody>
            <a:bodyPr/>
            <a:lstStyle/>
            <a:p>
              <a:endParaRPr lang="en-US"/>
            </a:p>
          </p:txBody>
        </p:sp>
        <p:sp>
          <p:nvSpPr>
            <p:cNvPr id="14" name="TextBox 14"/>
            <p:cNvSpPr txBox="1"/>
            <p:nvPr/>
          </p:nvSpPr>
          <p:spPr>
            <a:xfrm>
              <a:off x="0" y="-28575"/>
              <a:ext cx="1131238" cy="275295"/>
            </a:xfrm>
            <a:prstGeom prst="rect">
              <a:avLst/>
            </a:prstGeom>
          </p:spPr>
          <p:txBody>
            <a:bodyPr lIns="30198" tIns="30198" rIns="30198" bIns="30198" rtlCol="0" anchor="ctr"/>
            <a:lstStyle/>
            <a:p>
              <a:pPr algn="ctr">
                <a:lnSpc>
                  <a:spcPts val="1581"/>
                </a:lnSpc>
              </a:pPr>
              <a:endParaRPr/>
            </a:p>
          </p:txBody>
        </p:sp>
      </p:grpSp>
      <p:grpSp>
        <p:nvGrpSpPr>
          <p:cNvPr id="15" name="Group 15"/>
          <p:cNvGrpSpPr/>
          <p:nvPr/>
        </p:nvGrpSpPr>
        <p:grpSpPr>
          <a:xfrm>
            <a:off x="5449133" y="3000881"/>
            <a:ext cx="3572947" cy="3202257"/>
            <a:chOff x="0" y="0"/>
            <a:chExt cx="1504343" cy="1348269"/>
          </a:xfrm>
        </p:grpSpPr>
        <p:sp>
          <p:nvSpPr>
            <p:cNvPr id="16" name="Freeform 16"/>
            <p:cNvSpPr/>
            <p:nvPr/>
          </p:nvSpPr>
          <p:spPr>
            <a:xfrm>
              <a:off x="0" y="0"/>
              <a:ext cx="1504343" cy="1348269"/>
            </a:xfrm>
            <a:custGeom>
              <a:avLst/>
              <a:gdLst/>
              <a:ahLst/>
              <a:cxnLst/>
              <a:rect l="l" t="t" r="r" b="b"/>
              <a:pathLst>
                <a:path w="1504343" h="1348269">
                  <a:moveTo>
                    <a:pt x="65004" y="0"/>
                  </a:moveTo>
                  <a:lnTo>
                    <a:pt x="1439339" y="0"/>
                  </a:lnTo>
                  <a:cubicBezTo>
                    <a:pt x="1456579" y="0"/>
                    <a:pt x="1473113" y="6849"/>
                    <a:pt x="1485304" y="19039"/>
                  </a:cubicBezTo>
                  <a:cubicBezTo>
                    <a:pt x="1497495" y="31230"/>
                    <a:pt x="1504343" y="47764"/>
                    <a:pt x="1504343" y="65004"/>
                  </a:cubicBezTo>
                  <a:lnTo>
                    <a:pt x="1504343" y="1283265"/>
                  </a:lnTo>
                  <a:cubicBezTo>
                    <a:pt x="1504343" y="1300505"/>
                    <a:pt x="1497495" y="1317039"/>
                    <a:pt x="1485304" y="1329230"/>
                  </a:cubicBezTo>
                  <a:cubicBezTo>
                    <a:pt x="1473113" y="1341421"/>
                    <a:pt x="1456579" y="1348269"/>
                    <a:pt x="1439339" y="1348269"/>
                  </a:cubicBezTo>
                  <a:lnTo>
                    <a:pt x="65004" y="1348269"/>
                  </a:lnTo>
                  <a:cubicBezTo>
                    <a:pt x="47764" y="1348269"/>
                    <a:pt x="31230" y="1341421"/>
                    <a:pt x="19039" y="1329230"/>
                  </a:cubicBezTo>
                  <a:cubicBezTo>
                    <a:pt x="6849" y="1317039"/>
                    <a:pt x="0" y="1300505"/>
                    <a:pt x="0" y="1283265"/>
                  </a:cubicBezTo>
                  <a:lnTo>
                    <a:pt x="0" y="65004"/>
                  </a:lnTo>
                  <a:cubicBezTo>
                    <a:pt x="0" y="47764"/>
                    <a:pt x="6849" y="31230"/>
                    <a:pt x="19039" y="19039"/>
                  </a:cubicBezTo>
                  <a:cubicBezTo>
                    <a:pt x="31230" y="6849"/>
                    <a:pt x="47764" y="0"/>
                    <a:pt x="65004" y="0"/>
                  </a:cubicBezTo>
                  <a:close/>
                </a:path>
              </a:pathLst>
            </a:custGeom>
            <a:solidFill>
              <a:srgbClr val="FFF3F3"/>
            </a:solidFill>
            <a:ln w="28575" cap="rnd">
              <a:solidFill>
                <a:srgbClr val="000000"/>
              </a:solidFill>
              <a:prstDash val="solid"/>
              <a:round/>
            </a:ln>
          </p:spPr>
          <p:txBody>
            <a:bodyPr/>
            <a:lstStyle/>
            <a:p>
              <a:endParaRPr lang="en-US"/>
            </a:p>
          </p:txBody>
        </p:sp>
        <p:sp>
          <p:nvSpPr>
            <p:cNvPr id="17" name="TextBox 17"/>
            <p:cNvSpPr txBox="1"/>
            <p:nvPr/>
          </p:nvSpPr>
          <p:spPr>
            <a:xfrm>
              <a:off x="0" y="-28575"/>
              <a:ext cx="1504343" cy="1376844"/>
            </a:xfrm>
            <a:prstGeom prst="rect">
              <a:avLst/>
            </a:prstGeom>
          </p:spPr>
          <p:txBody>
            <a:bodyPr lIns="30198" tIns="30198" rIns="30198" bIns="30198" rtlCol="0" anchor="ctr"/>
            <a:lstStyle/>
            <a:p>
              <a:pPr algn="ctr">
                <a:lnSpc>
                  <a:spcPts val="1581"/>
                </a:lnSpc>
              </a:pPr>
              <a:endParaRPr/>
            </a:p>
          </p:txBody>
        </p:sp>
      </p:grpSp>
      <p:grpSp>
        <p:nvGrpSpPr>
          <p:cNvPr id="18" name="Group 18"/>
          <p:cNvGrpSpPr/>
          <p:nvPr/>
        </p:nvGrpSpPr>
        <p:grpSpPr>
          <a:xfrm>
            <a:off x="5092854" y="2873659"/>
            <a:ext cx="4339485" cy="567767"/>
            <a:chOff x="0" y="0"/>
            <a:chExt cx="1837097" cy="240361"/>
          </a:xfrm>
        </p:grpSpPr>
        <p:sp>
          <p:nvSpPr>
            <p:cNvPr id="19" name="Freeform 19"/>
            <p:cNvSpPr/>
            <p:nvPr/>
          </p:nvSpPr>
          <p:spPr>
            <a:xfrm>
              <a:off x="0" y="0"/>
              <a:ext cx="1837097" cy="240361"/>
            </a:xfrm>
            <a:custGeom>
              <a:avLst/>
              <a:gdLst/>
              <a:ahLst/>
              <a:cxnLst/>
              <a:rect l="l" t="t" r="r" b="b"/>
              <a:pathLst>
                <a:path w="1837097" h="240361">
                  <a:moveTo>
                    <a:pt x="28545" y="0"/>
                  </a:moveTo>
                  <a:lnTo>
                    <a:pt x="1808552" y="0"/>
                  </a:lnTo>
                  <a:cubicBezTo>
                    <a:pt x="1816122" y="0"/>
                    <a:pt x="1823383" y="3007"/>
                    <a:pt x="1828736" y="8361"/>
                  </a:cubicBezTo>
                  <a:cubicBezTo>
                    <a:pt x="1834089" y="13714"/>
                    <a:pt x="1837097" y="20974"/>
                    <a:pt x="1837097" y="28545"/>
                  </a:cubicBezTo>
                  <a:lnTo>
                    <a:pt x="1837097" y="211816"/>
                  </a:lnTo>
                  <a:cubicBezTo>
                    <a:pt x="1837097" y="227581"/>
                    <a:pt x="1824317" y="240361"/>
                    <a:pt x="1808552" y="240361"/>
                  </a:cubicBezTo>
                  <a:lnTo>
                    <a:pt x="28545" y="240361"/>
                  </a:lnTo>
                  <a:cubicBezTo>
                    <a:pt x="12780" y="240361"/>
                    <a:pt x="0" y="227581"/>
                    <a:pt x="0" y="211816"/>
                  </a:cubicBezTo>
                  <a:lnTo>
                    <a:pt x="0" y="28545"/>
                  </a:lnTo>
                  <a:cubicBezTo>
                    <a:pt x="0" y="12780"/>
                    <a:pt x="12780" y="0"/>
                    <a:pt x="28545" y="0"/>
                  </a:cubicBezTo>
                  <a:close/>
                </a:path>
              </a:pathLst>
            </a:custGeom>
            <a:solidFill>
              <a:srgbClr val="FF9401"/>
            </a:solidFill>
            <a:ln w="28575" cap="sq">
              <a:solidFill>
                <a:srgbClr val="000000"/>
              </a:solidFill>
              <a:prstDash val="solid"/>
              <a:miter/>
            </a:ln>
          </p:spPr>
          <p:txBody>
            <a:bodyPr/>
            <a:lstStyle/>
            <a:p>
              <a:endParaRPr lang="en-US"/>
            </a:p>
          </p:txBody>
        </p:sp>
        <p:sp>
          <p:nvSpPr>
            <p:cNvPr id="20" name="TextBox 20"/>
            <p:cNvSpPr txBox="1"/>
            <p:nvPr/>
          </p:nvSpPr>
          <p:spPr>
            <a:xfrm>
              <a:off x="0" y="-28575"/>
              <a:ext cx="1837097" cy="268936"/>
            </a:xfrm>
            <a:prstGeom prst="rect">
              <a:avLst/>
            </a:prstGeom>
          </p:spPr>
          <p:txBody>
            <a:bodyPr lIns="30198" tIns="30198" rIns="30198" bIns="30198" rtlCol="0" anchor="ctr"/>
            <a:lstStyle/>
            <a:p>
              <a:pPr algn="ctr">
                <a:lnSpc>
                  <a:spcPts val="1581"/>
                </a:lnSpc>
              </a:pPr>
              <a:endParaRPr/>
            </a:p>
          </p:txBody>
        </p:sp>
      </p:grpSp>
      <p:sp>
        <p:nvSpPr>
          <p:cNvPr id="21" name="AutoShape 21"/>
          <p:cNvSpPr/>
          <p:nvPr/>
        </p:nvSpPr>
        <p:spPr>
          <a:xfrm>
            <a:off x="731520" y="6607493"/>
            <a:ext cx="5106607" cy="0"/>
          </a:xfrm>
          <a:prstGeom prst="line">
            <a:avLst/>
          </a:prstGeom>
          <a:ln w="47625" cap="rnd">
            <a:solidFill>
              <a:srgbClr val="000000"/>
            </a:solidFill>
            <a:prstDash val="solid"/>
            <a:headEnd type="none" w="sm" len="sm"/>
            <a:tailEnd type="arrow" w="med" len="sm"/>
          </a:ln>
        </p:spPr>
        <p:txBody>
          <a:bodyPr/>
          <a:lstStyle/>
          <a:p>
            <a:endParaRPr lang="en-US"/>
          </a:p>
        </p:txBody>
      </p:sp>
      <p:sp>
        <p:nvSpPr>
          <p:cNvPr id="22" name="TextBox 22"/>
          <p:cNvSpPr txBox="1"/>
          <p:nvPr/>
        </p:nvSpPr>
        <p:spPr>
          <a:xfrm>
            <a:off x="802976" y="1075995"/>
            <a:ext cx="5833496" cy="1554751"/>
          </a:xfrm>
          <a:prstGeom prst="rect">
            <a:avLst/>
          </a:prstGeom>
        </p:spPr>
        <p:txBody>
          <a:bodyPr lIns="0" tIns="0" rIns="0" bIns="0" rtlCol="0" anchor="t">
            <a:spAutoFit/>
          </a:bodyPr>
          <a:lstStyle/>
          <a:p>
            <a:pPr algn="ctr">
              <a:lnSpc>
                <a:spcPts val="10905"/>
              </a:lnSpc>
            </a:pPr>
            <a:r>
              <a:rPr lang="en-US" sz="7789">
                <a:solidFill>
                  <a:srgbClr val="000000"/>
                </a:solidFill>
                <a:latin typeface="Cooper Hewitt Bold"/>
              </a:rPr>
              <a:t>LITERATURE</a:t>
            </a:r>
          </a:p>
        </p:txBody>
      </p:sp>
      <p:sp>
        <p:nvSpPr>
          <p:cNvPr id="23" name="TextBox 23"/>
          <p:cNvSpPr txBox="1"/>
          <p:nvPr/>
        </p:nvSpPr>
        <p:spPr>
          <a:xfrm>
            <a:off x="610334" y="2902216"/>
            <a:ext cx="2914519" cy="430034"/>
          </a:xfrm>
          <a:prstGeom prst="rect">
            <a:avLst/>
          </a:prstGeom>
        </p:spPr>
        <p:txBody>
          <a:bodyPr lIns="0" tIns="0" rIns="0" bIns="0" rtlCol="0" anchor="t">
            <a:spAutoFit/>
          </a:bodyPr>
          <a:lstStyle/>
          <a:p>
            <a:pPr algn="ctr">
              <a:lnSpc>
                <a:spcPts val="3597"/>
              </a:lnSpc>
            </a:pPr>
            <a:r>
              <a:rPr lang="en-US" sz="2569">
                <a:solidFill>
                  <a:srgbClr val="FFF3F3"/>
                </a:solidFill>
                <a:latin typeface="Montserrat Bold"/>
              </a:rPr>
              <a:t>Equity + STEM</a:t>
            </a:r>
          </a:p>
        </p:txBody>
      </p:sp>
      <p:sp>
        <p:nvSpPr>
          <p:cNvPr id="24" name="TextBox 24"/>
          <p:cNvSpPr txBox="1"/>
          <p:nvPr/>
        </p:nvSpPr>
        <p:spPr>
          <a:xfrm>
            <a:off x="5717164" y="3441426"/>
            <a:ext cx="3036885" cy="2932938"/>
          </a:xfrm>
          <a:prstGeom prst="rect">
            <a:avLst/>
          </a:prstGeom>
        </p:spPr>
        <p:txBody>
          <a:bodyPr lIns="0" tIns="0" rIns="0" bIns="0" rtlCol="0" anchor="t">
            <a:spAutoFit/>
          </a:bodyPr>
          <a:lstStyle/>
          <a:p>
            <a:pPr algn="just">
              <a:lnSpc>
                <a:spcPts val="2142"/>
              </a:lnSpc>
            </a:pPr>
            <a:r>
              <a:rPr lang="en-US" sz="1530">
                <a:solidFill>
                  <a:srgbClr val="000000"/>
                </a:solidFill>
                <a:latin typeface="Montserrat"/>
              </a:rPr>
              <a:t>•STEM education research on racial equity needs to articulate anti-blackness (Cedillo, 2018)</a:t>
            </a:r>
          </a:p>
          <a:p>
            <a:pPr algn="just">
              <a:lnSpc>
                <a:spcPts val="2142"/>
              </a:lnSpc>
            </a:pPr>
            <a:r>
              <a:rPr lang="en-US" sz="1530">
                <a:solidFill>
                  <a:srgbClr val="000000"/>
                </a:solidFill>
                <a:latin typeface="Montserrat"/>
              </a:rPr>
              <a:t>•Ongoing struggle for Black students equity in Canada (Dei, 1996)</a:t>
            </a:r>
          </a:p>
          <a:p>
            <a:pPr algn="just">
              <a:lnSpc>
                <a:spcPts val="2142"/>
              </a:lnSpc>
            </a:pPr>
            <a:r>
              <a:rPr lang="en-US" sz="1530">
                <a:solidFill>
                  <a:srgbClr val="000000"/>
                </a:solidFill>
                <a:latin typeface="Montserrat"/>
              </a:rPr>
              <a:t>•Power of white supremacy in STEM education (McGee, 2021; Morton, 2019)</a:t>
            </a:r>
          </a:p>
          <a:p>
            <a:pPr algn="just">
              <a:lnSpc>
                <a:spcPts val="2142"/>
              </a:lnSpc>
            </a:pPr>
            <a:endParaRPr lang="en-US" sz="1530">
              <a:solidFill>
                <a:srgbClr val="000000"/>
              </a:solidFill>
              <a:latin typeface="Montserrat"/>
            </a:endParaRPr>
          </a:p>
        </p:txBody>
      </p:sp>
      <p:sp>
        <p:nvSpPr>
          <p:cNvPr id="25" name="Freeform 25"/>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26" name="Freeform 26"/>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7" name="Freeform 27"/>
          <p:cNvSpPr/>
          <p:nvPr/>
        </p:nvSpPr>
        <p:spPr>
          <a:xfrm>
            <a:off x="6346292" y="844639"/>
            <a:ext cx="580360" cy="566346"/>
          </a:xfrm>
          <a:custGeom>
            <a:avLst/>
            <a:gdLst/>
            <a:ahLst/>
            <a:cxnLst/>
            <a:rect l="l" t="t" r="r" b="b"/>
            <a:pathLst>
              <a:path w="580360" h="566346">
                <a:moveTo>
                  <a:pt x="0" y="0"/>
                </a:moveTo>
                <a:lnTo>
                  <a:pt x="580360" y="0"/>
                </a:lnTo>
                <a:lnTo>
                  <a:pt x="580360" y="566346"/>
                </a:lnTo>
                <a:lnTo>
                  <a:pt x="0" y="566346"/>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8" name="TextBox 28"/>
          <p:cNvSpPr txBox="1"/>
          <p:nvPr/>
        </p:nvSpPr>
        <p:spPr>
          <a:xfrm>
            <a:off x="3439128" y="2845084"/>
            <a:ext cx="7706239" cy="576718"/>
          </a:xfrm>
          <a:prstGeom prst="rect">
            <a:avLst/>
          </a:prstGeom>
        </p:spPr>
        <p:txBody>
          <a:bodyPr lIns="0" tIns="0" rIns="0" bIns="0" rtlCol="0" anchor="t">
            <a:spAutoFit/>
          </a:bodyPr>
          <a:lstStyle/>
          <a:p>
            <a:pPr algn="ctr">
              <a:lnSpc>
                <a:spcPts val="2337"/>
              </a:lnSpc>
            </a:pPr>
            <a:r>
              <a:rPr lang="en-US" sz="1669">
                <a:solidFill>
                  <a:srgbClr val="FFF3F3"/>
                </a:solidFill>
                <a:latin typeface="Montserrat Bold"/>
              </a:rPr>
              <a:t>Experiences of Black students </a:t>
            </a:r>
          </a:p>
          <a:p>
            <a:pPr algn="ctr">
              <a:lnSpc>
                <a:spcPts val="2337"/>
              </a:lnSpc>
            </a:pPr>
            <a:r>
              <a:rPr lang="en-US" sz="1669">
                <a:solidFill>
                  <a:srgbClr val="FFF3F3"/>
                </a:solidFill>
                <a:latin typeface="Montserrat Bold"/>
              </a:rPr>
              <a:t>in 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H="1" flipV="1">
            <a:off x="6382937" y="4351807"/>
            <a:ext cx="4321700" cy="4044736"/>
          </a:xfrm>
          <a:custGeom>
            <a:avLst/>
            <a:gdLst/>
            <a:ahLst/>
            <a:cxnLst/>
            <a:rect l="l" t="t" r="r" b="b"/>
            <a:pathLst>
              <a:path w="4321700" h="4044736">
                <a:moveTo>
                  <a:pt x="4321699" y="4044736"/>
                </a:moveTo>
                <a:lnTo>
                  <a:pt x="0" y="4044736"/>
                </a:lnTo>
                <a:lnTo>
                  <a:pt x="0" y="0"/>
                </a:lnTo>
                <a:lnTo>
                  <a:pt x="4321699" y="0"/>
                </a:lnTo>
                <a:lnTo>
                  <a:pt x="4321699" y="4044736"/>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grpSp>
        <p:nvGrpSpPr>
          <p:cNvPr id="3" name="Group 3"/>
          <p:cNvGrpSpPr/>
          <p:nvPr/>
        </p:nvGrpSpPr>
        <p:grpSpPr>
          <a:xfrm>
            <a:off x="731520" y="1195646"/>
            <a:ext cx="5976407" cy="1388042"/>
            <a:chOff x="0" y="0"/>
            <a:chExt cx="2693877" cy="625663"/>
          </a:xfrm>
        </p:grpSpPr>
        <p:sp>
          <p:nvSpPr>
            <p:cNvPr id="4" name="Freeform 4"/>
            <p:cNvSpPr/>
            <p:nvPr/>
          </p:nvSpPr>
          <p:spPr>
            <a:xfrm>
              <a:off x="0" y="0"/>
              <a:ext cx="2693877" cy="625663"/>
            </a:xfrm>
            <a:custGeom>
              <a:avLst/>
              <a:gdLst/>
              <a:ahLst/>
              <a:cxnLst/>
              <a:rect l="l" t="t" r="r" b="b"/>
              <a:pathLst>
                <a:path w="2693877" h="625663">
                  <a:moveTo>
                    <a:pt x="38862" y="0"/>
                  </a:moveTo>
                  <a:lnTo>
                    <a:pt x="2655014" y="0"/>
                  </a:lnTo>
                  <a:cubicBezTo>
                    <a:pt x="2665321" y="0"/>
                    <a:pt x="2675206" y="4094"/>
                    <a:pt x="2682494" y="11383"/>
                  </a:cubicBezTo>
                  <a:cubicBezTo>
                    <a:pt x="2689783" y="18671"/>
                    <a:pt x="2693877" y="28555"/>
                    <a:pt x="2693877" y="38862"/>
                  </a:cubicBezTo>
                  <a:lnTo>
                    <a:pt x="2693877" y="586800"/>
                  </a:lnTo>
                  <a:cubicBezTo>
                    <a:pt x="2693877" y="597107"/>
                    <a:pt x="2689783" y="606992"/>
                    <a:pt x="2682494" y="614280"/>
                  </a:cubicBezTo>
                  <a:cubicBezTo>
                    <a:pt x="2675206" y="621568"/>
                    <a:pt x="2665321" y="625663"/>
                    <a:pt x="2655014" y="625663"/>
                  </a:cubicBezTo>
                  <a:lnTo>
                    <a:pt x="38862" y="625663"/>
                  </a:lnTo>
                  <a:cubicBezTo>
                    <a:pt x="28555" y="625663"/>
                    <a:pt x="18671" y="621568"/>
                    <a:pt x="11383" y="614280"/>
                  </a:cubicBezTo>
                  <a:cubicBezTo>
                    <a:pt x="4094" y="606992"/>
                    <a:pt x="0" y="597107"/>
                    <a:pt x="0" y="586800"/>
                  </a:cubicBezTo>
                  <a:lnTo>
                    <a:pt x="0" y="38862"/>
                  </a:lnTo>
                  <a:cubicBezTo>
                    <a:pt x="0" y="28555"/>
                    <a:pt x="4094" y="18671"/>
                    <a:pt x="11383" y="11383"/>
                  </a:cubicBezTo>
                  <a:cubicBezTo>
                    <a:pt x="18671" y="4094"/>
                    <a:pt x="28555" y="0"/>
                    <a:pt x="38862"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26938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972374" y="768626"/>
            <a:ext cx="3844694" cy="606602"/>
            <a:chOff x="0" y="0"/>
            <a:chExt cx="1563734" cy="246720"/>
          </a:xfrm>
        </p:grpSpPr>
        <p:sp>
          <p:nvSpPr>
            <p:cNvPr id="7" name="Freeform 7"/>
            <p:cNvSpPr/>
            <p:nvPr/>
          </p:nvSpPr>
          <p:spPr>
            <a:xfrm>
              <a:off x="0" y="0"/>
              <a:ext cx="1563734" cy="246720"/>
            </a:xfrm>
            <a:custGeom>
              <a:avLst/>
              <a:gdLst/>
              <a:ahLst/>
              <a:cxnLst/>
              <a:rect l="l" t="t" r="r" b="b"/>
              <a:pathLst>
                <a:path w="1563734" h="246720">
                  <a:moveTo>
                    <a:pt x="32219" y="0"/>
                  </a:moveTo>
                  <a:lnTo>
                    <a:pt x="1531515" y="0"/>
                  </a:lnTo>
                  <a:cubicBezTo>
                    <a:pt x="1540060" y="0"/>
                    <a:pt x="1548255" y="3394"/>
                    <a:pt x="1554297" y="9437"/>
                  </a:cubicBezTo>
                  <a:cubicBezTo>
                    <a:pt x="1560340" y="15479"/>
                    <a:pt x="1563734" y="23674"/>
                    <a:pt x="1563734" y="32219"/>
                  </a:cubicBezTo>
                  <a:lnTo>
                    <a:pt x="1563734" y="214502"/>
                  </a:lnTo>
                  <a:cubicBezTo>
                    <a:pt x="1563734" y="223046"/>
                    <a:pt x="1560340" y="231241"/>
                    <a:pt x="1554297" y="237284"/>
                  </a:cubicBezTo>
                  <a:cubicBezTo>
                    <a:pt x="1548255" y="243326"/>
                    <a:pt x="1540060" y="246720"/>
                    <a:pt x="1531515" y="246720"/>
                  </a:cubicBezTo>
                  <a:lnTo>
                    <a:pt x="32219" y="246720"/>
                  </a:lnTo>
                  <a:cubicBezTo>
                    <a:pt x="23674" y="246720"/>
                    <a:pt x="15479" y="243326"/>
                    <a:pt x="9437" y="237284"/>
                  </a:cubicBezTo>
                  <a:cubicBezTo>
                    <a:pt x="3394" y="231241"/>
                    <a:pt x="0" y="223046"/>
                    <a:pt x="0" y="214502"/>
                  </a:cubicBezTo>
                  <a:lnTo>
                    <a:pt x="0" y="32219"/>
                  </a:lnTo>
                  <a:cubicBezTo>
                    <a:pt x="0" y="23674"/>
                    <a:pt x="3394" y="15479"/>
                    <a:pt x="9437" y="9437"/>
                  </a:cubicBezTo>
                  <a:cubicBezTo>
                    <a:pt x="15479" y="3394"/>
                    <a:pt x="23674" y="0"/>
                    <a:pt x="32219" y="0"/>
                  </a:cubicBezTo>
                  <a:close/>
                </a:path>
              </a:pathLst>
            </a:custGeom>
            <a:solidFill>
              <a:srgbClr val="FFF3F3"/>
            </a:solidFill>
            <a:ln w="47625" cap="sq">
              <a:solidFill>
                <a:srgbClr val="000000"/>
              </a:solidFill>
              <a:prstDash val="solid"/>
              <a:miter/>
            </a:ln>
          </p:spPr>
          <p:txBody>
            <a:bodyPr/>
            <a:lstStyle/>
            <a:p>
              <a:endParaRPr lang="en-US"/>
            </a:p>
          </p:txBody>
        </p:sp>
        <p:sp>
          <p:nvSpPr>
            <p:cNvPr id="8" name="TextBox 8"/>
            <p:cNvSpPr txBox="1"/>
            <p:nvPr/>
          </p:nvSpPr>
          <p:spPr>
            <a:xfrm>
              <a:off x="0" y="-28575"/>
              <a:ext cx="1563734" cy="275295"/>
            </a:xfrm>
            <a:prstGeom prst="rect">
              <a:avLst/>
            </a:prstGeom>
          </p:spPr>
          <p:txBody>
            <a:bodyPr lIns="30198" tIns="30198" rIns="30198" bIns="30198" rtlCol="0" anchor="ctr"/>
            <a:lstStyle/>
            <a:p>
              <a:pPr algn="ctr">
                <a:lnSpc>
                  <a:spcPts val="1581"/>
                </a:lnSpc>
              </a:pPr>
              <a:endParaRPr/>
            </a:p>
          </p:txBody>
        </p:sp>
      </p:grpSp>
      <p:grpSp>
        <p:nvGrpSpPr>
          <p:cNvPr id="9" name="Group 9"/>
          <p:cNvGrpSpPr/>
          <p:nvPr/>
        </p:nvGrpSpPr>
        <p:grpSpPr>
          <a:xfrm>
            <a:off x="851460" y="3000881"/>
            <a:ext cx="3531839" cy="4314319"/>
            <a:chOff x="0" y="0"/>
            <a:chExt cx="1487036" cy="1816489"/>
          </a:xfrm>
        </p:grpSpPr>
        <p:sp>
          <p:nvSpPr>
            <p:cNvPr id="10" name="Freeform 10"/>
            <p:cNvSpPr/>
            <p:nvPr/>
          </p:nvSpPr>
          <p:spPr>
            <a:xfrm>
              <a:off x="0" y="0"/>
              <a:ext cx="1487035" cy="1816489"/>
            </a:xfrm>
            <a:custGeom>
              <a:avLst/>
              <a:gdLst/>
              <a:ahLst/>
              <a:cxnLst/>
              <a:rect l="l" t="t" r="r" b="b"/>
              <a:pathLst>
                <a:path w="1487035" h="1816489">
                  <a:moveTo>
                    <a:pt x="65761" y="0"/>
                  </a:moveTo>
                  <a:lnTo>
                    <a:pt x="1421274" y="0"/>
                  </a:lnTo>
                  <a:cubicBezTo>
                    <a:pt x="1457593" y="0"/>
                    <a:pt x="1487035" y="29442"/>
                    <a:pt x="1487035" y="65761"/>
                  </a:cubicBezTo>
                  <a:lnTo>
                    <a:pt x="1487035" y="1750728"/>
                  </a:lnTo>
                  <a:cubicBezTo>
                    <a:pt x="1487035" y="1768169"/>
                    <a:pt x="1480107" y="1784895"/>
                    <a:pt x="1467775" y="1797228"/>
                  </a:cubicBezTo>
                  <a:cubicBezTo>
                    <a:pt x="1455442" y="1809560"/>
                    <a:pt x="1438715" y="1816489"/>
                    <a:pt x="1421274" y="1816489"/>
                  </a:cubicBezTo>
                  <a:lnTo>
                    <a:pt x="65761" y="1816489"/>
                  </a:lnTo>
                  <a:cubicBezTo>
                    <a:pt x="48320" y="1816489"/>
                    <a:pt x="31594" y="1809560"/>
                    <a:pt x="19261" y="1797228"/>
                  </a:cubicBezTo>
                  <a:cubicBezTo>
                    <a:pt x="6928" y="1784895"/>
                    <a:pt x="0" y="1768169"/>
                    <a:pt x="0" y="1750728"/>
                  </a:cubicBezTo>
                  <a:lnTo>
                    <a:pt x="0" y="65761"/>
                  </a:lnTo>
                  <a:cubicBezTo>
                    <a:pt x="0" y="48320"/>
                    <a:pt x="6928" y="31594"/>
                    <a:pt x="19261" y="19261"/>
                  </a:cubicBezTo>
                  <a:cubicBezTo>
                    <a:pt x="31594" y="6928"/>
                    <a:pt x="48320" y="0"/>
                    <a:pt x="65761" y="0"/>
                  </a:cubicBezTo>
                  <a:close/>
                </a:path>
              </a:pathLst>
            </a:custGeom>
            <a:solidFill>
              <a:srgbClr val="FFF3F3"/>
            </a:solidFill>
            <a:ln w="28575" cap="rnd">
              <a:solidFill>
                <a:srgbClr val="000000"/>
              </a:solidFill>
              <a:prstDash val="solid"/>
              <a:round/>
            </a:ln>
          </p:spPr>
          <p:txBody>
            <a:bodyPr/>
            <a:lstStyle/>
            <a:p>
              <a:endParaRPr lang="en-US"/>
            </a:p>
          </p:txBody>
        </p:sp>
        <p:sp>
          <p:nvSpPr>
            <p:cNvPr id="11" name="TextBox 11"/>
            <p:cNvSpPr txBox="1"/>
            <p:nvPr/>
          </p:nvSpPr>
          <p:spPr>
            <a:xfrm>
              <a:off x="0" y="-38100"/>
              <a:ext cx="1487036" cy="1854589"/>
            </a:xfrm>
            <a:prstGeom prst="rect">
              <a:avLst/>
            </a:prstGeom>
          </p:spPr>
          <p:txBody>
            <a:bodyPr lIns="30198" tIns="30198" rIns="30198" bIns="30198" rtlCol="0" anchor="ctr"/>
            <a:lstStyle/>
            <a:p>
              <a:pPr>
                <a:lnSpc>
                  <a:spcPts val="2141"/>
                </a:lnSpc>
              </a:pPr>
              <a:endParaRPr/>
            </a:p>
            <a:p>
              <a:pPr>
                <a:lnSpc>
                  <a:spcPts val="2141"/>
                </a:lnSpc>
              </a:pPr>
              <a:endParaRPr/>
            </a:p>
            <a:p>
              <a:pPr>
                <a:lnSpc>
                  <a:spcPts val="2141"/>
                </a:lnSpc>
              </a:pPr>
              <a:r>
                <a:rPr lang="en-US" sz="1529">
                  <a:solidFill>
                    <a:srgbClr val="000000"/>
                  </a:solidFill>
                  <a:latin typeface="Montserrat"/>
                </a:rPr>
                <a:t>•Programs meant to support pathways and access to education</a:t>
              </a:r>
            </a:p>
            <a:p>
              <a:pPr>
                <a:lnSpc>
                  <a:spcPts val="2141"/>
                </a:lnSpc>
              </a:pPr>
              <a:r>
                <a:rPr lang="en-US" sz="1529">
                  <a:solidFill>
                    <a:srgbClr val="000000"/>
                  </a:solidFill>
                  <a:latin typeface="Montserrat"/>
                </a:rPr>
                <a:t>•Few programs target STEM (Cooper &amp; Arruda, 2020)</a:t>
              </a:r>
            </a:p>
            <a:p>
              <a:pPr>
                <a:lnSpc>
                  <a:spcPts val="2141"/>
                </a:lnSpc>
              </a:pPr>
              <a:r>
                <a:rPr lang="en-US" sz="1529">
                  <a:solidFill>
                    <a:srgbClr val="000000"/>
                  </a:solidFill>
                  <a:latin typeface="Montserrat"/>
                </a:rPr>
                <a:t>•Nearly 200,000 adult learners return to school each year (MTCU, 2017)</a:t>
              </a:r>
            </a:p>
            <a:p>
              <a:pPr>
                <a:lnSpc>
                  <a:spcPts val="2141"/>
                </a:lnSpc>
              </a:pPr>
              <a:r>
                <a:rPr lang="en-US" sz="1529">
                  <a:solidFill>
                    <a:srgbClr val="000000"/>
                  </a:solidFill>
                  <a:latin typeface="Montserrat"/>
                </a:rPr>
                <a:t>•Gap in research on access programs and stories about Black students’ experiences in these programs &amp; STEM</a:t>
              </a:r>
            </a:p>
            <a:p>
              <a:pPr>
                <a:lnSpc>
                  <a:spcPts val="2141"/>
                </a:lnSpc>
              </a:pPr>
              <a:endParaRPr lang="en-US" sz="1529">
                <a:solidFill>
                  <a:srgbClr val="000000"/>
                </a:solidFill>
                <a:latin typeface="Montserrat"/>
              </a:endParaRPr>
            </a:p>
            <a:p>
              <a:pPr>
                <a:lnSpc>
                  <a:spcPts val="2141"/>
                </a:lnSpc>
              </a:pPr>
              <a:endParaRPr lang="en-US" sz="1529">
                <a:solidFill>
                  <a:srgbClr val="000000"/>
                </a:solidFill>
                <a:latin typeface="Montserrat"/>
              </a:endParaRPr>
            </a:p>
            <a:p>
              <a:pPr algn="just">
                <a:lnSpc>
                  <a:spcPts val="1581"/>
                </a:lnSpc>
              </a:pPr>
              <a:endParaRPr lang="en-US" sz="1529">
                <a:solidFill>
                  <a:srgbClr val="000000"/>
                </a:solidFill>
                <a:latin typeface="Montserrat"/>
              </a:endParaRPr>
            </a:p>
          </p:txBody>
        </p:sp>
      </p:grpSp>
      <p:grpSp>
        <p:nvGrpSpPr>
          <p:cNvPr id="12" name="Group 12"/>
          <p:cNvGrpSpPr/>
          <p:nvPr/>
        </p:nvGrpSpPr>
        <p:grpSpPr>
          <a:xfrm>
            <a:off x="731520" y="2910855"/>
            <a:ext cx="3812826" cy="545592"/>
            <a:chOff x="0" y="0"/>
            <a:chExt cx="1614138" cy="230973"/>
          </a:xfrm>
        </p:grpSpPr>
        <p:sp>
          <p:nvSpPr>
            <p:cNvPr id="13" name="Freeform 13"/>
            <p:cNvSpPr/>
            <p:nvPr/>
          </p:nvSpPr>
          <p:spPr>
            <a:xfrm>
              <a:off x="0" y="0"/>
              <a:ext cx="1614138" cy="230973"/>
            </a:xfrm>
            <a:custGeom>
              <a:avLst/>
              <a:gdLst/>
              <a:ahLst/>
              <a:cxnLst/>
              <a:rect l="l" t="t" r="r" b="b"/>
              <a:pathLst>
                <a:path w="1614138" h="230973">
                  <a:moveTo>
                    <a:pt x="32488" y="0"/>
                  </a:moveTo>
                  <a:lnTo>
                    <a:pt x="1581650" y="0"/>
                  </a:lnTo>
                  <a:cubicBezTo>
                    <a:pt x="1599593" y="0"/>
                    <a:pt x="1614138" y="14545"/>
                    <a:pt x="1614138" y="32488"/>
                  </a:cubicBezTo>
                  <a:lnTo>
                    <a:pt x="1614138" y="198486"/>
                  </a:lnTo>
                  <a:cubicBezTo>
                    <a:pt x="1614138" y="207102"/>
                    <a:pt x="1610716" y="215365"/>
                    <a:pt x="1604623" y="221458"/>
                  </a:cubicBezTo>
                  <a:cubicBezTo>
                    <a:pt x="1598530" y="227551"/>
                    <a:pt x="1590267" y="230973"/>
                    <a:pt x="1581650" y="230973"/>
                  </a:cubicBezTo>
                  <a:lnTo>
                    <a:pt x="32488" y="230973"/>
                  </a:lnTo>
                  <a:cubicBezTo>
                    <a:pt x="14545" y="230973"/>
                    <a:pt x="0" y="216428"/>
                    <a:pt x="0" y="198486"/>
                  </a:cubicBezTo>
                  <a:lnTo>
                    <a:pt x="0" y="32488"/>
                  </a:lnTo>
                  <a:cubicBezTo>
                    <a:pt x="0" y="23872"/>
                    <a:pt x="3423" y="15608"/>
                    <a:pt x="9515" y="9515"/>
                  </a:cubicBezTo>
                  <a:cubicBezTo>
                    <a:pt x="15608" y="3423"/>
                    <a:pt x="23872" y="0"/>
                    <a:pt x="32488" y="0"/>
                  </a:cubicBezTo>
                  <a:close/>
                </a:path>
              </a:pathLst>
            </a:custGeom>
            <a:solidFill>
              <a:srgbClr val="FF9401"/>
            </a:solidFill>
            <a:ln w="28575" cap="sq">
              <a:solidFill>
                <a:srgbClr val="000000"/>
              </a:solidFill>
              <a:prstDash val="solid"/>
              <a:miter/>
            </a:ln>
          </p:spPr>
          <p:txBody>
            <a:bodyPr/>
            <a:lstStyle/>
            <a:p>
              <a:endParaRPr lang="en-US"/>
            </a:p>
          </p:txBody>
        </p:sp>
        <p:sp>
          <p:nvSpPr>
            <p:cNvPr id="14" name="TextBox 14"/>
            <p:cNvSpPr txBox="1"/>
            <p:nvPr/>
          </p:nvSpPr>
          <p:spPr>
            <a:xfrm>
              <a:off x="0" y="-28575"/>
              <a:ext cx="1614138" cy="259548"/>
            </a:xfrm>
            <a:prstGeom prst="rect">
              <a:avLst/>
            </a:prstGeom>
          </p:spPr>
          <p:txBody>
            <a:bodyPr lIns="30198" tIns="30198" rIns="30198" bIns="30198" rtlCol="0" anchor="ctr"/>
            <a:lstStyle/>
            <a:p>
              <a:pPr algn="ctr">
                <a:lnSpc>
                  <a:spcPts val="1581"/>
                </a:lnSpc>
              </a:pPr>
              <a:endParaRPr/>
            </a:p>
          </p:txBody>
        </p:sp>
      </p:grpSp>
      <p:grpSp>
        <p:nvGrpSpPr>
          <p:cNvPr id="15" name="Group 15"/>
          <p:cNvGrpSpPr/>
          <p:nvPr/>
        </p:nvGrpSpPr>
        <p:grpSpPr>
          <a:xfrm>
            <a:off x="5449133" y="3000881"/>
            <a:ext cx="3572947" cy="3926285"/>
            <a:chOff x="0" y="0"/>
            <a:chExt cx="1504343" cy="1653112"/>
          </a:xfrm>
        </p:grpSpPr>
        <p:sp>
          <p:nvSpPr>
            <p:cNvPr id="16" name="Freeform 16"/>
            <p:cNvSpPr/>
            <p:nvPr/>
          </p:nvSpPr>
          <p:spPr>
            <a:xfrm>
              <a:off x="0" y="0"/>
              <a:ext cx="1504343" cy="1653112"/>
            </a:xfrm>
            <a:custGeom>
              <a:avLst/>
              <a:gdLst/>
              <a:ahLst/>
              <a:cxnLst/>
              <a:rect l="l" t="t" r="r" b="b"/>
              <a:pathLst>
                <a:path w="1504343" h="1653112">
                  <a:moveTo>
                    <a:pt x="65004" y="0"/>
                  </a:moveTo>
                  <a:lnTo>
                    <a:pt x="1439339" y="0"/>
                  </a:lnTo>
                  <a:cubicBezTo>
                    <a:pt x="1456579" y="0"/>
                    <a:pt x="1473113" y="6849"/>
                    <a:pt x="1485304" y="19039"/>
                  </a:cubicBezTo>
                  <a:cubicBezTo>
                    <a:pt x="1497495" y="31230"/>
                    <a:pt x="1504343" y="47764"/>
                    <a:pt x="1504343" y="65004"/>
                  </a:cubicBezTo>
                  <a:lnTo>
                    <a:pt x="1504343" y="1588108"/>
                  </a:lnTo>
                  <a:cubicBezTo>
                    <a:pt x="1504343" y="1605348"/>
                    <a:pt x="1497495" y="1621882"/>
                    <a:pt x="1485304" y="1634073"/>
                  </a:cubicBezTo>
                  <a:cubicBezTo>
                    <a:pt x="1473113" y="1646263"/>
                    <a:pt x="1456579" y="1653112"/>
                    <a:pt x="1439339" y="1653112"/>
                  </a:cubicBezTo>
                  <a:lnTo>
                    <a:pt x="65004" y="1653112"/>
                  </a:lnTo>
                  <a:cubicBezTo>
                    <a:pt x="47764" y="1653112"/>
                    <a:pt x="31230" y="1646263"/>
                    <a:pt x="19039" y="1634073"/>
                  </a:cubicBezTo>
                  <a:cubicBezTo>
                    <a:pt x="6849" y="1621882"/>
                    <a:pt x="0" y="1605348"/>
                    <a:pt x="0" y="1588108"/>
                  </a:cubicBezTo>
                  <a:lnTo>
                    <a:pt x="0" y="65004"/>
                  </a:lnTo>
                  <a:cubicBezTo>
                    <a:pt x="0" y="47764"/>
                    <a:pt x="6849" y="31230"/>
                    <a:pt x="19039" y="19039"/>
                  </a:cubicBezTo>
                  <a:cubicBezTo>
                    <a:pt x="31230" y="6849"/>
                    <a:pt x="47764" y="0"/>
                    <a:pt x="65004" y="0"/>
                  </a:cubicBezTo>
                  <a:close/>
                </a:path>
              </a:pathLst>
            </a:custGeom>
            <a:solidFill>
              <a:srgbClr val="FFF3F3"/>
            </a:solidFill>
            <a:ln w="28575" cap="rnd">
              <a:solidFill>
                <a:srgbClr val="000000"/>
              </a:solidFill>
              <a:prstDash val="solid"/>
              <a:round/>
            </a:ln>
          </p:spPr>
          <p:txBody>
            <a:bodyPr/>
            <a:lstStyle/>
            <a:p>
              <a:endParaRPr lang="en-US"/>
            </a:p>
          </p:txBody>
        </p:sp>
        <p:sp>
          <p:nvSpPr>
            <p:cNvPr id="17" name="TextBox 17"/>
            <p:cNvSpPr txBox="1"/>
            <p:nvPr/>
          </p:nvSpPr>
          <p:spPr>
            <a:xfrm>
              <a:off x="0" y="-28575"/>
              <a:ext cx="1504343" cy="1681687"/>
            </a:xfrm>
            <a:prstGeom prst="rect">
              <a:avLst/>
            </a:prstGeom>
          </p:spPr>
          <p:txBody>
            <a:bodyPr lIns="30198" tIns="30198" rIns="30198" bIns="30198" rtlCol="0" anchor="ctr"/>
            <a:lstStyle/>
            <a:p>
              <a:pPr algn="ctr">
                <a:lnSpc>
                  <a:spcPts val="1581"/>
                </a:lnSpc>
              </a:pPr>
              <a:endParaRPr/>
            </a:p>
          </p:txBody>
        </p:sp>
      </p:grpSp>
      <p:grpSp>
        <p:nvGrpSpPr>
          <p:cNvPr id="18" name="Group 18"/>
          <p:cNvGrpSpPr/>
          <p:nvPr/>
        </p:nvGrpSpPr>
        <p:grpSpPr>
          <a:xfrm>
            <a:off x="5092854" y="2873659"/>
            <a:ext cx="4339485" cy="567767"/>
            <a:chOff x="0" y="0"/>
            <a:chExt cx="1837097" cy="240361"/>
          </a:xfrm>
        </p:grpSpPr>
        <p:sp>
          <p:nvSpPr>
            <p:cNvPr id="19" name="Freeform 19"/>
            <p:cNvSpPr/>
            <p:nvPr/>
          </p:nvSpPr>
          <p:spPr>
            <a:xfrm>
              <a:off x="0" y="0"/>
              <a:ext cx="1837097" cy="240361"/>
            </a:xfrm>
            <a:custGeom>
              <a:avLst/>
              <a:gdLst/>
              <a:ahLst/>
              <a:cxnLst/>
              <a:rect l="l" t="t" r="r" b="b"/>
              <a:pathLst>
                <a:path w="1837097" h="240361">
                  <a:moveTo>
                    <a:pt x="28545" y="0"/>
                  </a:moveTo>
                  <a:lnTo>
                    <a:pt x="1808552" y="0"/>
                  </a:lnTo>
                  <a:cubicBezTo>
                    <a:pt x="1816122" y="0"/>
                    <a:pt x="1823383" y="3007"/>
                    <a:pt x="1828736" y="8361"/>
                  </a:cubicBezTo>
                  <a:cubicBezTo>
                    <a:pt x="1834089" y="13714"/>
                    <a:pt x="1837097" y="20974"/>
                    <a:pt x="1837097" y="28545"/>
                  </a:cubicBezTo>
                  <a:lnTo>
                    <a:pt x="1837097" y="211816"/>
                  </a:lnTo>
                  <a:cubicBezTo>
                    <a:pt x="1837097" y="227581"/>
                    <a:pt x="1824317" y="240361"/>
                    <a:pt x="1808552" y="240361"/>
                  </a:cubicBezTo>
                  <a:lnTo>
                    <a:pt x="28545" y="240361"/>
                  </a:lnTo>
                  <a:cubicBezTo>
                    <a:pt x="12780" y="240361"/>
                    <a:pt x="0" y="227581"/>
                    <a:pt x="0" y="211816"/>
                  </a:cubicBezTo>
                  <a:lnTo>
                    <a:pt x="0" y="28545"/>
                  </a:lnTo>
                  <a:cubicBezTo>
                    <a:pt x="0" y="12780"/>
                    <a:pt x="12780" y="0"/>
                    <a:pt x="28545" y="0"/>
                  </a:cubicBezTo>
                  <a:close/>
                </a:path>
              </a:pathLst>
            </a:custGeom>
            <a:solidFill>
              <a:srgbClr val="FF9401"/>
            </a:solidFill>
            <a:ln w="28575" cap="sq">
              <a:solidFill>
                <a:srgbClr val="000000"/>
              </a:solidFill>
              <a:prstDash val="solid"/>
              <a:miter/>
            </a:ln>
          </p:spPr>
          <p:txBody>
            <a:bodyPr/>
            <a:lstStyle/>
            <a:p>
              <a:endParaRPr lang="en-US"/>
            </a:p>
          </p:txBody>
        </p:sp>
        <p:sp>
          <p:nvSpPr>
            <p:cNvPr id="20" name="TextBox 20"/>
            <p:cNvSpPr txBox="1"/>
            <p:nvPr/>
          </p:nvSpPr>
          <p:spPr>
            <a:xfrm>
              <a:off x="0" y="-28575"/>
              <a:ext cx="1837097" cy="268936"/>
            </a:xfrm>
            <a:prstGeom prst="rect">
              <a:avLst/>
            </a:prstGeom>
          </p:spPr>
          <p:txBody>
            <a:bodyPr lIns="30198" tIns="30198" rIns="30198" bIns="30198" rtlCol="0" anchor="ctr"/>
            <a:lstStyle/>
            <a:p>
              <a:pPr algn="ctr">
                <a:lnSpc>
                  <a:spcPts val="1581"/>
                </a:lnSpc>
              </a:pPr>
              <a:endParaRPr/>
            </a:p>
          </p:txBody>
        </p:sp>
      </p:grpSp>
      <p:sp>
        <p:nvSpPr>
          <p:cNvPr id="21" name="AutoShape 21"/>
          <p:cNvSpPr/>
          <p:nvPr/>
        </p:nvSpPr>
        <p:spPr>
          <a:xfrm>
            <a:off x="4769453" y="7140636"/>
            <a:ext cx="4662887" cy="0"/>
          </a:xfrm>
          <a:prstGeom prst="line">
            <a:avLst/>
          </a:prstGeom>
          <a:ln w="47625" cap="rnd">
            <a:solidFill>
              <a:srgbClr val="000000"/>
            </a:solidFill>
            <a:prstDash val="solid"/>
            <a:headEnd type="none" w="sm" len="sm"/>
            <a:tailEnd type="arrow" w="med" len="sm"/>
          </a:ln>
        </p:spPr>
        <p:txBody>
          <a:bodyPr/>
          <a:lstStyle/>
          <a:p>
            <a:endParaRPr lang="en-US"/>
          </a:p>
        </p:txBody>
      </p:sp>
      <p:sp>
        <p:nvSpPr>
          <p:cNvPr id="22" name="TextBox 22"/>
          <p:cNvSpPr txBox="1"/>
          <p:nvPr/>
        </p:nvSpPr>
        <p:spPr>
          <a:xfrm>
            <a:off x="802976" y="1075995"/>
            <a:ext cx="5833496" cy="1554751"/>
          </a:xfrm>
          <a:prstGeom prst="rect">
            <a:avLst/>
          </a:prstGeom>
        </p:spPr>
        <p:txBody>
          <a:bodyPr lIns="0" tIns="0" rIns="0" bIns="0" rtlCol="0" anchor="t">
            <a:spAutoFit/>
          </a:bodyPr>
          <a:lstStyle/>
          <a:p>
            <a:pPr algn="ctr">
              <a:lnSpc>
                <a:spcPts val="10905"/>
              </a:lnSpc>
            </a:pPr>
            <a:r>
              <a:rPr lang="en-US" sz="7789">
                <a:solidFill>
                  <a:srgbClr val="000000"/>
                </a:solidFill>
                <a:latin typeface="Cooper Hewitt Bold"/>
              </a:rPr>
              <a:t>LITERATURE</a:t>
            </a:r>
          </a:p>
        </p:txBody>
      </p:sp>
      <p:sp>
        <p:nvSpPr>
          <p:cNvPr id="23" name="TextBox 23"/>
          <p:cNvSpPr txBox="1"/>
          <p:nvPr/>
        </p:nvSpPr>
        <p:spPr>
          <a:xfrm>
            <a:off x="657732" y="2910078"/>
            <a:ext cx="3886614" cy="426412"/>
          </a:xfrm>
          <a:prstGeom prst="rect">
            <a:avLst/>
          </a:prstGeom>
        </p:spPr>
        <p:txBody>
          <a:bodyPr lIns="0" tIns="0" rIns="0" bIns="0" rtlCol="0" anchor="t">
            <a:spAutoFit/>
          </a:bodyPr>
          <a:lstStyle/>
          <a:p>
            <a:pPr algn="ctr">
              <a:lnSpc>
                <a:spcPts val="3563"/>
              </a:lnSpc>
            </a:pPr>
            <a:r>
              <a:rPr lang="en-US" sz="2545">
                <a:solidFill>
                  <a:srgbClr val="FFF3F3"/>
                </a:solidFill>
                <a:latin typeface="Montserrat Bold"/>
              </a:rPr>
              <a:t>Access Programs</a:t>
            </a:r>
          </a:p>
        </p:txBody>
      </p:sp>
      <p:sp>
        <p:nvSpPr>
          <p:cNvPr id="24" name="TextBox 24"/>
          <p:cNvSpPr txBox="1"/>
          <p:nvPr/>
        </p:nvSpPr>
        <p:spPr>
          <a:xfrm>
            <a:off x="5717164" y="3441426"/>
            <a:ext cx="3036885" cy="2132838"/>
          </a:xfrm>
          <a:prstGeom prst="rect">
            <a:avLst/>
          </a:prstGeom>
        </p:spPr>
        <p:txBody>
          <a:bodyPr lIns="0" tIns="0" rIns="0" bIns="0" rtlCol="0" anchor="t">
            <a:spAutoFit/>
          </a:bodyPr>
          <a:lstStyle/>
          <a:p>
            <a:pPr>
              <a:lnSpc>
                <a:spcPts val="2142"/>
              </a:lnSpc>
            </a:pPr>
            <a:r>
              <a:rPr lang="en-US" sz="1530">
                <a:solidFill>
                  <a:srgbClr val="000000"/>
                </a:solidFill>
                <a:latin typeface="Montserrat"/>
              </a:rPr>
              <a:t>•policies have increased  post-secondary enrollment, but, this has not achieved equitable access for marginalized and underrepresented groups (Deller et al., 2019)</a:t>
            </a:r>
          </a:p>
          <a:p>
            <a:pPr>
              <a:lnSpc>
                <a:spcPts val="2142"/>
              </a:lnSpc>
            </a:pPr>
            <a:endParaRPr lang="en-US" sz="1530">
              <a:solidFill>
                <a:srgbClr val="000000"/>
              </a:solidFill>
              <a:latin typeface="Montserrat"/>
            </a:endParaRPr>
          </a:p>
          <a:p>
            <a:pPr algn="just">
              <a:lnSpc>
                <a:spcPts val="2142"/>
              </a:lnSpc>
            </a:pPr>
            <a:endParaRPr lang="en-US" sz="1530">
              <a:solidFill>
                <a:srgbClr val="000000"/>
              </a:solidFill>
              <a:latin typeface="Montserrat"/>
            </a:endParaRPr>
          </a:p>
        </p:txBody>
      </p:sp>
      <p:sp>
        <p:nvSpPr>
          <p:cNvPr id="25" name="Freeform 25"/>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5">
              <a:extLst>
                <a:ext uri="{96DAC541-7B7A-43D3-8B79-37D633B846F1}">
                  <asvg:svgBlip xmlns:asvg="http://schemas.microsoft.com/office/drawing/2016/SVG/main" r:embed="rId6"/>
                </a:ext>
              </a:extLst>
            </a:blip>
            <a:stretch>
              <a:fillRect r="-212471" b="-1711924"/>
            </a:stretch>
          </a:blipFill>
        </p:spPr>
        <p:txBody>
          <a:bodyPr/>
          <a:lstStyle/>
          <a:p>
            <a:endParaRPr lang="en-US"/>
          </a:p>
        </p:txBody>
      </p:sp>
      <p:sp>
        <p:nvSpPr>
          <p:cNvPr id="26" name="Freeform 26"/>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7">
              <a:extLst>
                <a:ext uri="{96DAC541-7B7A-43D3-8B79-37D633B846F1}">
                  <asvg:svgBlip xmlns:asvg="http://schemas.microsoft.com/office/drawing/2016/SVG/main" r:embed="rId8"/>
                </a:ext>
              </a:extLst>
            </a:blip>
            <a:stretch>
              <a:fillRect r="-301497"/>
            </a:stretch>
          </a:blipFill>
        </p:spPr>
        <p:txBody>
          <a:bodyPr/>
          <a:lstStyle/>
          <a:p>
            <a:endParaRPr lang="en-US"/>
          </a:p>
        </p:txBody>
      </p:sp>
      <p:sp>
        <p:nvSpPr>
          <p:cNvPr id="27" name="Freeform 27"/>
          <p:cNvSpPr/>
          <p:nvPr/>
        </p:nvSpPr>
        <p:spPr>
          <a:xfrm>
            <a:off x="6346292" y="844639"/>
            <a:ext cx="580360" cy="566346"/>
          </a:xfrm>
          <a:custGeom>
            <a:avLst/>
            <a:gdLst/>
            <a:ahLst/>
            <a:cxnLst/>
            <a:rect l="l" t="t" r="r" b="b"/>
            <a:pathLst>
              <a:path w="580360" h="566346">
                <a:moveTo>
                  <a:pt x="0" y="0"/>
                </a:moveTo>
                <a:lnTo>
                  <a:pt x="580360" y="0"/>
                </a:lnTo>
                <a:lnTo>
                  <a:pt x="580360" y="566346"/>
                </a:lnTo>
                <a:lnTo>
                  <a:pt x="0" y="566346"/>
                </a:lnTo>
                <a:lnTo>
                  <a:pt x="0" y="0"/>
                </a:lnTo>
                <a:close/>
              </a:path>
            </a:pathLst>
          </a:custGeom>
          <a:blipFill>
            <a:blip r:embed="rId9">
              <a:extLst>
                <a:ext uri="{96DAC541-7B7A-43D3-8B79-37D633B846F1}">
                  <asvg:svgBlip xmlns:asvg="http://schemas.microsoft.com/office/drawing/2016/SVG/main" r:embed="rId10"/>
                </a:ext>
              </a:extLst>
            </a:blip>
            <a:stretch>
              <a:fillRect l="-374229" t="-180285" b="-202034"/>
            </a:stretch>
          </a:blipFill>
          <a:ln w="28575" cap="rnd">
            <a:solidFill>
              <a:srgbClr val="000000"/>
            </a:solidFill>
            <a:prstDash val="solid"/>
            <a:round/>
          </a:ln>
        </p:spPr>
        <p:txBody>
          <a:bodyPr/>
          <a:lstStyle/>
          <a:p>
            <a:endParaRPr lang="en-US"/>
          </a:p>
        </p:txBody>
      </p:sp>
      <p:sp>
        <p:nvSpPr>
          <p:cNvPr id="28" name="TextBox 28"/>
          <p:cNvSpPr txBox="1"/>
          <p:nvPr/>
        </p:nvSpPr>
        <p:spPr>
          <a:xfrm>
            <a:off x="3409478" y="2900553"/>
            <a:ext cx="7706239" cy="416063"/>
          </a:xfrm>
          <a:prstGeom prst="rect">
            <a:avLst/>
          </a:prstGeom>
        </p:spPr>
        <p:txBody>
          <a:bodyPr lIns="0" tIns="0" rIns="0" bIns="0" rtlCol="0" anchor="t">
            <a:spAutoFit/>
          </a:bodyPr>
          <a:lstStyle/>
          <a:p>
            <a:pPr algn="ctr">
              <a:lnSpc>
                <a:spcPts val="3317"/>
              </a:lnSpc>
            </a:pPr>
            <a:r>
              <a:rPr lang="en-US" sz="2369">
                <a:solidFill>
                  <a:srgbClr val="FFF3F3"/>
                </a:solidFill>
                <a:latin typeface="Montserrat Bold"/>
              </a:rPr>
              <a:t>Access to Post-Secondary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F3"/>
        </a:solidFill>
        <a:effectLst/>
      </p:bgPr>
    </p:bg>
    <p:spTree>
      <p:nvGrpSpPr>
        <p:cNvPr id="1" name=""/>
        <p:cNvGrpSpPr/>
        <p:nvPr/>
      </p:nvGrpSpPr>
      <p:grpSpPr>
        <a:xfrm>
          <a:off x="0" y="0"/>
          <a:ext cx="0" cy="0"/>
          <a:chOff x="0" y="0"/>
          <a:chExt cx="0" cy="0"/>
        </a:xfrm>
      </p:grpSpPr>
      <p:sp>
        <p:nvSpPr>
          <p:cNvPr id="2" name="Freeform 2"/>
          <p:cNvSpPr/>
          <p:nvPr/>
        </p:nvSpPr>
        <p:spPr>
          <a:xfrm flipV="1">
            <a:off x="-1537711" y="4507576"/>
            <a:ext cx="4321700" cy="4044736"/>
          </a:xfrm>
          <a:custGeom>
            <a:avLst/>
            <a:gdLst/>
            <a:ahLst/>
            <a:cxnLst/>
            <a:rect l="l" t="t" r="r" b="b"/>
            <a:pathLst>
              <a:path w="4321700" h="4044736">
                <a:moveTo>
                  <a:pt x="0" y="4044736"/>
                </a:moveTo>
                <a:lnTo>
                  <a:pt x="4321699" y="4044736"/>
                </a:lnTo>
                <a:lnTo>
                  <a:pt x="4321699" y="0"/>
                </a:lnTo>
                <a:lnTo>
                  <a:pt x="0" y="0"/>
                </a:lnTo>
                <a:lnTo>
                  <a:pt x="0" y="4044736"/>
                </a:lnTo>
                <a:close/>
              </a:path>
            </a:pathLst>
          </a:custGeom>
          <a:blipFill>
            <a:blip r:embed="rId3">
              <a:alphaModFix amt="25000"/>
              <a:extLst>
                <a:ext uri="{96DAC541-7B7A-43D3-8B79-37D633B846F1}">
                  <asvg:svgBlip xmlns:asvg="http://schemas.microsoft.com/office/drawing/2016/SVG/main" r:embed="rId4"/>
                </a:ext>
              </a:extLst>
            </a:blip>
            <a:stretch>
              <a:fillRect r="-102113" b="-110015"/>
            </a:stretch>
          </a:blipFill>
        </p:spPr>
        <p:txBody>
          <a:bodyPr/>
          <a:lstStyle/>
          <a:p>
            <a:endParaRPr lang="en-US"/>
          </a:p>
        </p:txBody>
      </p:sp>
      <p:grpSp>
        <p:nvGrpSpPr>
          <p:cNvPr id="3" name="Group 3"/>
          <p:cNvGrpSpPr/>
          <p:nvPr/>
        </p:nvGrpSpPr>
        <p:grpSpPr>
          <a:xfrm>
            <a:off x="731520" y="731520"/>
            <a:ext cx="5976407" cy="1388042"/>
            <a:chOff x="0" y="0"/>
            <a:chExt cx="2693877" cy="625663"/>
          </a:xfrm>
        </p:grpSpPr>
        <p:sp>
          <p:nvSpPr>
            <p:cNvPr id="4" name="Freeform 4"/>
            <p:cNvSpPr/>
            <p:nvPr/>
          </p:nvSpPr>
          <p:spPr>
            <a:xfrm>
              <a:off x="0" y="0"/>
              <a:ext cx="2693877" cy="625663"/>
            </a:xfrm>
            <a:custGeom>
              <a:avLst/>
              <a:gdLst/>
              <a:ahLst/>
              <a:cxnLst/>
              <a:rect l="l" t="t" r="r" b="b"/>
              <a:pathLst>
                <a:path w="2693877" h="625663">
                  <a:moveTo>
                    <a:pt x="38862" y="0"/>
                  </a:moveTo>
                  <a:lnTo>
                    <a:pt x="2655014" y="0"/>
                  </a:lnTo>
                  <a:cubicBezTo>
                    <a:pt x="2665321" y="0"/>
                    <a:pt x="2675206" y="4094"/>
                    <a:pt x="2682494" y="11383"/>
                  </a:cubicBezTo>
                  <a:cubicBezTo>
                    <a:pt x="2689783" y="18671"/>
                    <a:pt x="2693877" y="28555"/>
                    <a:pt x="2693877" y="38862"/>
                  </a:cubicBezTo>
                  <a:lnTo>
                    <a:pt x="2693877" y="586800"/>
                  </a:lnTo>
                  <a:cubicBezTo>
                    <a:pt x="2693877" y="597107"/>
                    <a:pt x="2689783" y="606992"/>
                    <a:pt x="2682494" y="614280"/>
                  </a:cubicBezTo>
                  <a:cubicBezTo>
                    <a:pt x="2675206" y="621568"/>
                    <a:pt x="2665321" y="625663"/>
                    <a:pt x="2655014" y="625663"/>
                  </a:cubicBezTo>
                  <a:lnTo>
                    <a:pt x="38862" y="625663"/>
                  </a:lnTo>
                  <a:cubicBezTo>
                    <a:pt x="28555" y="625663"/>
                    <a:pt x="18671" y="621568"/>
                    <a:pt x="11383" y="614280"/>
                  </a:cubicBezTo>
                  <a:cubicBezTo>
                    <a:pt x="4094" y="606992"/>
                    <a:pt x="0" y="597107"/>
                    <a:pt x="0" y="586800"/>
                  </a:cubicBezTo>
                  <a:lnTo>
                    <a:pt x="0" y="38862"/>
                  </a:lnTo>
                  <a:cubicBezTo>
                    <a:pt x="0" y="28555"/>
                    <a:pt x="4094" y="18671"/>
                    <a:pt x="11383" y="11383"/>
                  </a:cubicBezTo>
                  <a:cubicBezTo>
                    <a:pt x="18671" y="4094"/>
                    <a:pt x="28555" y="0"/>
                    <a:pt x="38862" y="0"/>
                  </a:cubicBezTo>
                  <a:close/>
                </a:path>
              </a:pathLst>
            </a:custGeom>
            <a:solidFill>
              <a:srgbClr val="FFF3F3"/>
            </a:solidFill>
            <a:ln w="47625" cap="rnd">
              <a:solidFill>
                <a:srgbClr val="000000"/>
              </a:solidFill>
              <a:prstDash val="solid"/>
              <a:round/>
            </a:ln>
          </p:spPr>
          <p:txBody>
            <a:bodyPr/>
            <a:lstStyle/>
            <a:p>
              <a:endParaRPr lang="en-US"/>
            </a:p>
          </p:txBody>
        </p:sp>
        <p:sp>
          <p:nvSpPr>
            <p:cNvPr id="5" name="TextBox 5"/>
            <p:cNvSpPr txBox="1"/>
            <p:nvPr/>
          </p:nvSpPr>
          <p:spPr>
            <a:xfrm>
              <a:off x="0" y="-28575"/>
              <a:ext cx="2693877" cy="654238"/>
            </a:xfrm>
            <a:prstGeom prst="rect">
              <a:avLst/>
            </a:prstGeom>
          </p:spPr>
          <p:txBody>
            <a:bodyPr lIns="30198" tIns="30198" rIns="30198" bIns="30198" rtlCol="0" anchor="ctr"/>
            <a:lstStyle/>
            <a:p>
              <a:pPr algn="ctr">
                <a:lnSpc>
                  <a:spcPts val="1581"/>
                </a:lnSpc>
              </a:pPr>
              <a:endParaRPr/>
            </a:p>
          </p:txBody>
        </p:sp>
      </p:grpSp>
      <p:grpSp>
        <p:nvGrpSpPr>
          <p:cNvPr id="6" name="Group 6"/>
          <p:cNvGrpSpPr/>
          <p:nvPr/>
        </p:nvGrpSpPr>
        <p:grpSpPr>
          <a:xfrm>
            <a:off x="731520" y="2310062"/>
            <a:ext cx="8290560" cy="4714838"/>
            <a:chOff x="0" y="0"/>
            <a:chExt cx="5321081" cy="3026096"/>
          </a:xfrm>
        </p:grpSpPr>
        <p:sp>
          <p:nvSpPr>
            <p:cNvPr id="7" name="Freeform 7"/>
            <p:cNvSpPr/>
            <p:nvPr/>
          </p:nvSpPr>
          <p:spPr>
            <a:xfrm>
              <a:off x="0" y="0"/>
              <a:ext cx="5321081" cy="3026096"/>
            </a:xfrm>
            <a:custGeom>
              <a:avLst/>
              <a:gdLst/>
              <a:ahLst/>
              <a:cxnLst/>
              <a:rect l="l" t="t" r="r" b="b"/>
              <a:pathLst>
                <a:path w="5321081" h="3026096">
                  <a:moveTo>
                    <a:pt x="28015" y="0"/>
                  </a:moveTo>
                  <a:lnTo>
                    <a:pt x="5293066" y="0"/>
                  </a:lnTo>
                  <a:cubicBezTo>
                    <a:pt x="5300496" y="0"/>
                    <a:pt x="5307621" y="2952"/>
                    <a:pt x="5312875" y="8205"/>
                  </a:cubicBezTo>
                  <a:cubicBezTo>
                    <a:pt x="5318129" y="13459"/>
                    <a:pt x="5321081" y="20585"/>
                    <a:pt x="5321081" y="28015"/>
                  </a:cubicBezTo>
                  <a:lnTo>
                    <a:pt x="5321081" y="2998081"/>
                  </a:lnTo>
                  <a:cubicBezTo>
                    <a:pt x="5321081" y="3005511"/>
                    <a:pt x="5318129" y="3012637"/>
                    <a:pt x="5312875" y="3017891"/>
                  </a:cubicBezTo>
                  <a:cubicBezTo>
                    <a:pt x="5307621" y="3023145"/>
                    <a:pt x="5300496" y="3026096"/>
                    <a:pt x="5293066" y="3026096"/>
                  </a:cubicBezTo>
                  <a:lnTo>
                    <a:pt x="28015" y="3026096"/>
                  </a:lnTo>
                  <a:cubicBezTo>
                    <a:pt x="20585" y="3026096"/>
                    <a:pt x="13459" y="3023145"/>
                    <a:pt x="8205" y="3017891"/>
                  </a:cubicBezTo>
                  <a:cubicBezTo>
                    <a:pt x="2952" y="3012637"/>
                    <a:pt x="0" y="3005511"/>
                    <a:pt x="0" y="2998081"/>
                  </a:cubicBezTo>
                  <a:lnTo>
                    <a:pt x="0" y="28015"/>
                  </a:lnTo>
                  <a:cubicBezTo>
                    <a:pt x="0" y="20585"/>
                    <a:pt x="2952" y="13459"/>
                    <a:pt x="8205" y="8205"/>
                  </a:cubicBezTo>
                  <a:cubicBezTo>
                    <a:pt x="13459" y="2952"/>
                    <a:pt x="20585" y="0"/>
                    <a:pt x="28015" y="0"/>
                  </a:cubicBezTo>
                  <a:close/>
                </a:path>
              </a:pathLst>
            </a:custGeom>
            <a:solidFill>
              <a:srgbClr val="FFF3F3"/>
            </a:solidFill>
            <a:ln w="47625" cap="rnd">
              <a:solidFill>
                <a:srgbClr val="000000"/>
              </a:solidFill>
              <a:prstDash val="solid"/>
              <a:round/>
            </a:ln>
          </p:spPr>
          <p:txBody>
            <a:bodyPr/>
            <a:lstStyle/>
            <a:p>
              <a:endParaRPr lang="en-US"/>
            </a:p>
          </p:txBody>
        </p:sp>
        <p:sp>
          <p:nvSpPr>
            <p:cNvPr id="8" name="TextBox 8"/>
            <p:cNvSpPr txBox="1"/>
            <p:nvPr/>
          </p:nvSpPr>
          <p:spPr>
            <a:xfrm>
              <a:off x="0" y="-28575"/>
              <a:ext cx="5321081" cy="3054671"/>
            </a:xfrm>
            <a:prstGeom prst="rect">
              <a:avLst/>
            </a:prstGeom>
          </p:spPr>
          <p:txBody>
            <a:bodyPr lIns="30198" tIns="30198" rIns="30198" bIns="30198" rtlCol="0" anchor="ctr"/>
            <a:lstStyle/>
            <a:p>
              <a:pPr algn="ctr">
                <a:lnSpc>
                  <a:spcPts val="1581"/>
                </a:lnSpc>
              </a:pPr>
              <a:endParaRPr/>
            </a:p>
          </p:txBody>
        </p:sp>
      </p:grpSp>
      <p:sp>
        <p:nvSpPr>
          <p:cNvPr id="9" name="Freeform 9"/>
          <p:cNvSpPr/>
          <p:nvPr/>
        </p:nvSpPr>
        <p:spPr>
          <a:xfrm>
            <a:off x="7975248" y="2545470"/>
            <a:ext cx="454533" cy="432072"/>
          </a:xfrm>
          <a:custGeom>
            <a:avLst/>
            <a:gdLst/>
            <a:ahLst/>
            <a:cxnLst/>
            <a:rect l="l" t="t" r="r" b="b"/>
            <a:pathLst>
              <a:path w="454533" h="432072">
                <a:moveTo>
                  <a:pt x="0" y="0"/>
                </a:moveTo>
                <a:lnTo>
                  <a:pt x="454533" y="0"/>
                </a:lnTo>
                <a:lnTo>
                  <a:pt x="454533" y="432071"/>
                </a:lnTo>
                <a:lnTo>
                  <a:pt x="0" y="432071"/>
                </a:lnTo>
                <a:lnTo>
                  <a:pt x="0" y="0"/>
                </a:lnTo>
                <a:close/>
              </a:path>
            </a:pathLst>
          </a:custGeom>
          <a:blipFill>
            <a:blip r:embed="rId5">
              <a:extLst>
                <a:ext uri="{96DAC541-7B7A-43D3-8B79-37D633B846F1}">
                  <asvg:svgBlip xmlns:asvg="http://schemas.microsoft.com/office/drawing/2016/SVG/main" r:embed="rId6"/>
                </a:ext>
              </a:extLst>
            </a:blip>
            <a:stretch>
              <a:fillRect l="-344654" t="-173535" b="-190725"/>
            </a:stretch>
          </a:blipFill>
          <a:ln w="38100" cap="rnd">
            <a:solidFill>
              <a:srgbClr val="000000"/>
            </a:solidFill>
            <a:prstDash val="solid"/>
            <a:round/>
          </a:ln>
        </p:spPr>
        <p:txBody>
          <a:bodyPr/>
          <a:lstStyle/>
          <a:p>
            <a:endParaRPr lang="en-US"/>
          </a:p>
        </p:txBody>
      </p:sp>
      <p:grpSp>
        <p:nvGrpSpPr>
          <p:cNvPr id="10" name="Group 10"/>
          <p:cNvGrpSpPr/>
          <p:nvPr/>
        </p:nvGrpSpPr>
        <p:grpSpPr>
          <a:xfrm>
            <a:off x="1558763" y="2761506"/>
            <a:ext cx="2634097" cy="389940"/>
            <a:chOff x="0" y="0"/>
            <a:chExt cx="1666629" cy="246720"/>
          </a:xfrm>
        </p:grpSpPr>
        <p:sp>
          <p:nvSpPr>
            <p:cNvPr id="11" name="Freeform 11"/>
            <p:cNvSpPr/>
            <p:nvPr/>
          </p:nvSpPr>
          <p:spPr>
            <a:xfrm>
              <a:off x="0" y="0"/>
              <a:ext cx="1666629" cy="246720"/>
            </a:xfrm>
            <a:custGeom>
              <a:avLst/>
              <a:gdLst/>
              <a:ahLst/>
              <a:cxnLst/>
              <a:rect l="l" t="t" r="r" b="b"/>
              <a:pathLst>
                <a:path w="1666629" h="246720">
                  <a:moveTo>
                    <a:pt x="47026" y="0"/>
                  </a:moveTo>
                  <a:lnTo>
                    <a:pt x="1619603" y="0"/>
                  </a:lnTo>
                  <a:cubicBezTo>
                    <a:pt x="1632075" y="0"/>
                    <a:pt x="1644036" y="4954"/>
                    <a:pt x="1652855" y="13774"/>
                  </a:cubicBezTo>
                  <a:cubicBezTo>
                    <a:pt x="1661674" y="22593"/>
                    <a:pt x="1666629" y="34554"/>
                    <a:pt x="1666629" y="47026"/>
                  </a:cubicBezTo>
                  <a:lnTo>
                    <a:pt x="1666629" y="199694"/>
                  </a:lnTo>
                  <a:cubicBezTo>
                    <a:pt x="1666629" y="212166"/>
                    <a:pt x="1661674" y="224128"/>
                    <a:pt x="1652855" y="232947"/>
                  </a:cubicBezTo>
                  <a:cubicBezTo>
                    <a:pt x="1644036" y="241766"/>
                    <a:pt x="1632075" y="246720"/>
                    <a:pt x="1619603" y="246720"/>
                  </a:cubicBezTo>
                  <a:lnTo>
                    <a:pt x="47026" y="246720"/>
                  </a:lnTo>
                  <a:cubicBezTo>
                    <a:pt x="34554" y="246720"/>
                    <a:pt x="22593" y="241766"/>
                    <a:pt x="13774" y="232947"/>
                  </a:cubicBezTo>
                  <a:cubicBezTo>
                    <a:pt x="4954" y="224128"/>
                    <a:pt x="0" y="212166"/>
                    <a:pt x="0" y="199694"/>
                  </a:cubicBezTo>
                  <a:lnTo>
                    <a:pt x="0" y="47026"/>
                  </a:lnTo>
                  <a:cubicBezTo>
                    <a:pt x="0" y="34554"/>
                    <a:pt x="4954" y="22593"/>
                    <a:pt x="13774" y="13774"/>
                  </a:cubicBezTo>
                  <a:cubicBezTo>
                    <a:pt x="22593" y="4954"/>
                    <a:pt x="34554" y="0"/>
                    <a:pt x="47026" y="0"/>
                  </a:cubicBezTo>
                  <a:close/>
                </a:path>
              </a:pathLst>
            </a:custGeom>
            <a:solidFill>
              <a:srgbClr val="0F9377"/>
            </a:solidFill>
            <a:ln w="28575" cap="sq">
              <a:solidFill>
                <a:srgbClr val="000000"/>
              </a:solidFill>
              <a:prstDash val="solid"/>
              <a:miter/>
            </a:ln>
          </p:spPr>
          <p:txBody>
            <a:bodyPr/>
            <a:lstStyle/>
            <a:p>
              <a:endParaRPr lang="en-US"/>
            </a:p>
          </p:txBody>
        </p:sp>
        <p:sp>
          <p:nvSpPr>
            <p:cNvPr id="12" name="TextBox 12"/>
            <p:cNvSpPr txBox="1"/>
            <p:nvPr/>
          </p:nvSpPr>
          <p:spPr>
            <a:xfrm>
              <a:off x="0" y="-28575"/>
              <a:ext cx="1666629" cy="275295"/>
            </a:xfrm>
            <a:prstGeom prst="rect">
              <a:avLst/>
            </a:prstGeom>
          </p:spPr>
          <p:txBody>
            <a:bodyPr lIns="30198" tIns="30198" rIns="30198" bIns="30198" rtlCol="0" anchor="ctr"/>
            <a:lstStyle/>
            <a:p>
              <a:pPr algn="ctr">
                <a:lnSpc>
                  <a:spcPts val="1581"/>
                </a:lnSpc>
              </a:pPr>
              <a:endParaRPr/>
            </a:p>
          </p:txBody>
        </p:sp>
      </p:grpSp>
      <p:grpSp>
        <p:nvGrpSpPr>
          <p:cNvPr id="13" name="Group 13"/>
          <p:cNvGrpSpPr/>
          <p:nvPr/>
        </p:nvGrpSpPr>
        <p:grpSpPr>
          <a:xfrm>
            <a:off x="5535444" y="2761506"/>
            <a:ext cx="2634097" cy="389940"/>
            <a:chOff x="0" y="0"/>
            <a:chExt cx="1666629" cy="246720"/>
          </a:xfrm>
        </p:grpSpPr>
        <p:sp>
          <p:nvSpPr>
            <p:cNvPr id="14" name="Freeform 14"/>
            <p:cNvSpPr/>
            <p:nvPr/>
          </p:nvSpPr>
          <p:spPr>
            <a:xfrm>
              <a:off x="0" y="0"/>
              <a:ext cx="1666629" cy="246720"/>
            </a:xfrm>
            <a:custGeom>
              <a:avLst/>
              <a:gdLst/>
              <a:ahLst/>
              <a:cxnLst/>
              <a:rect l="l" t="t" r="r" b="b"/>
              <a:pathLst>
                <a:path w="1666629" h="246720">
                  <a:moveTo>
                    <a:pt x="47026" y="0"/>
                  </a:moveTo>
                  <a:lnTo>
                    <a:pt x="1619603" y="0"/>
                  </a:lnTo>
                  <a:cubicBezTo>
                    <a:pt x="1632075" y="0"/>
                    <a:pt x="1644036" y="4954"/>
                    <a:pt x="1652855" y="13774"/>
                  </a:cubicBezTo>
                  <a:cubicBezTo>
                    <a:pt x="1661674" y="22593"/>
                    <a:pt x="1666629" y="34554"/>
                    <a:pt x="1666629" y="47026"/>
                  </a:cubicBezTo>
                  <a:lnTo>
                    <a:pt x="1666629" y="199694"/>
                  </a:lnTo>
                  <a:cubicBezTo>
                    <a:pt x="1666629" y="212166"/>
                    <a:pt x="1661674" y="224128"/>
                    <a:pt x="1652855" y="232947"/>
                  </a:cubicBezTo>
                  <a:cubicBezTo>
                    <a:pt x="1644036" y="241766"/>
                    <a:pt x="1632075" y="246720"/>
                    <a:pt x="1619603" y="246720"/>
                  </a:cubicBezTo>
                  <a:lnTo>
                    <a:pt x="47026" y="246720"/>
                  </a:lnTo>
                  <a:cubicBezTo>
                    <a:pt x="34554" y="246720"/>
                    <a:pt x="22593" y="241766"/>
                    <a:pt x="13774" y="232947"/>
                  </a:cubicBezTo>
                  <a:cubicBezTo>
                    <a:pt x="4954" y="224128"/>
                    <a:pt x="0" y="212166"/>
                    <a:pt x="0" y="199694"/>
                  </a:cubicBezTo>
                  <a:lnTo>
                    <a:pt x="0" y="47026"/>
                  </a:lnTo>
                  <a:cubicBezTo>
                    <a:pt x="0" y="34554"/>
                    <a:pt x="4954" y="22593"/>
                    <a:pt x="13774" y="13774"/>
                  </a:cubicBezTo>
                  <a:cubicBezTo>
                    <a:pt x="22593" y="4954"/>
                    <a:pt x="34554" y="0"/>
                    <a:pt x="47026" y="0"/>
                  </a:cubicBezTo>
                  <a:close/>
                </a:path>
              </a:pathLst>
            </a:custGeom>
            <a:solidFill>
              <a:srgbClr val="0F9377"/>
            </a:solidFill>
            <a:ln w="28575" cap="sq">
              <a:solidFill>
                <a:srgbClr val="000000"/>
              </a:solidFill>
              <a:prstDash val="solid"/>
              <a:miter/>
            </a:ln>
          </p:spPr>
          <p:txBody>
            <a:bodyPr/>
            <a:lstStyle/>
            <a:p>
              <a:endParaRPr lang="en-US"/>
            </a:p>
          </p:txBody>
        </p:sp>
        <p:sp>
          <p:nvSpPr>
            <p:cNvPr id="15" name="TextBox 15"/>
            <p:cNvSpPr txBox="1"/>
            <p:nvPr/>
          </p:nvSpPr>
          <p:spPr>
            <a:xfrm>
              <a:off x="0" y="-28575"/>
              <a:ext cx="1666629" cy="275295"/>
            </a:xfrm>
            <a:prstGeom prst="rect">
              <a:avLst/>
            </a:prstGeom>
          </p:spPr>
          <p:txBody>
            <a:bodyPr lIns="30198" tIns="30198" rIns="30198" bIns="30198" rtlCol="0" anchor="ctr"/>
            <a:lstStyle/>
            <a:p>
              <a:pPr algn="ctr">
                <a:lnSpc>
                  <a:spcPts val="1581"/>
                </a:lnSpc>
              </a:pPr>
              <a:endParaRPr/>
            </a:p>
          </p:txBody>
        </p:sp>
      </p:grpSp>
      <p:grpSp>
        <p:nvGrpSpPr>
          <p:cNvPr id="16" name="Group 16"/>
          <p:cNvGrpSpPr/>
          <p:nvPr/>
        </p:nvGrpSpPr>
        <p:grpSpPr>
          <a:xfrm>
            <a:off x="1029001" y="1892461"/>
            <a:ext cx="2534512" cy="606602"/>
            <a:chOff x="0" y="0"/>
            <a:chExt cx="1030850" cy="246720"/>
          </a:xfrm>
        </p:grpSpPr>
        <p:sp>
          <p:nvSpPr>
            <p:cNvPr id="17" name="Freeform 17"/>
            <p:cNvSpPr/>
            <p:nvPr/>
          </p:nvSpPr>
          <p:spPr>
            <a:xfrm>
              <a:off x="0" y="0"/>
              <a:ext cx="1030850" cy="246720"/>
            </a:xfrm>
            <a:custGeom>
              <a:avLst/>
              <a:gdLst/>
              <a:ahLst/>
              <a:cxnLst/>
              <a:rect l="l" t="t" r="r" b="b"/>
              <a:pathLst>
                <a:path w="1030850" h="246720">
                  <a:moveTo>
                    <a:pt x="48874" y="0"/>
                  </a:moveTo>
                  <a:lnTo>
                    <a:pt x="981976" y="0"/>
                  </a:lnTo>
                  <a:cubicBezTo>
                    <a:pt x="994938" y="0"/>
                    <a:pt x="1007369" y="5149"/>
                    <a:pt x="1016535" y="14315"/>
                  </a:cubicBezTo>
                  <a:cubicBezTo>
                    <a:pt x="1025701" y="23480"/>
                    <a:pt x="1030850" y="35912"/>
                    <a:pt x="1030850" y="48874"/>
                  </a:cubicBezTo>
                  <a:lnTo>
                    <a:pt x="1030850" y="197847"/>
                  </a:lnTo>
                  <a:cubicBezTo>
                    <a:pt x="1030850" y="224839"/>
                    <a:pt x="1008968" y="246720"/>
                    <a:pt x="981976" y="246720"/>
                  </a:cubicBezTo>
                  <a:lnTo>
                    <a:pt x="48874" y="246720"/>
                  </a:lnTo>
                  <a:cubicBezTo>
                    <a:pt x="21881" y="246720"/>
                    <a:pt x="0" y="224839"/>
                    <a:pt x="0" y="197847"/>
                  </a:cubicBezTo>
                  <a:lnTo>
                    <a:pt x="0" y="48874"/>
                  </a:lnTo>
                  <a:cubicBezTo>
                    <a:pt x="0" y="21881"/>
                    <a:pt x="21881" y="0"/>
                    <a:pt x="48874" y="0"/>
                  </a:cubicBezTo>
                  <a:close/>
                </a:path>
              </a:pathLst>
            </a:custGeom>
            <a:solidFill>
              <a:srgbClr val="FFF3F3"/>
            </a:solidFill>
            <a:ln w="47625" cap="sq">
              <a:solidFill>
                <a:srgbClr val="000000"/>
              </a:solidFill>
              <a:prstDash val="solid"/>
              <a:miter/>
            </a:ln>
          </p:spPr>
          <p:txBody>
            <a:bodyPr/>
            <a:lstStyle/>
            <a:p>
              <a:endParaRPr lang="en-US"/>
            </a:p>
          </p:txBody>
        </p:sp>
        <p:sp>
          <p:nvSpPr>
            <p:cNvPr id="18" name="TextBox 18"/>
            <p:cNvSpPr txBox="1"/>
            <p:nvPr/>
          </p:nvSpPr>
          <p:spPr>
            <a:xfrm>
              <a:off x="0" y="-28575"/>
              <a:ext cx="1030850" cy="275295"/>
            </a:xfrm>
            <a:prstGeom prst="rect">
              <a:avLst/>
            </a:prstGeom>
          </p:spPr>
          <p:txBody>
            <a:bodyPr lIns="30198" tIns="30198" rIns="30198" bIns="30198" rtlCol="0" anchor="ctr"/>
            <a:lstStyle/>
            <a:p>
              <a:pPr algn="ctr">
                <a:lnSpc>
                  <a:spcPts val="1581"/>
                </a:lnSpc>
              </a:pPr>
              <a:endParaRPr/>
            </a:p>
          </p:txBody>
        </p:sp>
      </p:grpSp>
      <p:sp>
        <p:nvSpPr>
          <p:cNvPr id="19" name="Freeform 19"/>
          <p:cNvSpPr/>
          <p:nvPr/>
        </p:nvSpPr>
        <p:spPr>
          <a:xfrm>
            <a:off x="7773505" y="768626"/>
            <a:ext cx="1248575" cy="140496"/>
          </a:xfrm>
          <a:custGeom>
            <a:avLst/>
            <a:gdLst/>
            <a:ahLst/>
            <a:cxnLst/>
            <a:rect l="l" t="t" r="r" b="b"/>
            <a:pathLst>
              <a:path w="1248575" h="140496">
                <a:moveTo>
                  <a:pt x="0" y="0"/>
                </a:moveTo>
                <a:lnTo>
                  <a:pt x="1248575" y="0"/>
                </a:lnTo>
                <a:lnTo>
                  <a:pt x="1248575" y="140496"/>
                </a:lnTo>
                <a:lnTo>
                  <a:pt x="0" y="140496"/>
                </a:lnTo>
                <a:lnTo>
                  <a:pt x="0" y="0"/>
                </a:lnTo>
                <a:close/>
              </a:path>
            </a:pathLst>
          </a:custGeom>
          <a:blipFill>
            <a:blip r:embed="rId7">
              <a:extLst>
                <a:ext uri="{96DAC541-7B7A-43D3-8B79-37D633B846F1}">
                  <asvg:svgBlip xmlns:asvg="http://schemas.microsoft.com/office/drawing/2016/SVG/main" r:embed="rId8"/>
                </a:ext>
              </a:extLst>
            </a:blip>
            <a:stretch>
              <a:fillRect r="-212471" b="-1711924"/>
            </a:stretch>
          </a:blipFill>
        </p:spPr>
        <p:txBody>
          <a:bodyPr/>
          <a:lstStyle/>
          <a:p>
            <a:endParaRPr lang="en-US"/>
          </a:p>
        </p:txBody>
      </p:sp>
      <p:sp>
        <p:nvSpPr>
          <p:cNvPr id="20" name="Freeform 20"/>
          <p:cNvSpPr/>
          <p:nvPr/>
        </p:nvSpPr>
        <p:spPr>
          <a:xfrm>
            <a:off x="7673829" y="668365"/>
            <a:ext cx="359520" cy="341018"/>
          </a:xfrm>
          <a:custGeom>
            <a:avLst/>
            <a:gdLst/>
            <a:ahLst/>
            <a:cxnLst/>
            <a:rect l="l" t="t" r="r" b="b"/>
            <a:pathLst>
              <a:path w="359520" h="341018">
                <a:moveTo>
                  <a:pt x="0" y="0"/>
                </a:moveTo>
                <a:lnTo>
                  <a:pt x="359519" y="0"/>
                </a:lnTo>
                <a:lnTo>
                  <a:pt x="359519" y="341018"/>
                </a:lnTo>
                <a:lnTo>
                  <a:pt x="0" y="341018"/>
                </a:lnTo>
                <a:lnTo>
                  <a:pt x="0" y="0"/>
                </a:lnTo>
                <a:close/>
              </a:path>
            </a:pathLst>
          </a:custGeom>
          <a:blipFill>
            <a:blip r:embed="rId9">
              <a:extLst>
                <a:ext uri="{96DAC541-7B7A-43D3-8B79-37D633B846F1}">
                  <asvg:svgBlip xmlns:asvg="http://schemas.microsoft.com/office/drawing/2016/SVG/main" r:embed="rId10"/>
                </a:ext>
              </a:extLst>
            </a:blip>
            <a:stretch>
              <a:fillRect r="-301497"/>
            </a:stretch>
          </a:blipFill>
        </p:spPr>
        <p:txBody>
          <a:bodyPr/>
          <a:lstStyle/>
          <a:p>
            <a:endParaRPr lang="en-US"/>
          </a:p>
        </p:txBody>
      </p:sp>
      <p:sp>
        <p:nvSpPr>
          <p:cNvPr id="21" name="Freeform 21"/>
          <p:cNvSpPr/>
          <p:nvPr/>
        </p:nvSpPr>
        <p:spPr>
          <a:xfrm>
            <a:off x="8575996" y="6106817"/>
            <a:ext cx="446084" cy="423127"/>
          </a:xfrm>
          <a:custGeom>
            <a:avLst/>
            <a:gdLst/>
            <a:ahLst/>
            <a:cxnLst/>
            <a:rect l="l" t="t" r="r" b="b"/>
            <a:pathLst>
              <a:path w="446084" h="423127">
                <a:moveTo>
                  <a:pt x="0" y="0"/>
                </a:moveTo>
                <a:lnTo>
                  <a:pt x="446084" y="0"/>
                </a:lnTo>
                <a:lnTo>
                  <a:pt x="446084" y="423127"/>
                </a:lnTo>
                <a:lnTo>
                  <a:pt x="0" y="423127"/>
                </a:lnTo>
                <a:lnTo>
                  <a:pt x="0" y="0"/>
                </a:lnTo>
                <a:close/>
              </a:path>
            </a:pathLst>
          </a:custGeom>
          <a:blipFill>
            <a:blip r:embed="rId9">
              <a:extLst>
                <a:ext uri="{96DAC541-7B7A-43D3-8B79-37D633B846F1}">
                  <asvg:svgBlip xmlns:asvg="http://schemas.microsoft.com/office/drawing/2016/SVG/main" r:embed="rId10"/>
                </a:ext>
              </a:extLst>
            </a:blip>
            <a:stretch>
              <a:fillRect r="-301497"/>
            </a:stretch>
          </a:blipFill>
        </p:spPr>
        <p:txBody>
          <a:bodyPr/>
          <a:lstStyle/>
          <a:p>
            <a:endParaRPr lang="en-US"/>
          </a:p>
        </p:txBody>
      </p:sp>
      <p:sp>
        <p:nvSpPr>
          <p:cNvPr id="22" name="TextBox 22"/>
          <p:cNvSpPr txBox="1"/>
          <p:nvPr/>
        </p:nvSpPr>
        <p:spPr>
          <a:xfrm>
            <a:off x="1388563" y="2774379"/>
            <a:ext cx="2974498" cy="326093"/>
          </a:xfrm>
          <a:prstGeom prst="rect">
            <a:avLst/>
          </a:prstGeom>
        </p:spPr>
        <p:txBody>
          <a:bodyPr lIns="0" tIns="0" rIns="0" bIns="0" rtlCol="0" anchor="t">
            <a:spAutoFit/>
          </a:bodyPr>
          <a:lstStyle/>
          <a:p>
            <a:pPr algn="ctr">
              <a:lnSpc>
                <a:spcPts val="2687"/>
              </a:lnSpc>
            </a:pPr>
            <a:r>
              <a:rPr lang="en-US" sz="1919">
                <a:solidFill>
                  <a:srgbClr val="FFF3F3"/>
                </a:solidFill>
                <a:latin typeface="Montserrat Bold"/>
              </a:rPr>
              <a:t>Critical Race Theory</a:t>
            </a:r>
          </a:p>
        </p:txBody>
      </p:sp>
      <p:sp>
        <p:nvSpPr>
          <p:cNvPr id="23" name="TextBox 23"/>
          <p:cNvSpPr txBox="1"/>
          <p:nvPr/>
        </p:nvSpPr>
        <p:spPr>
          <a:xfrm>
            <a:off x="1117885" y="3262392"/>
            <a:ext cx="3515853" cy="1082349"/>
          </a:xfrm>
          <a:prstGeom prst="rect">
            <a:avLst/>
          </a:prstGeom>
        </p:spPr>
        <p:txBody>
          <a:bodyPr lIns="0" tIns="0" rIns="0" bIns="0" rtlCol="0" anchor="t">
            <a:spAutoFit/>
          </a:bodyPr>
          <a:lstStyle/>
          <a:p>
            <a:pPr marL="272644" lvl="1" indent="-136322" algn="just">
              <a:lnSpc>
                <a:spcPts val="1767"/>
              </a:lnSpc>
              <a:buFont typeface="Arial"/>
              <a:buChar char="•"/>
            </a:pPr>
            <a:r>
              <a:rPr lang="en-US" sz="1262">
                <a:solidFill>
                  <a:srgbClr val="000000"/>
                </a:solidFill>
                <a:latin typeface="Montserrat"/>
              </a:rPr>
              <a:t>Ladson-Billing’ (1995) CRT in education is “systematic inquiry about how racial inequities are created and sustained in the lives of ethnic minorities” (Bhattacharya, 2017, p 75)</a:t>
            </a:r>
          </a:p>
        </p:txBody>
      </p:sp>
      <p:sp>
        <p:nvSpPr>
          <p:cNvPr id="24" name="TextBox 24"/>
          <p:cNvSpPr txBox="1"/>
          <p:nvPr/>
        </p:nvSpPr>
        <p:spPr>
          <a:xfrm>
            <a:off x="5208386" y="2774379"/>
            <a:ext cx="3288213" cy="326093"/>
          </a:xfrm>
          <a:prstGeom prst="rect">
            <a:avLst/>
          </a:prstGeom>
        </p:spPr>
        <p:txBody>
          <a:bodyPr lIns="0" tIns="0" rIns="0" bIns="0" rtlCol="0" anchor="t">
            <a:spAutoFit/>
          </a:bodyPr>
          <a:lstStyle/>
          <a:p>
            <a:pPr algn="ctr">
              <a:lnSpc>
                <a:spcPts val="2687"/>
              </a:lnSpc>
            </a:pPr>
            <a:r>
              <a:rPr lang="en-US" sz="1919">
                <a:solidFill>
                  <a:srgbClr val="FFF3F3"/>
                </a:solidFill>
                <a:latin typeface="Montserrat Bold"/>
              </a:rPr>
              <a:t>CRT in STEM</a:t>
            </a:r>
          </a:p>
        </p:txBody>
      </p:sp>
      <p:sp>
        <p:nvSpPr>
          <p:cNvPr id="25" name="TextBox 25"/>
          <p:cNvSpPr txBox="1"/>
          <p:nvPr/>
        </p:nvSpPr>
        <p:spPr>
          <a:xfrm>
            <a:off x="5126024" y="3262392"/>
            <a:ext cx="3452937" cy="1520499"/>
          </a:xfrm>
          <a:prstGeom prst="rect">
            <a:avLst/>
          </a:prstGeom>
        </p:spPr>
        <p:txBody>
          <a:bodyPr lIns="0" tIns="0" rIns="0" bIns="0" rtlCol="0" anchor="t">
            <a:spAutoFit/>
          </a:bodyPr>
          <a:lstStyle/>
          <a:p>
            <a:pPr marL="272644" lvl="1" indent="-136322" algn="just">
              <a:lnSpc>
                <a:spcPts val="1767"/>
              </a:lnSpc>
              <a:buFont typeface="Arial"/>
              <a:buChar char="•"/>
            </a:pPr>
            <a:r>
              <a:rPr lang="en-US" sz="1262">
                <a:solidFill>
                  <a:srgbClr val="000000"/>
                </a:solidFill>
                <a:latin typeface="Montserrat"/>
              </a:rPr>
              <a:t>Race is central to this study, and Morton’s (2022) work illuminates the use of CRT and applying this in STEM</a:t>
            </a:r>
          </a:p>
          <a:p>
            <a:pPr marL="272644" lvl="1" indent="-136322" algn="just">
              <a:lnSpc>
                <a:spcPts val="1767"/>
              </a:lnSpc>
              <a:buFont typeface="Arial"/>
              <a:buChar char="•"/>
            </a:pPr>
            <a:r>
              <a:rPr lang="en-US" sz="1262">
                <a:solidFill>
                  <a:srgbClr val="000000"/>
                </a:solidFill>
                <a:latin typeface="Montserrat"/>
              </a:rPr>
              <a:t>CRT in STEM education research addresses there is a culture of whiteness embedded within STEM culture</a:t>
            </a:r>
          </a:p>
        </p:txBody>
      </p:sp>
      <p:sp>
        <p:nvSpPr>
          <p:cNvPr id="26" name="TextBox 26"/>
          <p:cNvSpPr txBox="1"/>
          <p:nvPr/>
        </p:nvSpPr>
        <p:spPr>
          <a:xfrm>
            <a:off x="500965" y="971445"/>
            <a:ext cx="6437517" cy="692417"/>
          </a:xfrm>
          <a:prstGeom prst="rect">
            <a:avLst/>
          </a:prstGeom>
        </p:spPr>
        <p:txBody>
          <a:bodyPr lIns="0" tIns="0" rIns="0" bIns="0" rtlCol="0" anchor="t">
            <a:spAutoFit/>
          </a:bodyPr>
          <a:lstStyle/>
          <a:p>
            <a:pPr algn="ctr">
              <a:lnSpc>
                <a:spcPts val="4885"/>
              </a:lnSpc>
            </a:pPr>
            <a:r>
              <a:rPr lang="en-US" sz="3489">
                <a:solidFill>
                  <a:srgbClr val="000000"/>
                </a:solidFill>
                <a:latin typeface="Cooper Hewitt Bold"/>
              </a:rPr>
              <a:t>THEORETICAL FRAMEWORK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4160524A5AE499D1150595B4AD9EB" ma:contentTypeVersion="18" ma:contentTypeDescription="Create a new document." ma:contentTypeScope="" ma:versionID="3253f6b0213bbbc75f94cc3b8b28b674">
  <xsd:schema xmlns:xsd="http://www.w3.org/2001/XMLSchema" xmlns:xs="http://www.w3.org/2001/XMLSchema" xmlns:p="http://schemas.microsoft.com/office/2006/metadata/properties" xmlns:ns2="97a2db4b-e61a-4314-add7-f6cb6f0d2489" xmlns:ns3="311d9dc0-2d6f-4738-9b17-0a2ea28bdf55" targetNamespace="http://schemas.microsoft.com/office/2006/metadata/properties" ma:root="true" ma:fieldsID="a9793be17e2ac1a186f5ffd57cdffbe1" ns2:_="" ns3:_="">
    <xsd:import namespace="97a2db4b-e61a-4314-add7-f6cb6f0d2489"/>
    <xsd:import namespace="311d9dc0-2d6f-4738-9b17-0a2ea28bdf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2db4b-e61a-4314-add7-f6cb6f0d24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d9dc0-2d6f-4738-9b17-0a2ea28bdf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12a000-c6ec-48c8-8e50-3655abe85aaa}" ma:internalName="TaxCatchAll" ma:showField="CatchAllData" ma:web="311d9dc0-2d6f-4738-9b17-0a2ea28bdf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1d9dc0-2d6f-4738-9b17-0a2ea28bdf55" xsi:nil="true"/>
    <lcf76f155ced4ddcb4097134ff3c332f xmlns="97a2db4b-e61a-4314-add7-f6cb6f0d24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87BFF0-A997-41E0-B77C-0D8D884AF0AF}"/>
</file>

<file path=customXml/itemProps2.xml><?xml version="1.0" encoding="utf-8"?>
<ds:datastoreItem xmlns:ds="http://schemas.openxmlformats.org/officeDocument/2006/customXml" ds:itemID="{DA589D1D-265A-4DD8-AF79-2D6205007B48}"/>
</file>

<file path=customXml/itemProps3.xml><?xml version="1.0" encoding="utf-8"?>
<ds:datastoreItem xmlns:ds="http://schemas.openxmlformats.org/officeDocument/2006/customXml" ds:itemID="{41F2864F-83B1-4D7D-9139-597CB1C3B866}"/>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556</TotalTime>
  <Words>3228</Words>
  <Application>Microsoft Macintosh PowerPoint</Application>
  <PresentationFormat>Custom</PresentationFormat>
  <Paragraphs>265</Paragraphs>
  <Slides>21</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Canva Sans Bold</vt:lpstr>
      <vt:lpstr>Montserrat Bold</vt:lpstr>
      <vt:lpstr>Montserrat</vt:lpstr>
      <vt:lpstr>Arial</vt:lpstr>
      <vt:lpstr>Times New Roman</vt:lpstr>
      <vt:lpstr>Cooper Hewitt Bold</vt:lpstr>
      <vt:lpstr>Arimo</vt:lpstr>
      <vt:lpstr>Calibri</vt:lpstr>
      <vt:lpstr>Bernoru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Defense Presentation Qureshi 2024</dc:title>
  <cp:lastModifiedBy>Nadia  Qureshi</cp:lastModifiedBy>
  <cp:revision>1</cp:revision>
  <dcterms:created xsi:type="dcterms:W3CDTF">2006-08-16T00:00:00Z</dcterms:created>
  <dcterms:modified xsi:type="dcterms:W3CDTF">2024-10-04T05:19:05Z</dcterms:modified>
  <dc:identifier>DAF0RJgnAf8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0x0101000F24160524A5AE499D1150595B4AD9EB</vt:lpwstr>
  </property>
</Properties>
</file>