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56" r:id="rId5"/>
    <p:sldId id="257" r:id="rId6"/>
    <p:sldId id="289" r:id="rId7"/>
    <p:sldId id="292" r:id="rId8"/>
    <p:sldId id="291" r:id="rId9"/>
    <p:sldId id="299" r:id="rId10"/>
    <p:sldId id="290" r:id="rId11"/>
    <p:sldId id="297" r:id="rId12"/>
    <p:sldId id="296" r:id="rId13"/>
    <p:sldId id="286" r:id="rId14"/>
    <p:sldId id="288" r:id="rId15"/>
    <p:sldId id="295" r:id="rId16"/>
    <p:sldId id="294" r:id="rId17"/>
    <p:sldId id="29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99FE05-F5D5-9255-201C-1122376B53B0}" v="1319" dt="2024-09-09T17:48:51.312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5646" autoAdjust="0"/>
  </p:normalViewPr>
  <p:slideViewPr>
    <p:cSldViewPr snapToGrid="0">
      <p:cViewPr>
        <p:scale>
          <a:sx n="100" d="100"/>
          <a:sy n="100" d="100"/>
        </p:scale>
        <p:origin x="-1238" y="-115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AAAB1F-0366-46C6-995A-285599ED55B2}" type="doc">
      <dgm:prSet loTypeId="urn:microsoft.com/office/officeart/2016/7/layout/LinearBlockProcessNumbered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1808234-1C58-4123-8A00-058949CFC004}">
      <dgm:prSet phldr="0"/>
      <dgm:spPr/>
      <dgm:t>
        <a:bodyPr/>
        <a:lstStyle/>
        <a:p>
          <a:pPr rtl="0"/>
          <a:r>
            <a:rPr lang="en-US" dirty="0">
              <a:latin typeface="Tenorite"/>
            </a:rPr>
            <a:t>Disseminating program materials to prospective students and applicants. Providing routine information sessions &amp; consultations to interested applicants</a:t>
          </a:r>
          <a:endParaRPr lang="en-US" dirty="0"/>
        </a:p>
      </dgm:t>
    </dgm:pt>
    <dgm:pt modelId="{E8D1576D-E1C4-451C-A9E4-36D8BA00FD36}" type="parTrans" cxnId="{69DEF7EE-8E5E-480D-B625-FA9A1DC39914}">
      <dgm:prSet/>
      <dgm:spPr/>
      <dgm:t>
        <a:bodyPr/>
        <a:lstStyle/>
        <a:p>
          <a:endParaRPr lang="en-US"/>
        </a:p>
      </dgm:t>
    </dgm:pt>
    <dgm:pt modelId="{207B4A34-8B52-46DB-B57B-1432ECCDB8F9}" type="sibTrans" cxnId="{69DEF7EE-8E5E-480D-B625-FA9A1DC39914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00171941-7B14-4EA0-B336-E13FEB259FB2}">
      <dgm:prSet phldr="0"/>
      <dgm:spPr/>
      <dgm:t>
        <a:bodyPr/>
        <a:lstStyle/>
        <a:p>
          <a:pPr rtl="0"/>
          <a:r>
            <a:rPr lang="en-US" dirty="0">
              <a:latin typeface="Century Gothic"/>
            </a:rPr>
            <a:t>Responsible for identifying and building relationships with over 20 organizations, agencies, and businesses that can support or collaborate with the organizations that align with organizational mission statement </a:t>
          </a:r>
          <a:endParaRPr lang="en-US" dirty="0"/>
        </a:p>
      </dgm:t>
    </dgm:pt>
    <dgm:pt modelId="{98DC4904-A092-4B92-895B-0E0261AD4AD0}" type="parTrans" cxnId="{5A37EFC1-AA32-472E-BC8A-EED2795E59D5}">
      <dgm:prSet/>
      <dgm:spPr/>
      <dgm:t>
        <a:bodyPr/>
        <a:lstStyle/>
        <a:p>
          <a:endParaRPr lang="en-US"/>
        </a:p>
      </dgm:t>
    </dgm:pt>
    <dgm:pt modelId="{B0D39985-5D91-4B87-9B0E-F34D09EFD6DF}" type="sibTrans" cxnId="{5A37EFC1-AA32-472E-BC8A-EED2795E59D5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7D7339BB-DC46-418F-8F76-C0E0A613E8A6}">
      <dgm:prSet phldr="0"/>
      <dgm:spPr/>
      <dgm:t>
        <a:bodyPr/>
        <a:lstStyle/>
        <a:p>
          <a:pPr rtl="0"/>
          <a:r>
            <a:rPr lang="en-US" dirty="0">
              <a:latin typeface="Tenorite"/>
            </a:rPr>
            <a:t> </a:t>
          </a:r>
          <a:r>
            <a:rPr lang="en-US" dirty="0">
              <a:latin typeface="Century Gothic"/>
            </a:rPr>
            <a:t>Manage digital marketing team and facilitate social media content to increase departments digital and public presence in GTA</a:t>
          </a:r>
        </a:p>
      </dgm:t>
    </dgm:pt>
    <dgm:pt modelId="{3207A1BB-5C5A-410E-B2D2-77971C2FF6C6}" type="parTrans" cxnId="{C1A0BB98-BAD6-4C0B-B5EE-160970086FEB}">
      <dgm:prSet/>
      <dgm:spPr/>
      <dgm:t>
        <a:bodyPr/>
        <a:lstStyle/>
        <a:p>
          <a:endParaRPr lang="en-US"/>
        </a:p>
      </dgm:t>
    </dgm:pt>
    <dgm:pt modelId="{2BDBE9A7-4432-4B06-AB74-0427280323EF}" type="sibTrans" cxnId="{C1A0BB98-BAD6-4C0B-B5EE-160970086FEB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5A29A0B7-8777-4C99-A07D-9C4436B32829}">
      <dgm:prSet phldr="0"/>
      <dgm:spPr/>
      <dgm:t>
        <a:bodyPr/>
        <a:lstStyle/>
        <a:p>
          <a:pPr rtl="0"/>
          <a:r>
            <a:rPr lang="en-US" dirty="0">
              <a:latin typeface="Century Gothic"/>
            </a:rPr>
            <a:t>Facilitate the enrollment of students into university programs and courses through comprehensive application processing and diligent follow-up. Meanwhile organizing onboarding student orientations for upcoming academic year</a:t>
          </a:r>
          <a:endParaRPr lang="en-US" dirty="0">
            <a:latin typeface="Tenorite"/>
          </a:endParaRPr>
        </a:p>
      </dgm:t>
    </dgm:pt>
    <dgm:pt modelId="{9497F90A-064A-4BE7-A87F-2243112912E3}" type="parTrans" cxnId="{CBD3CF81-73A4-41B3-8942-60D7DF1DAA5B}">
      <dgm:prSet/>
      <dgm:spPr/>
    </dgm:pt>
    <dgm:pt modelId="{F74256CF-E077-496B-89FD-0C681B96F74D}" type="sibTrans" cxnId="{CBD3CF81-73A4-41B3-8942-60D7DF1DAA5B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DB235CC2-7A6D-43D7-94D4-2A10D4AC1D62}" type="pres">
      <dgm:prSet presAssocID="{F5AAAB1F-0366-46C6-995A-285599ED55B2}" presName="Name0" presStyleCnt="0">
        <dgm:presLayoutVars>
          <dgm:animLvl val="lvl"/>
          <dgm:resizeHandles val="exact"/>
        </dgm:presLayoutVars>
      </dgm:prSet>
      <dgm:spPr/>
    </dgm:pt>
    <dgm:pt modelId="{466131B8-5A2B-4101-AF27-CFC0DF89FB21}" type="pres">
      <dgm:prSet presAssocID="{51808234-1C58-4123-8A00-058949CFC004}" presName="compositeNode" presStyleCnt="0">
        <dgm:presLayoutVars>
          <dgm:bulletEnabled val="1"/>
        </dgm:presLayoutVars>
      </dgm:prSet>
      <dgm:spPr/>
    </dgm:pt>
    <dgm:pt modelId="{E1ACB1B1-7D68-43FD-B804-0E0050C2DD1E}" type="pres">
      <dgm:prSet presAssocID="{51808234-1C58-4123-8A00-058949CFC004}" presName="bgRect" presStyleLbl="alignNode1" presStyleIdx="0" presStyleCnt="4"/>
      <dgm:spPr/>
    </dgm:pt>
    <dgm:pt modelId="{985EA407-F3ED-471B-8E2F-D2DA7AB49CAB}" type="pres">
      <dgm:prSet presAssocID="{207B4A34-8B52-46DB-B57B-1432ECCDB8F9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CE7B164A-36D8-40CE-B4EA-00AFBC7BC420}" type="pres">
      <dgm:prSet presAssocID="{51808234-1C58-4123-8A00-058949CFC004}" presName="nodeRect" presStyleLbl="alignNode1" presStyleIdx="0" presStyleCnt="4">
        <dgm:presLayoutVars>
          <dgm:bulletEnabled val="1"/>
        </dgm:presLayoutVars>
      </dgm:prSet>
      <dgm:spPr/>
    </dgm:pt>
    <dgm:pt modelId="{299353BB-BE0E-4F3D-AB67-1FA4A110C9A9}" type="pres">
      <dgm:prSet presAssocID="{207B4A34-8B52-46DB-B57B-1432ECCDB8F9}" presName="sibTrans" presStyleCnt="0"/>
      <dgm:spPr/>
    </dgm:pt>
    <dgm:pt modelId="{3AC5F18A-B74F-4FAF-943B-2469FCEBB432}" type="pres">
      <dgm:prSet presAssocID="{00171941-7B14-4EA0-B336-E13FEB259FB2}" presName="compositeNode" presStyleCnt="0">
        <dgm:presLayoutVars>
          <dgm:bulletEnabled val="1"/>
        </dgm:presLayoutVars>
      </dgm:prSet>
      <dgm:spPr/>
    </dgm:pt>
    <dgm:pt modelId="{0C68360A-8C82-4C0E-BC9A-94D22D543A14}" type="pres">
      <dgm:prSet presAssocID="{00171941-7B14-4EA0-B336-E13FEB259FB2}" presName="bgRect" presStyleLbl="alignNode1" presStyleIdx="1" presStyleCnt="4"/>
      <dgm:spPr/>
    </dgm:pt>
    <dgm:pt modelId="{0EC25C1E-CB34-4C3E-9163-83B611FC022B}" type="pres">
      <dgm:prSet presAssocID="{B0D39985-5D91-4B87-9B0E-F34D09EFD6DF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918583B0-CB90-4AC1-B426-3B986E55C466}" type="pres">
      <dgm:prSet presAssocID="{00171941-7B14-4EA0-B336-E13FEB259FB2}" presName="nodeRect" presStyleLbl="alignNode1" presStyleIdx="1" presStyleCnt="4">
        <dgm:presLayoutVars>
          <dgm:bulletEnabled val="1"/>
        </dgm:presLayoutVars>
      </dgm:prSet>
      <dgm:spPr/>
    </dgm:pt>
    <dgm:pt modelId="{BDDD3B25-0377-458F-A328-C7C349C72C05}" type="pres">
      <dgm:prSet presAssocID="{B0D39985-5D91-4B87-9B0E-F34D09EFD6DF}" presName="sibTrans" presStyleCnt="0"/>
      <dgm:spPr/>
    </dgm:pt>
    <dgm:pt modelId="{27AB9331-31B8-4E6F-B6A7-6152DB924D54}" type="pres">
      <dgm:prSet presAssocID="{5A29A0B7-8777-4C99-A07D-9C4436B32829}" presName="compositeNode" presStyleCnt="0">
        <dgm:presLayoutVars>
          <dgm:bulletEnabled val="1"/>
        </dgm:presLayoutVars>
      </dgm:prSet>
      <dgm:spPr/>
    </dgm:pt>
    <dgm:pt modelId="{0E539971-A243-405D-A59B-0AEE04909386}" type="pres">
      <dgm:prSet presAssocID="{5A29A0B7-8777-4C99-A07D-9C4436B32829}" presName="bgRect" presStyleLbl="alignNode1" presStyleIdx="2" presStyleCnt="4"/>
      <dgm:spPr/>
    </dgm:pt>
    <dgm:pt modelId="{B8DE50BB-166E-4A27-8AA8-49837096794B}" type="pres">
      <dgm:prSet presAssocID="{F74256CF-E077-496B-89FD-0C681B96F74D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580091B2-F777-44F0-80AF-E3028104093B}" type="pres">
      <dgm:prSet presAssocID="{5A29A0B7-8777-4C99-A07D-9C4436B32829}" presName="nodeRect" presStyleLbl="alignNode1" presStyleIdx="2" presStyleCnt="4">
        <dgm:presLayoutVars>
          <dgm:bulletEnabled val="1"/>
        </dgm:presLayoutVars>
      </dgm:prSet>
      <dgm:spPr/>
    </dgm:pt>
    <dgm:pt modelId="{3E9AA6AB-23F5-44CC-99A2-12419261FCB8}" type="pres">
      <dgm:prSet presAssocID="{F74256CF-E077-496B-89FD-0C681B96F74D}" presName="sibTrans" presStyleCnt="0"/>
      <dgm:spPr/>
    </dgm:pt>
    <dgm:pt modelId="{387753CF-546A-4C4F-9A9A-BF8B4DDA3D3A}" type="pres">
      <dgm:prSet presAssocID="{7D7339BB-DC46-418F-8F76-C0E0A613E8A6}" presName="compositeNode" presStyleCnt="0">
        <dgm:presLayoutVars>
          <dgm:bulletEnabled val="1"/>
        </dgm:presLayoutVars>
      </dgm:prSet>
      <dgm:spPr/>
    </dgm:pt>
    <dgm:pt modelId="{CB383948-DD7F-4D4A-BE27-CA56AC1F5F0F}" type="pres">
      <dgm:prSet presAssocID="{7D7339BB-DC46-418F-8F76-C0E0A613E8A6}" presName="bgRect" presStyleLbl="alignNode1" presStyleIdx="3" presStyleCnt="4"/>
      <dgm:spPr/>
    </dgm:pt>
    <dgm:pt modelId="{D679ACE2-D7DB-4A6E-8DB8-36B1857BB269}" type="pres">
      <dgm:prSet presAssocID="{2BDBE9A7-4432-4B06-AB74-0427280323EF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D4BA8B08-F062-4D4E-ACB6-9A220022569E}" type="pres">
      <dgm:prSet presAssocID="{7D7339BB-DC46-418F-8F76-C0E0A613E8A6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75CE9B11-6F90-4605-8191-9AF365BABE91}" type="presOf" srcId="{51808234-1C58-4123-8A00-058949CFC004}" destId="{E1ACB1B1-7D68-43FD-B804-0E0050C2DD1E}" srcOrd="0" destOrd="0" presId="urn:microsoft.com/office/officeart/2016/7/layout/LinearBlockProcessNumbered"/>
    <dgm:cxn modelId="{180CB317-D183-455F-A09E-A3FC7228A598}" type="presOf" srcId="{7D7339BB-DC46-418F-8F76-C0E0A613E8A6}" destId="{D4BA8B08-F062-4D4E-ACB6-9A220022569E}" srcOrd="1" destOrd="0" presId="urn:microsoft.com/office/officeart/2016/7/layout/LinearBlockProcessNumbered"/>
    <dgm:cxn modelId="{75BCEC1F-D815-4EF6-9116-1E1E22CF7A8A}" type="presOf" srcId="{51808234-1C58-4123-8A00-058949CFC004}" destId="{CE7B164A-36D8-40CE-B4EA-00AFBC7BC420}" srcOrd="1" destOrd="0" presId="urn:microsoft.com/office/officeart/2016/7/layout/LinearBlockProcessNumbered"/>
    <dgm:cxn modelId="{E653D723-529D-4321-964E-018EEC2B4F44}" type="presOf" srcId="{00171941-7B14-4EA0-B336-E13FEB259FB2}" destId="{918583B0-CB90-4AC1-B426-3B986E55C466}" srcOrd="1" destOrd="0" presId="urn:microsoft.com/office/officeart/2016/7/layout/LinearBlockProcessNumbered"/>
    <dgm:cxn modelId="{76D4FD23-A003-412C-993C-CCB41EB6C509}" type="presOf" srcId="{7D7339BB-DC46-418F-8F76-C0E0A613E8A6}" destId="{CB383948-DD7F-4D4A-BE27-CA56AC1F5F0F}" srcOrd="0" destOrd="0" presId="urn:microsoft.com/office/officeart/2016/7/layout/LinearBlockProcessNumbered"/>
    <dgm:cxn modelId="{FA1C8B6C-F8B9-4D82-B8F7-55FB81A2C068}" type="presOf" srcId="{2BDBE9A7-4432-4B06-AB74-0427280323EF}" destId="{D679ACE2-D7DB-4A6E-8DB8-36B1857BB269}" srcOrd="0" destOrd="0" presId="urn:microsoft.com/office/officeart/2016/7/layout/LinearBlockProcessNumbered"/>
    <dgm:cxn modelId="{4F2F2871-E831-4DF1-A349-265F22240DF1}" type="presOf" srcId="{5A29A0B7-8777-4C99-A07D-9C4436B32829}" destId="{580091B2-F777-44F0-80AF-E3028104093B}" srcOrd="1" destOrd="0" presId="urn:microsoft.com/office/officeart/2016/7/layout/LinearBlockProcessNumbered"/>
    <dgm:cxn modelId="{7E8BC356-D2BC-4EF9-9FD9-2FD734B42D95}" type="presOf" srcId="{F5AAAB1F-0366-46C6-995A-285599ED55B2}" destId="{DB235CC2-7A6D-43D7-94D4-2A10D4AC1D62}" srcOrd="0" destOrd="0" presId="urn:microsoft.com/office/officeart/2016/7/layout/LinearBlockProcessNumbered"/>
    <dgm:cxn modelId="{CBD3CF81-73A4-41B3-8942-60D7DF1DAA5B}" srcId="{F5AAAB1F-0366-46C6-995A-285599ED55B2}" destId="{5A29A0B7-8777-4C99-A07D-9C4436B32829}" srcOrd="2" destOrd="0" parTransId="{9497F90A-064A-4BE7-A87F-2243112912E3}" sibTransId="{F74256CF-E077-496B-89FD-0C681B96F74D}"/>
    <dgm:cxn modelId="{33246789-10BA-4D52-BDFF-67DD468E91D2}" type="presOf" srcId="{F74256CF-E077-496B-89FD-0C681B96F74D}" destId="{B8DE50BB-166E-4A27-8AA8-49837096794B}" srcOrd="0" destOrd="0" presId="urn:microsoft.com/office/officeart/2016/7/layout/LinearBlockProcessNumbered"/>
    <dgm:cxn modelId="{C1A0BB98-BAD6-4C0B-B5EE-160970086FEB}" srcId="{F5AAAB1F-0366-46C6-995A-285599ED55B2}" destId="{7D7339BB-DC46-418F-8F76-C0E0A613E8A6}" srcOrd="3" destOrd="0" parTransId="{3207A1BB-5C5A-410E-B2D2-77971C2FF6C6}" sibTransId="{2BDBE9A7-4432-4B06-AB74-0427280323EF}"/>
    <dgm:cxn modelId="{04EC68A7-1F60-479B-971F-28A44C73C74B}" type="presOf" srcId="{5A29A0B7-8777-4C99-A07D-9C4436B32829}" destId="{0E539971-A243-405D-A59B-0AEE04909386}" srcOrd="0" destOrd="0" presId="urn:microsoft.com/office/officeart/2016/7/layout/LinearBlockProcessNumbered"/>
    <dgm:cxn modelId="{107926A9-B692-4B6F-9960-06216840D206}" type="presOf" srcId="{B0D39985-5D91-4B87-9B0E-F34D09EFD6DF}" destId="{0EC25C1E-CB34-4C3E-9163-83B611FC022B}" srcOrd="0" destOrd="0" presId="urn:microsoft.com/office/officeart/2016/7/layout/LinearBlockProcessNumbered"/>
    <dgm:cxn modelId="{5A37EFC1-AA32-472E-BC8A-EED2795E59D5}" srcId="{F5AAAB1F-0366-46C6-995A-285599ED55B2}" destId="{00171941-7B14-4EA0-B336-E13FEB259FB2}" srcOrd="1" destOrd="0" parTransId="{98DC4904-A092-4B92-895B-0E0261AD4AD0}" sibTransId="{B0D39985-5D91-4B87-9B0E-F34D09EFD6DF}"/>
    <dgm:cxn modelId="{4537C3E3-9BC7-46DA-B8F7-A6D3FC004E82}" type="presOf" srcId="{00171941-7B14-4EA0-B336-E13FEB259FB2}" destId="{0C68360A-8C82-4C0E-BC9A-94D22D543A14}" srcOrd="0" destOrd="0" presId="urn:microsoft.com/office/officeart/2016/7/layout/LinearBlockProcessNumbered"/>
    <dgm:cxn modelId="{EDAB31EC-E3EF-4D3F-BFBF-C65891AE788E}" type="presOf" srcId="{207B4A34-8B52-46DB-B57B-1432ECCDB8F9}" destId="{985EA407-F3ED-471B-8E2F-D2DA7AB49CAB}" srcOrd="0" destOrd="0" presId="urn:microsoft.com/office/officeart/2016/7/layout/LinearBlockProcessNumbered"/>
    <dgm:cxn modelId="{69DEF7EE-8E5E-480D-B625-FA9A1DC39914}" srcId="{F5AAAB1F-0366-46C6-995A-285599ED55B2}" destId="{51808234-1C58-4123-8A00-058949CFC004}" srcOrd="0" destOrd="0" parTransId="{E8D1576D-E1C4-451C-A9E4-36D8BA00FD36}" sibTransId="{207B4A34-8B52-46DB-B57B-1432ECCDB8F9}"/>
    <dgm:cxn modelId="{628F3BC8-A3C9-40C3-B7A3-9E03CF270DFD}" type="presParOf" srcId="{DB235CC2-7A6D-43D7-94D4-2A10D4AC1D62}" destId="{466131B8-5A2B-4101-AF27-CFC0DF89FB21}" srcOrd="0" destOrd="0" presId="urn:microsoft.com/office/officeart/2016/7/layout/LinearBlockProcessNumbered"/>
    <dgm:cxn modelId="{759A7996-C628-4B50-B729-1ECBDB91DFA2}" type="presParOf" srcId="{466131B8-5A2B-4101-AF27-CFC0DF89FB21}" destId="{E1ACB1B1-7D68-43FD-B804-0E0050C2DD1E}" srcOrd="0" destOrd="0" presId="urn:microsoft.com/office/officeart/2016/7/layout/LinearBlockProcessNumbered"/>
    <dgm:cxn modelId="{61C63036-68F7-48B6-9B36-8B6785EC2402}" type="presParOf" srcId="{466131B8-5A2B-4101-AF27-CFC0DF89FB21}" destId="{985EA407-F3ED-471B-8E2F-D2DA7AB49CAB}" srcOrd="1" destOrd="0" presId="urn:microsoft.com/office/officeart/2016/7/layout/LinearBlockProcessNumbered"/>
    <dgm:cxn modelId="{AC60F4E4-6DB5-43F3-971B-3FBC3FEDBDD4}" type="presParOf" srcId="{466131B8-5A2B-4101-AF27-CFC0DF89FB21}" destId="{CE7B164A-36D8-40CE-B4EA-00AFBC7BC420}" srcOrd="2" destOrd="0" presId="urn:microsoft.com/office/officeart/2016/7/layout/LinearBlockProcessNumbered"/>
    <dgm:cxn modelId="{E663739B-8C1C-46CD-9F55-07B3C3AC673E}" type="presParOf" srcId="{DB235CC2-7A6D-43D7-94D4-2A10D4AC1D62}" destId="{299353BB-BE0E-4F3D-AB67-1FA4A110C9A9}" srcOrd="1" destOrd="0" presId="urn:microsoft.com/office/officeart/2016/7/layout/LinearBlockProcessNumbered"/>
    <dgm:cxn modelId="{49E84FCB-D042-4562-876D-73AB31A11536}" type="presParOf" srcId="{DB235CC2-7A6D-43D7-94D4-2A10D4AC1D62}" destId="{3AC5F18A-B74F-4FAF-943B-2469FCEBB432}" srcOrd="2" destOrd="0" presId="urn:microsoft.com/office/officeart/2016/7/layout/LinearBlockProcessNumbered"/>
    <dgm:cxn modelId="{E6245F3E-DE56-43C8-88AE-BCBF60CAB754}" type="presParOf" srcId="{3AC5F18A-B74F-4FAF-943B-2469FCEBB432}" destId="{0C68360A-8C82-4C0E-BC9A-94D22D543A14}" srcOrd="0" destOrd="0" presId="urn:microsoft.com/office/officeart/2016/7/layout/LinearBlockProcessNumbered"/>
    <dgm:cxn modelId="{40F2860C-DD6C-4457-AAB0-B8C437E9EBDC}" type="presParOf" srcId="{3AC5F18A-B74F-4FAF-943B-2469FCEBB432}" destId="{0EC25C1E-CB34-4C3E-9163-83B611FC022B}" srcOrd="1" destOrd="0" presId="urn:microsoft.com/office/officeart/2016/7/layout/LinearBlockProcessNumbered"/>
    <dgm:cxn modelId="{BA7550AF-891D-4642-8027-4678691FC540}" type="presParOf" srcId="{3AC5F18A-B74F-4FAF-943B-2469FCEBB432}" destId="{918583B0-CB90-4AC1-B426-3B986E55C466}" srcOrd="2" destOrd="0" presId="urn:microsoft.com/office/officeart/2016/7/layout/LinearBlockProcessNumbered"/>
    <dgm:cxn modelId="{DA030301-8835-4CEF-BFB8-8B76AB8D90FE}" type="presParOf" srcId="{DB235CC2-7A6D-43D7-94D4-2A10D4AC1D62}" destId="{BDDD3B25-0377-458F-A328-C7C349C72C05}" srcOrd="3" destOrd="0" presId="urn:microsoft.com/office/officeart/2016/7/layout/LinearBlockProcessNumbered"/>
    <dgm:cxn modelId="{B48CA137-BA7F-4B42-A495-CBAEA740E235}" type="presParOf" srcId="{DB235CC2-7A6D-43D7-94D4-2A10D4AC1D62}" destId="{27AB9331-31B8-4E6F-B6A7-6152DB924D54}" srcOrd="4" destOrd="0" presId="urn:microsoft.com/office/officeart/2016/7/layout/LinearBlockProcessNumbered"/>
    <dgm:cxn modelId="{70A06D3F-60B7-4598-B436-DD5DF064FE88}" type="presParOf" srcId="{27AB9331-31B8-4E6F-B6A7-6152DB924D54}" destId="{0E539971-A243-405D-A59B-0AEE04909386}" srcOrd="0" destOrd="0" presId="urn:microsoft.com/office/officeart/2016/7/layout/LinearBlockProcessNumbered"/>
    <dgm:cxn modelId="{E66D1B07-0024-4446-BC5B-EC2B65773B67}" type="presParOf" srcId="{27AB9331-31B8-4E6F-B6A7-6152DB924D54}" destId="{B8DE50BB-166E-4A27-8AA8-49837096794B}" srcOrd="1" destOrd="0" presId="urn:microsoft.com/office/officeart/2016/7/layout/LinearBlockProcessNumbered"/>
    <dgm:cxn modelId="{7F287FD6-01B8-43CE-A2C9-37E81D2460B8}" type="presParOf" srcId="{27AB9331-31B8-4E6F-B6A7-6152DB924D54}" destId="{580091B2-F777-44F0-80AF-E3028104093B}" srcOrd="2" destOrd="0" presId="urn:microsoft.com/office/officeart/2016/7/layout/LinearBlockProcessNumbered"/>
    <dgm:cxn modelId="{2E2EDAA8-AC78-4F69-A0A4-C22FC4682908}" type="presParOf" srcId="{DB235CC2-7A6D-43D7-94D4-2A10D4AC1D62}" destId="{3E9AA6AB-23F5-44CC-99A2-12419261FCB8}" srcOrd="5" destOrd="0" presId="urn:microsoft.com/office/officeart/2016/7/layout/LinearBlockProcessNumbered"/>
    <dgm:cxn modelId="{521B0E5B-1BE2-49F7-91F6-1C11FFE636B9}" type="presParOf" srcId="{DB235CC2-7A6D-43D7-94D4-2A10D4AC1D62}" destId="{387753CF-546A-4C4F-9A9A-BF8B4DDA3D3A}" srcOrd="6" destOrd="0" presId="urn:microsoft.com/office/officeart/2016/7/layout/LinearBlockProcessNumbered"/>
    <dgm:cxn modelId="{EBC8CD3B-8D2C-418C-B768-CD596C399569}" type="presParOf" srcId="{387753CF-546A-4C4F-9A9A-BF8B4DDA3D3A}" destId="{CB383948-DD7F-4D4A-BE27-CA56AC1F5F0F}" srcOrd="0" destOrd="0" presId="urn:microsoft.com/office/officeart/2016/7/layout/LinearBlockProcessNumbered"/>
    <dgm:cxn modelId="{7F12DCD5-559E-4C01-9F7E-253694F6D893}" type="presParOf" srcId="{387753CF-546A-4C4F-9A9A-BF8B4DDA3D3A}" destId="{D679ACE2-D7DB-4A6E-8DB8-36B1857BB269}" srcOrd="1" destOrd="0" presId="urn:microsoft.com/office/officeart/2016/7/layout/LinearBlockProcessNumbered"/>
    <dgm:cxn modelId="{E300C51A-8874-4938-94AF-822584B91A98}" type="presParOf" srcId="{387753CF-546A-4C4F-9A9A-BF8B4DDA3D3A}" destId="{D4BA8B08-F062-4D4E-ACB6-9A220022569E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ACB1B1-7D68-43FD-B804-0E0050C2DD1E}">
      <dsp:nvSpPr>
        <dsp:cNvPr id="0" name=""/>
        <dsp:cNvSpPr/>
      </dsp:nvSpPr>
      <dsp:spPr>
        <a:xfrm>
          <a:off x="190" y="287122"/>
          <a:ext cx="2306320" cy="2767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813" tIns="0" rIns="227813" bIns="3302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Tenorite"/>
            </a:rPr>
            <a:t>Disseminating program materials to prospective students and applicants. Providing routine information sessions &amp; consultations to interested applicants</a:t>
          </a:r>
          <a:endParaRPr lang="en-US" sz="1100" kern="1200" dirty="0"/>
        </a:p>
      </dsp:txBody>
      <dsp:txXfrm>
        <a:off x="190" y="1394156"/>
        <a:ext cx="2306320" cy="1660550"/>
      </dsp:txXfrm>
    </dsp:sp>
    <dsp:sp modelId="{985EA407-F3ED-471B-8E2F-D2DA7AB49CAB}">
      <dsp:nvSpPr>
        <dsp:cNvPr id="0" name=""/>
        <dsp:cNvSpPr/>
      </dsp:nvSpPr>
      <dsp:spPr>
        <a:xfrm>
          <a:off x="190" y="287122"/>
          <a:ext cx="2306320" cy="110703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813" tIns="165100" rIns="227813" bIns="16510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01</a:t>
          </a:r>
        </a:p>
      </dsp:txBody>
      <dsp:txXfrm>
        <a:off x="190" y="287122"/>
        <a:ext cx="2306320" cy="1107033"/>
      </dsp:txXfrm>
    </dsp:sp>
    <dsp:sp modelId="{0C68360A-8C82-4C0E-BC9A-94D22D543A14}">
      <dsp:nvSpPr>
        <dsp:cNvPr id="0" name=""/>
        <dsp:cNvSpPr/>
      </dsp:nvSpPr>
      <dsp:spPr>
        <a:xfrm>
          <a:off x="2491017" y="287122"/>
          <a:ext cx="2306320" cy="2767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813" tIns="0" rIns="227813" bIns="3302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entury Gothic"/>
            </a:rPr>
            <a:t>Responsible for identifying and building relationships with over 20 organizations, agencies, and businesses that can support or collaborate with the organizations that align with organizational mission statement </a:t>
          </a:r>
          <a:endParaRPr lang="en-US" sz="1100" kern="1200" dirty="0"/>
        </a:p>
      </dsp:txBody>
      <dsp:txXfrm>
        <a:off x="2491017" y="1394156"/>
        <a:ext cx="2306320" cy="1660550"/>
      </dsp:txXfrm>
    </dsp:sp>
    <dsp:sp modelId="{0EC25C1E-CB34-4C3E-9163-83B611FC022B}">
      <dsp:nvSpPr>
        <dsp:cNvPr id="0" name=""/>
        <dsp:cNvSpPr/>
      </dsp:nvSpPr>
      <dsp:spPr>
        <a:xfrm>
          <a:off x="2491017" y="287122"/>
          <a:ext cx="2306320" cy="110703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813" tIns="165100" rIns="227813" bIns="16510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02</a:t>
          </a:r>
        </a:p>
      </dsp:txBody>
      <dsp:txXfrm>
        <a:off x="2491017" y="287122"/>
        <a:ext cx="2306320" cy="1107033"/>
      </dsp:txXfrm>
    </dsp:sp>
    <dsp:sp modelId="{0E539971-A243-405D-A59B-0AEE04909386}">
      <dsp:nvSpPr>
        <dsp:cNvPr id="0" name=""/>
        <dsp:cNvSpPr/>
      </dsp:nvSpPr>
      <dsp:spPr>
        <a:xfrm>
          <a:off x="4981843" y="287122"/>
          <a:ext cx="2306320" cy="2767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813" tIns="0" rIns="227813" bIns="3302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Century Gothic"/>
            </a:rPr>
            <a:t>Facilitate the enrollment of students into university programs and courses through comprehensive application processing and diligent follow-up. Meanwhile organizing onboarding student orientations for upcoming academic year</a:t>
          </a:r>
          <a:endParaRPr lang="en-US" sz="1100" kern="1200" dirty="0">
            <a:latin typeface="Tenorite"/>
          </a:endParaRPr>
        </a:p>
      </dsp:txBody>
      <dsp:txXfrm>
        <a:off x="4981843" y="1394156"/>
        <a:ext cx="2306320" cy="1660550"/>
      </dsp:txXfrm>
    </dsp:sp>
    <dsp:sp modelId="{B8DE50BB-166E-4A27-8AA8-49837096794B}">
      <dsp:nvSpPr>
        <dsp:cNvPr id="0" name=""/>
        <dsp:cNvSpPr/>
      </dsp:nvSpPr>
      <dsp:spPr>
        <a:xfrm>
          <a:off x="4981843" y="287122"/>
          <a:ext cx="2306320" cy="110703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813" tIns="165100" rIns="227813" bIns="16510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03</a:t>
          </a:r>
        </a:p>
      </dsp:txBody>
      <dsp:txXfrm>
        <a:off x="4981843" y="287122"/>
        <a:ext cx="2306320" cy="1107033"/>
      </dsp:txXfrm>
    </dsp:sp>
    <dsp:sp modelId="{CB383948-DD7F-4D4A-BE27-CA56AC1F5F0F}">
      <dsp:nvSpPr>
        <dsp:cNvPr id="0" name=""/>
        <dsp:cNvSpPr/>
      </dsp:nvSpPr>
      <dsp:spPr>
        <a:xfrm>
          <a:off x="7472670" y="287122"/>
          <a:ext cx="2306320" cy="27675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813" tIns="0" rIns="227813" bIns="330200" numCol="1" spcCol="1270" anchor="t" anchorCtr="0">
          <a:noAutofit/>
        </a:bodyPr>
        <a:lstStyle/>
        <a:p>
          <a:pPr marL="0" lvl="0" indent="0" algn="l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latin typeface="Tenorite"/>
            </a:rPr>
            <a:t> </a:t>
          </a:r>
          <a:r>
            <a:rPr lang="en-US" sz="1100" kern="1200" dirty="0">
              <a:latin typeface="Century Gothic"/>
            </a:rPr>
            <a:t>Manage digital marketing team and facilitate social media content to increase departments digital and public presence in GTA</a:t>
          </a:r>
        </a:p>
      </dsp:txBody>
      <dsp:txXfrm>
        <a:off x="7472670" y="1394156"/>
        <a:ext cx="2306320" cy="1660550"/>
      </dsp:txXfrm>
    </dsp:sp>
    <dsp:sp modelId="{D679ACE2-D7DB-4A6E-8DB8-36B1857BB269}">
      <dsp:nvSpPr>
        <dsp:cNvPr id="0" name=""/>
        <dsp:cNvSpPr/>
      </dsp:nvSpPr>
      <dsp:spPr>
        <a:xfrm>
          <a:off x="7472670" y="287122"/>
          <a:ext cx="2306320" cy="110703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7813" tIns="165100" rIns="227813" bIns="16510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04</a:t>
          </a:r>
        </a:p>
      </dsp:txBody>
      <dsp:txXfrm>
        <a:off x="7472670" y="287122"/>
        <a:ext cx="2306320" cy="11070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9/9/2024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9/9/2024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9489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7438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778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0867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845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793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57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844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589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592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rt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9692640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5E425B-455F-127B-1647-045FD094F15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167493" y="2087561"/>
            <a:ext cx="2693306" cy="389054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+mn-lt"/>
              </a:defRPr>
            </a:lvl2pPr>
            <a:lvl3pPr marL="914400" indent="0">
              <a:buNone/>
              <a:defRPr sz="2000">
                <a:latin typeface="+mn-lt"/>
              </a:defRPr>
            </a:lvl3pPr>
            <a:lvl4pPr marL="1371600" indent="0">
              <a:buNone/>
              <a:defRPr sz="2000">
                <a:latin typeface="+mn-lt"/>
              </a:defRPr>
            </a:lvl4pPr>
            <a:lvl5pPr marL="1828800" indent="0"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16400" y="2087563"/>
            <a:ext cx="6730274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09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9489" y="457199"/>
            <a:ext cx="5943599" cy="192024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BBDFA0C-B372-969D-6C8A-F664A4BF8D41}"/>
              </a:ext>
            </a:extLst>
          </p:cNvPr>
          <p:cNvSpPr>
            <a:spLocks noGrp="1" noChangeAspect="1"/>
          </p:cNvSpPr>
          <p:nvPr>
            <p:ph idx="17" hasCustomPrompt="1"/>
          </p:nvPr>
        </p:nvSpPr>
        <p:spPr>
          <a:xfrm>
            <a:off x="823108" y="640080"/>
            <a:ext cx="4297680" cy="4297680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347663" indent="0" algn="ctr">
              <a:buFont typeface="Arial" panose="020B0604020202020204" pitchFamily="34" charset="0"/>
              <a:buNone/>
              <a:defRPr sz="2000">
                <a:latin typeface="+mn-lt"/>
              </a:defRPr>
            </a:lvl2pPr>
            <a:lvl3pPr marL="6858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marL="9144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marL="11430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8D2CC-EE75-85FA-1577-88C0BEC7B10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549490" y="2706369"/>
            <a:ext cx="5943600" cy="3383279"/>
          </a:xfrm>
        </p:spPr>
        <p:txBody>
          <a:bodyPr>
            <a:normAutofit/>
          </a:bodyPr>
          <a:lstStyle>
            <a:lvl1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146304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5656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71600"/>
            <a:ext cx="5486400" cy="4114800"/>
          </a:xfrm>
        </p:spPr>
        <p:txBody>
          <a:bodyPr anchor="ctr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124234B-E1C4-2616-9993-A23142AA69B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83438" y="1168400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26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0" y="457200"/>
            <a:ext cx="5120640" cy="3200400"/>
          </a:xfrm>
        </p:spPr>
        <p:txBody>
          <a:bodyPr anchor="b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3DBBF-E63D-81E5-E7CE-32F6F2C2F9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43598" y="3657600"/>
            <a:ext cx="5120640" cy="1828800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64033732-ADA1-C540-7276-3FF5CDEF2C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4238" y="1157224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856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208822" cy="6858002"/>
            <a:chOff x="0" y="0"/>
            <a:chExt cx="12208822" cy="685800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10643508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07A1CF7-9B3B-E43E-830E-DAB65B60824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166088" y="2652713"/>
            <a:ext cx="5394959" cy="343693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D976D8D6-3BDC-1908-3425-FEE3EEF51A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317920" y="1447800"/>
            <a:ext cx="4214010" cy="421401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3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74" r:id="rId4"/>
    <p:sldLayoutId id="2147483671" r:id="rId5"/>
    <p:sldLayoutId id="2147483659" r:id="rId6"/>
    <p:sldLayoutId id="2147483668" r:id="rId7"/>
    <p:sldLayoutId id="2147483669" r:id="rId8"/>
    <p:sldLayoutId id="2147483675" r:id="rId9"/>
    <p:sldLayoutId id="2147483677" r:id="rId10"/>
    <p:sldLayoutId id="2147483676" r:id="rId11"/>
    <p:sldLayoutId id="2147483661" r:id="rId12"/>
    <p:sldLayoutId id="2147483666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69" y="327455"/>
            <a:ext cx="8032238" cy="3250711"/>
          </a:xfrm>
        </p:spPr>
        <p:txBody>
          <a:bodyPr vert="horz" lIns="91440" tIns="45720" rIns="91440" bIns="0" rtlCol="0" anchor="b">
            <a:normAutofit fontScale="90000"/>
          </a:bodyPr>
          <a:lstStyle/>
          <a:p>
            <a:r>
              <a:rPr lang="en-US" dirty="0"/>
              <a:t>OISE: Research Symposium</a:t>
            </a:r>
            <a:br>
              <a:rPr lang="en-US" dirty="0"/>
            </a:br>
            <a:r>
              <a:rPr lang="en-US" kern="1200" dirty="0">
                <a:latin typeface="+mj-lt"/>
                <a:ea typeface="+mj-ea"/>
                <a:cs typeface="+mj-cs"/>
              </a:rPr>
              <a:t>Community Development</a:t>
            </a:r>
            <a:r>
              <a:rPr lang="en-US" dirty="0"/>
              <a:t>, Outreach &amp; Education</a:t>
            </a:r>
            <a:endParaRPr lang="en-US" kern="1200" dirty="0"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88068A-D5B6-8AF4-85E1-DE5DE87C4DB8}"/>
              </a:ext>
            </a:extLst>
          </p:cNvPr>
          <p:cNvSpPr txBox="1"/>
          <p:nvPr/>
        </p:nvSpPr>
        <p:spPr>
          <a:xfrm>
            <a:off x="61181" y="5204758"/>
            <a:ext cx="7355619" cy="94984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Brandon </a:t>
            </a:r>
            <a:r>
              <a:rPr lang="en-US" sz="2400" dirty="0">
                <a:solidFill>
                  <a:schemeClr val="bg1"/>
                </a:solidFill>
              </a:rPr>
              <a:t>Cole Recruitment </a:t>
            </a:r>
            <a:r>
              <a:rPr lang="en-US" sz="24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&amp; Admissions Coordinator </a:t>
            </a:r>
            <a:endParaRPr lang="en-US" sz="2400" kern="1200" dirty="0">
              <a:solidFill>
                <a:schemeClr val="bg1"/>
              </a:solidFill>
              <a:latin typeface="+mn-lt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solidFill>
                  <a:schemeClr val="bg1"/>
                </a:solidFill>
              </a:rPr>
              <a:t>Brandon.cole@utoronto.ca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solidFill>
                  <a:schemeClr val="bg1"/>
                </a:solidFill>
              </a:rPr>
              <a:t>Transitional Year </a:t>
            </a:r>
            <a:r>
              <a:rPr lang="en-US" sz="2400" err="1">
                <a:solidFill>
                  <a:schemeClr val="bg1"/>
                </a:solidFill>
              </a:rPr>
              <a:t>Programme</a:t>
            </a:r>
            <a:r>
              <a:rPr lang="en-US" sz="2400" dirty="0">
                <a:solidFill>
                  <a:schemeClr val="bg1"/>
                </a:solidFill>
              </a:rPr>
              <a:t> University of Toronto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27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DF1DDA-6CEE-7C03-2B83-27141AB34657}"/>
              </a:ext>
            </a:extLst>
          </p:cNvPr>
          <p:cNvSpPr txBox="1"/>
          <p:nvPr/>
        </p:nvSpPr>
        <p:spPr>
          <a:xfrm>
            <a:off x="10318229" y="6358328"/>
            <a:ext cx="214858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i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©</a:t>
            </a:r>
            <a:r>
              <a:rPr lang="en-US" dirty="0">
                <a:solidFill>
                  <a:schemeClr val="bg1"/>
                </a:solidFill>
                <a:latin typeface="Aptos"/>
              </a:rPr>
              <a:t> Brandon Cole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48DD4-4828-CE87-0C5C-42BE175E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71600"/>
            <a:ext cx="5486400" cy="4114800"/>
          </a:xfrm>
        </p:spPr>
        <p:txBody>
          <a:bodyPr/>
          <a:lstStyle/>
          <a:p>
            <a:r>
              <a:rPr lang="en-US" dirty="0"/>
              <a:t>The power of communication</a:t>
            </a:r>
          </a:p>
        </p:txBody>
      </p:sp>
      <p:pic>
        <p:nvPicPr>
          <p:cNvPr id="10" name="Picture Placeholder 9" descr="A person holding books in a classroom">
            <a:extLst>
              <a:ext uri="{FF2B5EF4-FFF2-40B4-BE49-F238E27FC236}">
                <a16:creationId xmlns:a16="http://schemas.microsoft.com/office/drawing/2014/main" id="{FCA2FB5B-570E-D181-A4B1-1DCB61C08948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16819" r="16819"/>
          <a:stretch/>
        </p:blipFill>
        <p:spPr>
          <a:xfrm>
            <a:off x="7183438" y="1168400"/>
            <a:ext cx="4500562" cy="4521200"/>
          </a:xfrm>
        </p:spPr>
      </p:pic>
    </p:spTree>
    <p:extLst>
      <p:ext uri="{BB962C8B-B14F-4D97-AF65-F5344CB8AC3E}">
        <p14:creationId xmlns:p14="http://schemas.microsoft.com/office/powerpoint/2010/main" val="3662677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EE190-899A-46D2-989D-C4BC6A46F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0" y="457200"/>
            <a:ext cx="5120640" cy="3200400"/>
          </a:xfrm>
        </p:spPr>
        <p:txBody>
          <a:bodyPr/>
          <a:lstStyle/>
          <a:p>
            <a:r>
              <a:rPr lang="en-US" dirty="0"/>
              <a:t>Overcoming nervousness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BC9DE8-A5CC-4BE1-0DE5-CB15D01A7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43598" y="3657600"/>
            <a:ext cx="5120640" cy="1828800"/>
          </a:xfrm>
        </p:spPr>
        <p:txBody>
          <a:bodyPr/>
          <a:lstStyle/>
          <a:p>
            <a:r>
              <a:rPr lang="en-US" dirty="0"/>
              <a:t>Confidence-building strategies</a:t>
            </a:r>
          </a:p>
        </p:txBody>
      </p:sp>
      <p:pic>
        <p:nvPicPr>
          <p:cNvPr id="17" name="Picture Placeholder 16" descr="Two people walking down a sidewalk">
            <a:extLst>
              <a:ext uri="{FF2B5EF4-FFF2-40B4-BE49-F238E27FC236}">
                <a16:creationId xmlns:a16="http://schemas.microsoft.com/office/drawing/2014/main" id="{2ECBBDA4-D2C1-0F46-BA36-5967266F87A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16819" r="16819"/>
          <a:stretch/>
        </p:blipFill>
        <p:spPr>
          <a:xfrm>
            <a:off x="904238" y="1157224"/>
            <a:ext cx="4500562" cy="4521200"/>
          </a:xfrm>
        </p:spPr>
      </p:pic>
    </p:spTree>
    <p:extLst>
      <p:ext uri="{BB962C8B-B14F-4D97-AF65-F5344CB8AC3E}">
        <p14:creationId xmlns:p14="http://schemas.microsoft.com/office/powerpoint/2010/main" val="779750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02FA0-5805-E9D5-E5A1-5B4B485C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7200"/>
            <a:ext cx="9692640" cy="1371600"/>
          </a:xfrm>
        </p:spPr>
        <p:txBody>
          <a:bodyPr/>
          <a:lstStyle/>
          <a:p>
            <a:r>
              <a:rPr lang="en-US" dirty="0"/>
              <a:t>Dynamic delivery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9A705-E123-1C6C-EC93-CEE377B741C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167493" y="2087561"/>
            <a:ext cx="2693306" cy="3890543"/>
          </a:xfrm>
        </p:spPr>
        <p:txBody>
          <a:bodyPr/>
          <a:lstStyle/>
          <a:p>
            <a:r>
              <a:rPr lang="en-US" dirty="0"/>
              <a:t>Learn to infuse energy into your delivery to leave a lasting impression</a:t>
            </a:r>
          </a:p>
          <a:p>
            <a:r>
              <a:rPr lang="en-US" dirty="0"/>
              <a:t>One of the goals of effective communication is to motivate your audience</a:t>
            </a:r>
          </a:p>
          <a:p>
            <a:endParaRPr lang="en-US" dirty="0"/>
          </a:p>
        </p:txBody>
      </p:sp>
      <p:graphicFrame>
        <p:nvGraphicFramePr>
          <p:cNvPr id="5" name="Table Placeholder 2">
            <a:extLst>
              <a:ext uri="{FF2B5EF4-FFF2-40B4-BE49-F238E27FC236}">
                <a16:creationId xmlns:a16="http://schemas.microsoft.com/office/drawing/2014/main" id="{FD8D3D14-313E-8ED7-7BE9-2E3D506F17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6509738"/>
              </p:ext>
            </p:extLst>
          </p:nvPr>
        </p:nvGraphicFramePr>
        <p:xfrm>
          <a:off x="4216400" y="2087563"/>
          <a:ext cx="6771640" cy="406165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692910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1692910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1692910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1692910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</a:tblGrid>
              <a:tr h="58693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Metric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Actual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6124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Audience attendance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 attendees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6124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Engagement duration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Minutes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  <a:tr h="586937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Q&amp;A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 questions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031278"/>
                  </a:ext>
                </a:extLst>
              </a:tr>
              <a:tr h="6124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Positive feedback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1840781"/>
                  </a:ext>
                </a:extLst>
              </a:tr>
              <a:tr h="8749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Rate of information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89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915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00FF-6B42-7D84-7831-AACC4E18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9489" y="457199"/>
            <a:ext cx="5943599" cy="1920240"/>
          </a:xfrm>
        </p:spPr>
        <p:txBody>
          <a:bodyPr/>
          <a:lstStyle/>
          <a:p>
            <a:r>
              <a:rPr lang="en-US" dirty="0"/>
              <a:t>Final tips &amp; takeaways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C7FC500-BBFB-3AA4-BEDE-038CB94FFF61}"/>
              </a:ext>
            </a:extLst>
          </p:cNvPr>
          <p:cNvSpPr>
            <a:spLocks noGrp="1" noChangeAspect="1"/>
          </p:cNvSpPr>
          <p:nvPr>
            <p:ph idx="17"/>
          </p:nvPr>
        </p:nvSpPr>
        <p:spPr>
          <a:xfrm>
            <a:off x="823108" y="640080"/>
            <a:ext cx="4297680" cy="4297680"/>
          </a:xfrm>
        </p:spPr>
        <p:txBody>
          <a:bodyPr/>
          <a:lstStyle/>
          <a:p>
            <a:r>
              <a:rPr lang="en-US" dirty="0"/>
              <a:t>Seek feedback</a:t>
            </a:r>
          </a:p>
          <a:p>
            <a:r>
              <a:rPr lang="en-US" dirty="0"/>
              <a:t>Reflect on performance</a:t>
            </a:r>
          </a:p>
          <a:p>
            <a:r>
              <a:rPr lang="en-US" dirty="0"/>
              <a:t>Explore new techniques</a:t>
            </a:r>
          </a:p>
          <a:p>
            <a:r>
              <a:rPr lang="en-US" dirty="0"/>
              <a:t>Set personal goals</a:t>
            </a:r>
          </a:p>
          <a:p>
            <a:r>
              <a:rPr lang="en-US" dirty="0"/>
              <a:t>Iterate and adapt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C7B5A-A5C3-15D4-DF71-B692D28942F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49900" y="2706688"/>
            <a:ext cx="5943600" cy="3382962"/>
          </a:xfrm>
        </p:spPr>
        <p:txBody>
          <a:bodyPr>
            <a:normAutofit/>
          </a:bodyPr>
          <a:lstStyle/>
          <a:p>
            <a:r>
              <a:rPr lang="en-US" dirty="0"/>
              <a:t>Consistent rehearsal</a:t>
            </a:r>
          </a:p>
          <a:p>
            <a:pPr lvl="1"/>
            <a:r>
              <a:rPr lang="en-US" dirty="0"/>
              <a:t>Strengthen your familiarity</a:t>
            </a:r>
          </a:p>
          <a:p>
            <a:r>
              <a:rPr lang="en-US" dirty="0"/>
              <a:t>Refine delivery style</a:t>
            </a:r>
          </a:p>
          <a:p>
            <a:pPr lvl="1"/>
            <a:r>
              <a:rPr lang="en-US" dirty="0"/>
              <a:t>Pacing, tone, and emphasis</a:t>
            </a:r>
          </a:p>
          <a:p>
            <a:r>
              <a:rPr lang="en-US" dirty="0"/>
              <a:t>Timing and transitions</a:t>
            </a:r>
          </a:p>
          <a:p>
            <a:pPr lvl="1"/>
            <a:r>
              <a:rPr lang="en-US" dirty="0"/>
              <a:t>Aim for seamless, professional delivery</a:t>
            </a:r>
          </a:p>
          <a:p>
            <a:r>
              <a:rPr lang="en-US" dirty="0"/>
              <a:t>Practice audience</a:t>
            </a:r>
          </a:p>
          <a:p>
            <a:pPr lvl="1"/>
            <a:r>
              <a:rPr lang="en-US" dirty="0"/>
              <a:t>Enlist colleagues to listen &amp; provide feedback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261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0786E-306F-FA21-4F87-81A032C68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779183" cy="1570038"/>
          </a:xfrm>
        </p:spPr>
        <p:txBody>
          <a:bodyPr/>
          <a:lstStyle/>
          <a:p>
            <a:r>
              <a:rPr lang="en-US" dirty="0"/>
              <a:t>Speaking engagement metrics</a:t>
            </a:r>
          </a:p>
        </p:txBody>
      </p:sp>
      <p:graphicFrame>
        <p:nvGraphicFramePr>
          <p:cNvPr id="4" name="Table Placeholder 3">
            <a:extLst>
              <a:ext uri="{FF2B5EF4-FFF2-40B4-BE49-F238E27FC236}">
                <a16:creationId xmlns:a16="http://schemas.microsoft.com/office/drawing/2014/main" id="{E45D850A-4F58-6F54-953E-5ADC96B2EE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320616"/>
              </p:ext>
            </p:extLst>
          </p:nvPr>
        </p:nvGraphicFramePr>
        <p:xfrm>
          <a:off x="1166813" y="2084388"/>
          <a:ext cx="9821228" cy="38862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455307">
                  <a:extLst>
                    <a:ext uri="{9D8B030D-6E8A-4147-A177-3AD203B41FA5}">
                      <a16:colId xmlns:a16="http://schemas.microsoft.com/office/drawing/2014/main" val="2382218087"/>
                    </a:ext>
                  </a:extLst>
                </a:gridCol>
                <a:gridCol w="2455307">
                  <a:extLst>
                    <a:ext uri="{9D8B030D-6E8A-4147-A177-3AD203B41FA5}">
                      <a16:colId xmlns:a16="http://schemas.microsoft.com/office/drawing/2014/main" val="3953468724"/>
                    </a:ext>
                  </a:extLst>
                </a:gridCol>
                <a:gridCol w="2455307">
                  <a:extLst>
                    <a:ext uri="{9D8B030D-6E8A-4147-A177-3AD203B41FA5}">
                      <a16:colId xmlns:a16="http://schemas.microsoft.com/office/drawing/2014/main" val="4277526474"/>
                    </a:ext>
                  </a:extLst>
                </a:gridCol>
                <a:gridCol w="2455307">
                  <a:extLst>
                    <a:ext uri="{9D8B030D-6E8A-4147-A177-3AD203B41FA5}">
                      <a16:colId xmlns:a16="http://schemas.microsoft.com/office/drawing/2014/main" val="2438884888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Impact factor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Achieved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710796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Audience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1386868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Knowledge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626418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Post-presentation surveys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2482967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Referral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251906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Collaboration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8537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163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b="0" dirty="0">
                <a:solidFill>
                  <a:schemeClr val="accent1">
                    <a:lumMod val="76000"/>
                  </a:schemeClr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33668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Roles &amp; Responsibilities</a:t>
            </a:r>
            <a:endParaRPr lang="en-US"/>
          </a:p>
          <a:p>
            <a:pPr marL="514350" indent="-514350">
              <a:buAutoNum type="arabicPeriod"/>
            </a:pPr>
            <a:r>
              <a:rPr lang="en-US" dirty="0"/>
              <a:t>Community Engagement &amp; Outreach</a:t>
            </a:r>
          </a:p>
          <a:p>
            <a:pPr marL="514350" indent="-514350">
              <a:buAutoNum type="arabicPeriod"/>
            </a:pPr>
            <a:r>
              <a:rPr lang="en-US" dirty="0"/>
              <a:t>Challenges post pandemic and responses</a:t>
            </a:r>
          </a:p>
          <a:p>
            <a:pPr marL="514350" indent="-514350">
              <a:buAutoNum type="arabicPeriod"/>
            </a:pPr>
            <a:r>
              <a:rPr lang="en-US" dirty="0"/>
              <a:t>Challenging Myth of Hard to reach communities</a:t>
            </a:r>
          </a:p>
          <a:p>
            <a:pPr marL="514350" indent="-514350">
              <a:buAutoNum type="arabicPeriod"/>
            </a:pPr>
            <a:r>
              <a:rPr lang="en-US" dirty="0"/>
              <a:t>Final thoughts &amp; Takeaways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FF5EE67-DE83-C00F-F31C-58A2B4623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9233" y="333878"/>
            <a:ext cx="9779183" cy="157003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Roles &amp; </a:t>
            </a:r>
            <a:r>
              <a:rPr lang="en-US"/>
              <a:t>Responsibilities</a:t>
            </a:r>
            <a:r>
              <a:rPr lang="en-US" dirty="0"/>
              <a:t> </a:t>
            </a:r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F731CC64-28A3-48EF-32C4-57E0074F89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483042"/>
              </p:ext>
            </p:extLst>
          </p:nvPr>
        </p:nvGraphicFramePr>
        <p:xfrm>
          <a:off x="1167493" y="2084832"/>
          <a:ext cx="9779182" cy="3341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2933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F58C-138C-55F4-DA77-4C3F06C81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6366" y="664346"/>
            <a:ext cx="10643508" cy="1371600"/>
          </a:xfrm>
        </p:spPr>
        <p:txBody>
          <a:bodyPr anchor="b">
            <a:normAutofit/>
          </a:bodyPr>
          <a:lstStyle/>
          <a:p>
            <a:r>
              <a:rPr lang="en-US" dirty="0"/>
              <a:t>Community Engagement &amp; Outreach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DDE7C-335B-FD23-E1E6-CDCB99B7878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166088" y="2652713"/>
            <a:ext cx="5394959" cy="34369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Char char="•"/>
            </a:pPr>
            <a:r>
              <a:rPr lang="en-US" dirty="0"/>
              <a:t>Transitional Year </a:t>
            </a:r>
            <a:r>
              <a:rPr lang="en-US" dirty="0" err="1"/>
              <a:t>Programme</a:t>
            </a:r>
            <a:r>
              <a:rPr lang="en-US" dirty="0"/>
              <a:t> is proud to say we now have 5 partnerships to all five adult schools in the Greater Toronto Area</a:t>
            </a:r>
          </a:p>
          <a:p>
            <a:pPr marL="342900" indent="-342900">
              <a:buChar char="•"/>
            </a:pPr>
            <a:r>
              <a:rPr lang="en-US" dirty="0"/>
              <a:t>Restabilizing community presence and partnerships post pandemic</a:t>
            </a:r>
          </a:p>
          <a:p>
            <a:pPr marL="342900" indent="-342900">
              <a:buChar char="•"/>
            </a:pPr>
            <a:r>
              <a:rPr lang="en-US" dirty="0"/>
              <a:t>Participating in various community events and facilitating information sessions to community organizations</a:t>
            </a:r>
          </a:p>
          <a:p>
            <a:pPr marL="342900" indent="-342900">
              <a:buChar char="•"/>
            </a:pPr>
            <a:r>
              <a:rPr lang="en-US" dirty="0"/>
              <a:t>Increasing Transitional Year </a:t>
            </a:r>
            <a:r>
              <a:rPr lang="en-US" dirty="0" err="1"/>
              <a:t>Programme</a:t>
            </a:r>
            <a:r>
              <a:rPr lang="en-US" dirty="0"/>
              <a:t> digital footprint to a greater audience</a:t>
            </a:r>
          </a:p>
          <a:p>
            <a:pPr marL="342900" indent="-342900">
              <a:buChar char="•"/>
            </a:pPr>
            <a:endParaRPr lang="en-US" dirty="0"/>
          </a:p>
        </p:txBody>
      </p:sp>
      <p:pic>
        <p:nvPicPr>
          <p:cNvPr id="25" name="Picture Placeholder 24" descr="A couple of people looking at a computer">
            <a:extLst>
              <a:ext uri="{FF2B5EF4-FFF2-40B4-BE49-F238E27FC236}">
                <a16:creationId xmlns:a16="http://schemas.microsoft.com/office/drawing/2014/main" id="{E57751D1-D655-B1C0-2407-A8826F55102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8071" r="25180" b="1"/>
          <a:stretch/>
        </p:blipFill>
        <p:spPr>
          <a:xfrm>
            <a:off x="7317920" y="2032247"/>
            <a:ext cx="4214010" cy="4214010"/>
          </a:xfrm>
          <a:noFill/>
        </p:spPr>
      </p:pic>
    </p:spTree>
    <p:extLst>
      <p:ext uri="{BB962C8B-B14F-4D97-AF65-F5344CB8AC3E}">
        <p14:creationId xmlns:p14="http://schemas.microsoft.com/office/powerpoint/2010/main" val="362649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4CFB73D-B7C9-A177-04F3-E48E841A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/>
          <a:lstStyle/>
          <a:p>
            <a:r>
              <a:rPr lang="en-US" dirty="0"/>
              <a:t>Post Pandemic Outreach Challenges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253086" y="3278759"/>
            <a:ext cx="4664075" cy="333216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30225" indent="-530225">
              <a:buFont typeface="Arial"/>
              <a:buChar char="•"/>
            </a:pPr>
            <a:r>
              <a:rPr lang="en-US" dirty="0"/>
              <a:t>Financial difficulties</a:t>
            </a:r>
          </a:p>
          <a:p>
            <a:pPr marL="530225" indent="-530225">
              <a:buFont typeface="Arial"/>
              <a:buChar char="•"/>
            </a:pPr>
            <a:r>
              <a:rPr lang="en-US"/>
              <a:t>Loss of income</a:t>
            </a:r>
          </a:p>
          <a:p>
            <a:pPr marL="530225" indent="-530225">
              <a:buFont typeface="Arial"/>
              <a:buChar char="•"/>
            </a:pPr>
            <a:r>
              <a:rPr lang="en-US" dirty="0"/>
              <a:t>Time constraints</a:t>
            </a:r>
          </a:p>
          <a:p>
            <a:pPr marL="530225" indent="-530225">
              <a:buFont typeface="Arial"/>
              <a:buChar char="•"/>
            </a:pPr>
            <a:r>
              <a:rPr lang="en-US" dirty="0"/>
              <a:t>Social Isolation</a:t>
            </a:r>
          </a:p>
          <a:p>
            <a:pPr marL="530225" indent="-530225">
              <a:buFont typeface="Arial"/>
              <a:buChar char="•"/>
            </a:pPr>
            <a:r>
              <a:rPr lang="en-US" dirty="0"/>
              <a:t>Lack of mental health resources</a:t>
            </a:r>
          </a:p>
          <a:p>
            <a:pPr marL="530225" indent="-530225">
              <a:buFont typeface="Arial"/>
              <a:buChar char="•"/>
            </a:pPr>
            <a:r>
              <a:rPr lang="en-US"/>
              <a:t>Withstanding Loans</a:t>
            </a:r>
            <a:endParaRPr lang="en-US" dirty="0"/>
          </a:p>
          <a:p>
            <a:pPr marL="530225" indent="-530225">
              <a:buFont typeface="Arial"/>
              <a:buChar char="•"/>
            </a:pP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206577" y="2802509"/>
            <a:ext cx="4664075" cy="3332162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pPr marL="283210" lvl="1" indent="-283210"/>
            <a:r>
              <a:rPr lang="en-US" dirty="0"/>
              <a:t>Status precarity</a:t>
            </a:r>
          </a:p>
          <a:p>
            <a:pPr marL="283210" lvl="1" indent="-283210"/>
            <a:r>
              <a:rPr lang="en-US" dirty="0"/>
              <a:t>Overbearing life responsibilities</a:t>
            </a:r>
          </a:p>
          <a:p>
            <a:pPr marL="283210" lvl="1" indent="-283210"/>
            <a:r>
              <a:rPr lang="en-US" dirty="0"/>
              <a:t>Judgement and stigma</a:t>
            </a:r>
          </a:p>
          <a:p>
            <a:pPr marL="283210" lvl="1" indent="-283210"/>
            <a:r>
              <a:rPr lang="en-US" dirty="0"/>
              <a:t>Technological Barriers &amp; system </a:t>
            </a:r>
            <a:r>
              <a:rPr lang="en-US"/>
              <a:t>navigation difficulties</a:t>
            </a:r>
            <a:endParaRPr lang="en-US" dirty="0"/>
          </a:p>
          <a:p>
            <a:pPr marL="283210" lvl="1" indent="-283210"/>
            <a:r>
              <a:rPr lang="en-US"/>
              <a:t>Distrust in Academia</a:t>
            </a:r>
            <a:endParaRPr lang="en-US" dirty="0"/>
          </a:p>
          <a:p>
            <a:pPr marL="283210" lvl="1" indent="-283210"/>
            <a:r>
              <a:rPr lang="en-US"/>
              <a:t>Age/ career difficulties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F558E7-63FB-6363-D1DB-63D842BCF750}"/>
              </a:ext>
            </a:extLst>
          </p:cNvPr>
          <p:cNvSpPr txBox="1"/>
          <p:nvPr/>
        </p:nvSpPr>
        <p:spPr>
          <a:xfrm>
            <a:off x="1362075" y="1895474"/>
            <a:ext cx="8324850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Although many are willing, these are various challenges that are often encountered and heard, what are some of concepts mentioned below that could </a:t>
            </a:r>
            <a:r>
              <a:rPr lang="en-US">
                <a:solidFill>
                  <a:schemeClr val="bg1"/>
                </a:solidFill>
              </a:rPr>
              <a:t>be remedied on a micro or macro scale?</a:t>
            </a:r>
          </a:p>
        </p:txBody>
      </p:sp>
    </p:spTree>
    <p:extLst>
      <p:ext uri="{BB962C8B-B14F-4D97-AF65-F5344CB8AC3E}">
        <p14:creationId xmlns:p14="http://schemas.microsoft.com/office/powerpoint/2010/main" val="265210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AA093-E00B-31E9-0A13-71142E30E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4431" y="-844877"/>
            <a:ext cx="6245912" cy="3269447"/>
          </a:xfrm>
        </p:spPr>
        <p:txBody>
          <a:bodyPr/>
          <a:lstStyle/>
          <a:p>
            <a:r>
              <a:rPr lang="en-US"/>
              <a:t>Resources to the challenges?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F531CB-C27F-A690-9CD8-9D54F36CBF07}"/>
              </a:ext>
            </a:extLst>
          </p:cNvPr>
          <p:cNvSpPr txBox="1"/>
          <p:nvPr/>
        </p:nvSpPr>
        <p:spPr>
          <a:xfrm>
            <a:off x="590550" y="2857500"/>
            <a:ext cx="5924550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>
                <a:solidFill>
                  <a:schemeClr val="bg1"/>
                </a:solidFill>
              </a:rPr>
              <a:t>Accessibility changes focused for mature students?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solidFill>
                  <a:schemeClr val="bg1"/>
                </a:solidFill>
              </a:rPr>
              <a:t>Inevitable systemic barriers? I.e financial?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solidFill>
                  <a:schemeClr val="bg1"/>
                </a:solidFill>
              </a:rPr>
              <a:t>University wide connection to adult school programming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>
                <a:solidFill>
                  <a:schemeClr val="bg1"/>
                </a:solidFill>
              </a:rPr>
              <a:t>Greater access to scholarships</a:t>
            </a:r>
          </a:p>
          <a:p>
            <a:pPr marL="285750" indent="-285750">
              <a:buFont typeface="Arial"/>
              <a:buChar char="•"/>
            </a:pPr>
            <a:r>
              <a:rPr lang="en-US">
                <a:solidFill>
                  <a:schemeClr val="bg1"/>
                </a:solidFill>
              </a:rPr>
              <a:t>Open discussion thoughts?</a:t>
            </a: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FFFFFF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dirty="0"/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54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F9E134-98AA-3ECE-E40A-180C85AC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472" y="81021"/>
            <a:ext cx="9720442" cy="1920240"/>
          </a:xfrm>
        </p:spPr>
        <p:txBody>
          <a:bodyPr anchor="b">
            <a:normAutofit/>
          </a:bodyPr>
          <a:lstStyle/>
          <a:p>
            <a:r>
              <a:rPr lang="en-US" dirty="0"/>
              <a:t>The myth of hard-to-reach communities </a:t>
            </a:r>
            <a:r>
              <a:rPr lang="en-US"/>
              <a:t>and connection to academia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40473" y="2137280"/>
            <a:ext cx="9721528" cy="338327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 Idea of hard-to- reach communities myth implies that various marginalized groups are inherently hard to engage with instead of viewing structural barriers and what that means for TYP and greater University of Toronto</a:t>
            </a:r>
          </a:p>
          <a:p>
            <a:pPr marL="283210" lvl="1" indent="-283210"/>
            <a:r>
              <a:rPr lang="en-US" dirty="0"/>
              <a:t>Access vs Approach</a:t>
            </a:r>
          </a:p>
          <a:p>
            <a:pPr marL="283210" lvl="1" indent="-283210"/>
            <a:r>
              <a:rPr lang="en-US" dirty="0"/>
              <a:t>Community approach vs ivory tower ideology in Education</a:t>
            </a:r>
          </a:p>
          <a:p>
            <a:pPr marL="283210" lvl="1" indent="-283210"/>
            <a:r>
              <a:rPr lang="en-US" dirty="0"/>
              <a:t>Institutional trust issues</a:t>
            </a:r>
          </a:p>
          <a:p>
            <a:pPr marL="283210" lvl="1" indent="-283210"/>
            <a:r>
              <a:rPr lang="en-US" dirty="0"/>
              <a:t>Structural and Systemic Barriers</a:t>
            </a:r>
          </a:p>
          <a:p>
            <a:pPr marL="283210" lvl="1" indent="-283210"/>
            <a:r>
              <a:rPr lang="en-US" dirty="0"/>
              <a:t>Inaccessibility difficulties</a:t>
            </a:r>
          </a:p>
          <a:p>
            <a:pPr marL="283210" lvl="1" indent="-28321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AA093-E00B-31E9-0A13-71142E30E5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177553"/>
            <a:ext cx="6245912" cy="3269447"/>
          </a:xfrm>
        </p:spPr>
        <p:txBody>
          <a:bodyPr/>
          <a:lstStyle/>
          <a:p>
            <a:r>
              <a:rPr lang="en-US"/>
              <a:t>Final thoughts and takeaways?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5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r>
              <a:rPr lang="en-US">
                <a:solidFill>
                  <a:schemeClr val="accent1">
                    <a:lumMod val="76000"/>
                  </a:schemeClr>
                </a:solidFill>
              </a:rPr>
              <a:t>Thank You</a:t>
            </a:r>
            <a:endParaRPr lang="en-US" dirty="0">
              <a:solidFill>
                <a:schemeClr val="accent1">
                  <a:lumMod val="76000"/>
                </a:schemeClr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7BB04B7-47A4-741B-59E0-F0E6F2126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85939"/>
            <a:ext cx="6220277" cy="2919512"/>
          </a:xfrm>
        </p:spPr>
        <p:txBody>
          <a:bodyPr/>
          <a:lstStyle/>
          <a:p>
            <a:r>
              <a:rPr lang="en-US"/>
              <a:t>Brandon Cole</a:t>
            </a:r>
            <a:endParaRPr lang="en-US" dirty="0"/>
          </a:p>
          <a:p>
            <a:r>
              <a:rPr lang="en-US"/>
              <a:t>Outreach &amp; Admissions Coordinator</a:t>
            </a:r>
            <a:r>
              <a:rPr lang="en-US" dirty="0"/>
              <a:t> </a:t>
            </a:r>
          </a:p>
          <a:p>
            <a:r>
              <a:rPr lang="en-US" dirty="0"/>
              <a:t>416-946-5193</a:t>
            </a:r>
          </a:p>
          <a:p>
            <a:r>
              <a:rPr lang="en-US"/>
              <a:t>Brandon.cole@utoronto.ca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BA0581-25C6-0E2A-4CB7-34E7874685AE}"/>
              </a:ext>
            </a:extLst>
          </p:cNvPr>
          <p:cNvSpPr txBox="1"/>
          <p:nvPr/>
        </p:nvSpPr>
        <p:spPr>
          <a:xfrm>
            <a:off x="9582149" y="6448425"/>
            <a:ext cx="202882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i="1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©</a:t>
            </a:r>
            <a:r>
              <a:rPr lang="en-US" sz="1400">
                <a:solidFill>
                  <a:schemeClr val="bg1"/>
                </a:solidFill>
                <a:latin typeface="Aptos"/>
              </a:rPr>
              <a:t> Brandon Cole</a:t>
            </a:r>
            <a:endParaRPr lang="en-US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24160524A5AE499D1150595B4AD9EB" ma:contentTypeVersion="18" ma:contentTypeDescription="Create a new document." ma:contentTypeScope="" ma:versionID="3253f6b0213bbbc75f94cc3b8b28b674">
  <xsd:schema xmlns:xsd="http://www.w3.org/2001/XMLSchema" xmlns:xs="http://www.w3.org/2001/XMLSchema" xmlns:p="http://schemas.microsoft.com/office/2006/metadata/properties" xmlns:ns2="97a2db4b-e61a-4314-add7-f6cb6f0d2489" xmlns:ns3="311d9dc0-2d6f-4738-9b17-0a2ea28bdf55" targetNamespace="http://schemas.microsoft.com/office/2006/metadata/properties" ma:root="true" ma:fieldsID="a9793be17e2ac1a186f5ffd57cdffbe1" ns2:_="" ns3:_="">
    <xsd:import namespace="97a2db4b-e61a-4314-add7-f6cb6f0d2489"/>
    <xsd:import namespace="311d9dc0-2d6f-4738-9b17-0a2ea28bdf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a2db4b-e61a-4314-add7-f6cb6f0d24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e164b29-4069-4387-b6aa-f01f2a1f47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1d9dc0-2d6f-4738-9b17-0a2ea28bdf5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f12a000-c6ec-48c8-8e50-3655abe85aaa}" ma:internalName="TaxCatchAll" ma:showField="CatchAllData" ma:web="311d9dc0-2d6f-4738-9b17-0a2ea28bdf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1d9dc0-2d6f-4738-9b17-0a2ea28bdf55" xsi:nil="true"/>
    <MediaServiceKeyPoints xmlns="97a2db4b-e61a-4314-add7-f6cb6f0d2489" xsi:nil="true"/>
    <lcf76f155ced4ddcb4097134ff3c332f xmlns="97a2db4b-e61a-4314-add7-f6cb6f0d248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4B4CE0E-7318-4CDD-88BF-8D4CF9C2BB13}"/>
</file>

<file path=customXml/itemProps2.xml><?xml version="1.0" encoding="utf-8"?>
<ds:datastoreItem xmlns:ds="http://schemas.openxmlformats.org/officeDocument/2006/customXml" ds:itemID="{731D3D4E-040D-4F59-9215-B1F04B81B9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E52C7A-8834-4F18-859F-7167A187E138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423</Words>
  <Application>Microsoft Office PowerPoint</Application>
  <PresentationFormat>Widescreen</PresentationFormat>
  <Paragraphs>123</Paragraphs>
  <Slides>14</Slides>
  <Notes>14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Custom</vt:lpstr>
      <vt:lpstr>OISE: Research Symposium Community Development, Outreach &amp; Education</vt:lpstr>
      <vt:lpstr>Agenda</vt:lpstr>
      <vt:lpstr>Roles &amp; Responsibilities </vt:lpstr>
      <vt:lpstr>Community Engagement &amp; Outreach</vt:lpstr>
      <vt:lpstr>Post Pandemic Outreach Challenges</vt:lpstr>
      <vt:lpstr>Resources to the challenges?</vt:lpstr>
      <vt:lpstr>The myth of hard-to-reach communities and connection to academia</vt:lpstr>
      <vt:lpstr>Final thoughts and takeaways?</vt:lpstr>
      <vt:lpstr>Thank You</vt:lpstr>
      <vt:lpstr>The power of communication</vt:lpstr>
      <vt:lpstr>Overcoming nervousness</vt:lpstr>
      <vt:lpstr>Dynamic delivery</vt:lpstr>
      <vt:lpstr>Final tips &amp; takeaways</vt:lpstr>
      <vt:lpstr>Speaking engagement metrics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350</cp:revision>
  <dcterms:created xsi:type="dcterms:W3CDTF">2024-09-09T15:07:28Z</dcterms:created>
  <dcterms:modified xsi:type="dcterms:W3CDTF">2024-09-09T17:49:13Z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0x0101000F24160524A5AE499D1150595B4AD9EB</vt:lpwstr>
  </property>
</Properties>
</file>