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6" r:id="rId5"/>
    <p:sldId id="257" r:id="rId6"/>
    <p:sldId id="289" r:id="rId7"/>
    <p:sldId id="292" r:id="rId8"/>
    <p:sldId id="291" r:id="rId9"/>
    <p:sldId id="299" r:id="rId10"/>
    <p:sldId id="290" r:id="rId11"/>
    <p:sldId id="297" r:id="rId12"/>
    <p:sldId id="296" r:id="rId13"/>
    <p:sldId id="286" r:id="rId14"/>
    <p:sldId id="288" r:id="rId15"/>
    <p:sldId id="295" r:id="rId16"/>
    <p:sldId id="294" r:id="rId17"/>
    <p:sldId id="29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93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99FE05-F5D5-9255-201C-1122376B53B0}" v="1319" dt="2024-09-09T17:48:51.312"/>
  </p1510:revLst>
</p1510:revInfo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95646" autoAdjust="0"/>
  </p:normalViewPr>
  <p:slideViewPr>
    <p:cSldViewPr snapToGrid="0">
      <p:cViewPr>
        <p:scale>
          <a:sx n="100" d="100"/>
          <a:sy n="100" d="100"/>
        </p:scale>
        <p:origin x="-1238" y="-115"/>
      </p:cViewPr>
      <p:guideLst/>
    </p:cSldViewPr>
  </p:slideViewPr>
  <p:outlineViewPr>
    <p:cViewPr>
      <p:scale>
        <a:sx n="33" d="100"/>
        <a:sy n="33" d="100"/>
      </p:scale>
      <p:origin x="0" y="-576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7325"/>
    </p:cViewPr>
  </p:sorterViewPr>
  <p:notesViewPr>
    <p:cSldViewPr snapToGrid="0">
      <p:cViewPr varScale="1">
        <p:scale>
          <a:sx n="58" d="100"/>
          <a:sy n="58" d="100"/>
        </p:scale>
        <p:origin x="2371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8/10/relationships/authors" Target="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AAAB1F-0366-46C6-995A-285599ED55B2}" type="doc">
      <dgm:prSet loTypeId="urn:microsoft.com/office/officeart/2016/7/layout/LinearBlockProcessNumbered" loCatId="process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1808234-1C58-4123-8A00-058949CFC004}">
      <dgm:prSet phldr="0"/>
      <dgm:spPr/>
      <dgm:t>
        <a:bodyPr/>
        <a:lstStyle/>
        <a:p>
          <a:pPr rtl="0"/>
          <a:r>
            <a:rPr lang="en-US" dirty="0">
              <a:latin typeface="Tenorite"/>
            </a:rPr>
            <a:t>Disseminating program materials to prospective students and applicants. Providing routine information sessions &amp; consultations to interested applicants</a:t>
          </a:r>
          <a:endParaRPr lang="en-US" dirty="0"/>
        </a:p>
      </dgm:t>
    </dgm:pt>
    <dgm:pt modelId="{E8D1576D-E1C4-451C-A9E4-36D8BA00FD36}" type="parTrans" cxnId="{69DEF7EE-8E5E-480D-B625-FA9A1DC39914}">
      <dgm:prSet/>
      <dgm:spPr/>
      <dgm:t>
        <a:bodyPr/>
        <a:lstStyle/>
        <a:p>
          <a:endParaRPr lang="en-US"/>
        </a:p>
      </dgm:t>
    </dgm:pt>
    <dgm:pt modelId="{207B4A34-8B52-46DB-B57B-1432ECCDB8F9}" type="sibTrans" cxnId="{69DEF7EE-8E5E-480D-B625-FA9A1DC39914}">
      <dgm:prSet phldrT="01" phldr="0"/>
      <dgm:spPr/>
      <dgm:t>
        <a:bodyPr/>
        <a:lstStyle/>
        <a:p>
          <a:r>
            <a:rPr lang="en-US"/>
            <a:t>01</a:t>
          </a:r>
        </a:p>
      </dgm:t>
    </dgm:pt>
    <dgm:pt modelId="{00171941-7B14-4EA0-B336-E13FEB259FB2}">
      <dgm:prSet phldr="0"/>
      <dgm:spPr/>
      <dgm:t>
        <a:bodyPr/>
        <a:lstStyle/>
        <a:p>
          <a:pPr rtl="0"/>
          <a:r>
            <a:rPr lang="en-US" dirty="0">
              <a:latin typeface="Century Gothic"/>
            </a:rPr>
            <a:t>Responsible for identifying and building relationships with over 20 organizations, agencies, and businesses that can support or collaborate with the organizations that align with organizational mission statement </a:t>
          </a:r>
          <a:endParaRPr lang="en-US" dirty="0"/>
        </a:p>
      </dgm:t>
    </dgm:pt>
    <dgm:pt modelId="{98DC4904-A092-4B92-895B-0E0261AD4AD0}" type="parTrans" cxnId="{5A37EFC1-AA32-472E-BC8A-EED2795E59D5}">
      <dgm:prSet/>
      <dgm:spPr/>
      <dgm:t>
        <a:bodyPr/>
        <a:lstStyle/>
        <a:p>
          <a:endParaRPr lang="en-US"/>
        </a:p>
      </dgm:t>
    </dgm:pt>
    <dgm:pt modelId="{B0D39985-5D91-4B87-9B0E-F34D09EFD6DF}" type="sibTrans" cxnId="{5A37EFC1-AA32-472E-BC8A-EED2795E59D5}">
      <dgm:prSet phldrT="02" phldr="0"/>
      <dgm:spPr/>
      <dgm:t>
        <a:bodyPr/>
        <a:lstStyle/>
        <a:p>
          <a:r>
            <a:rPr lang="en-US"/>
            <a:t>02</a:t>
          </a:r>
        </a:p>
      </dgm:t>
    </dgm:pt>
    <dgm:pt modelId="{7D7339BB-DC46-418F-8F76-C0E0A613E8A6}">
      <dgm:prSet phldr="0"/>
      <dgm:spPr/>
      <dgm:t>
        <a:bodyPr/>
        <a:lstStyle/>
        <a:p>
          <a:pPr rtl="0"/>
          <a:r>
            <a:rPr lang="en-US" dirty="0">
              <a:latin typeface="Tenorite"/>
            </a:rPr>
            <a:t> </a:t>
          </a:r>
          <a:r>
            <a:rPr lang="en-US" dirty="0">
              <a:latin typeface="Century Gothic"/>
            </a:rPr>
            <a:t>Manage digital marketing team and facilitate social media content to increase departments digital and public presence in GTA</a:t>
          </a:r>
        </a:p>
      </dgm:t>
    </dgm:pt>
    <dgm:pt modelId="{3207A1BB-5C5A-410E-B2D2-77971C2FF6C6}" type="parTrans" cxnId="{C1A0BB98-BAD6-4C0B-B5EE-160970086FEB}">
      <dgm:prSet/>
      <dgm:spPr/>
      <dgm:t>
        <a:bodyPr/>
        <a:lstStyle/>
        <a:p>
          <a:endParaRPr lang="en-US"/>
        </a:p>
      </dgm:t>
    </dgm:pt>
    <dgm:pt modelId="{2BDBE9A7-4432-4B06-AB74-0427280323EF}" type="sibTrans" cxnId="{C1A0BB98-BAD6-4C0B-B5EE-160970086FEB}">
      <dgm:prSet phldrT="04" phldr="0"/>
      <dgm:spPr/>
      <dgm:t>
        <a:bodyPr/>
        <a:lstStyle/>
        <a:p>
          <a:r>
            <a:rPr lang="en-US"/>
            <a:t>04</a:t>
          </a:r>
        </a:p>
      </dgm:t>
    </dgm:pt>
    <dgm:pt modelId="{5A29A0B7-8777-4C99-A07D-9C4436B32829}">
      <dgm:prSet phldr="0"/>
      <dgm:spPr/>
      <dgm:t>
        <a:bodyPr/>
        <a:lstStyle/>
        <a:p>
          <a:pPr rtl="0"/>
          <a:r>
            <a:rPr lang="en-US" dirty="0">
              <a:latin typeface="Century Gothic"/>
            </a:rPr>
            <a:t>Facilitate the enrollment of students into university programs and courses through comprehensive application processing and diligent follow-up. Meanwhile organizing onboarding student orientations for upcoming academic year</a:t>
          </a:r>
          <a:endParaRPr lang="en-US" dirty="0">
            <a:latin typeface="Tenorite"/>
          </a:endParaRPr>
        </a:p>
      </dgm:t>
    </dgm:pt>
    <dgm:pt modelId="{9497F90A-064A-4BE7-A87F-2243112912E3}" type="parTrans" cxnId="{CBD3CF81-73A4-41B3-8942-60D7DF1DAA5B}">
      <dgm:prSet/>
      <dgm:spPr/>
    </dgm:pt>
    <dgm:pt modelId="{F74256CF-E077-496B-89FD-0C681B96F74D}" type="sibTrans" cxnId="{CBD3CF81-73A4-41B3-8942-60D7DF1DAA5B}">
      <dgm:prSet phldrT="03" phldr="0"/>
      <dgm:spPr/>
      <dgm:t>
        <a:bodyPr/>
        <a:lstStyle/>
        <a:p>
          <a:r>
            <a:rPr lang="en-US"/>
            <a:t>03</a:t>
          </a:r>
        </a:p>
      </dgm:t>
    </dgm:pt>
    <dgm:pt modelId="{DB235CC2-7A6D-43D7-94D4-2A10D4AC1D62}" type="pres">
      <dgm:prSet presAssocID="{F5AAAB1F-0366-46C6-995A-285599ED55B2}" presName="Name0" presStyleCnt="0">
        <dgm:presLayoutVars>
          <dgm:animLvl val="lvl"/>
          <dgm:resizeHandles val="exact"/>
        </dgm:presLayoutVars>
      </dgm:prSet>
      <dgm:spPr/>
    </dgm:pt>
    <dgm:pt modelId="{466131B8-5A2B-4101-AF27-CFC0DF89FB21}" type="pres">
      <dgm:prSet presAssocID="{51808234-1C58-4123-8A00-058949CFC004}" presName="compositeNode" presStyleCnt="0">
        <dgm:presLayoutVars>
          <dgm:bulletEnabled val="1"/>
        </dgm:presLayoutVars>
      </dgm:prSet>
      <dgm:spPr/>
    </dgm:pt>
    <dgm:pt modelId="{E1ACB1B1-7D68-43FD-B804-0E0050C2DD1E}" type="pres">
      <dgm:prSet presAssocID="{51808234-1C58-4123-8A00-058949CFC004}" presName="bgRect" presStyleLbl="alignNode1" presStyleIdx="0" presStyleCnt="4"/>
      <dgm:spPr/>
    </dgm:pt>
    <dgm:pt modelId="{985EA407-F3ED-471B-8E2F-D2DA7AB49CAB}" type="pres">
      <dgm:prSet presAssocID="{207B4A34-8B52-46DB-B57B-1432ECCDB8F9}" presName="sibTransNodeRect" presStyleLbl="alignNode1" presStyleIdx="0" presStyleCnt="4">
        <dgm:presLayoutVars>
          <dgm:chMax val="0"/>
          <dgm:bulletEnabled val="1"/>
        </dgm:presLayoutVars>
      </dgm:prSet>
      <dgm:spPr/>
    </dgm:pt>
    <dgm:pt modelId="{CE7B164A-36D8-40CE-B4EA-00AFBC7BC420}" type="pres">
      <dgm:prSet presAssocID="{51808234-1C58-4123-8A00-058949CFC004}" presName="nodeRect" presStyleLbl="alignNode1" presStyleIdx="0" presStyleCnt="4">
        <dgm:presLayoutVars>
          <dgm:bulletEnabled val="1"/>
        </dgm:presLayoutVars>
      </dgm:prSet>
      <dgm:spPr/>
    </dgm:pt>
    <dgm:pt modelId="{299353BB-BE0E-4F3D-AB67-1FA4A110C9A9}" type="pres">
      <dgm:prSet presAssocID="{207B4A34-8B52-46DB-B57B-1432ECCDB8F9}" presName="sibTrans" presStyleCnt="0"/>
      <dgm:spPr/>
    </dgm:pt>
    <dgm:pt modelId="{3AC5F18A-B74F-4FAF-943B-2469FCEBB432}" type="pres">
      <dgm:prSet presAssocID="{00171941-7B14-4EA0-B336-E13FEB259FB2}" presName="compositeNode" presStyleCnt="0">
        <dgm:presLayoutVars>
          <dgm:bulletEnabled val="1"/>
        </dgm:presLayoutVars>
      </dgm:prSet>
      <dgm:spPr/>
    </dgm:pt>
    <dgm:pt modelId="{0C68360A-8C82-4C0E-BC9A-94D22D543A14}" type="pres">
      <dgm:prSet presAssocID="{00171941-7B14-4EA0-B336-E13FEB259FB2}" presName="bgRect" presStyleLbl="alignNode1" presStyleIdx="1" presStyleCnt="4"/>
      <dgm:spPr/>
    </dgm:pt>
    <dgm:pt modelId="{0EC25C1E-CB34-4C3E-9163-83B611FC022B}" type="pres">
      <dgm:prSet presAssocID="{B0D39985-5D91-4B87-9B0E-F34D09EFD6DF}" presName="sibTransNodeRect" presStyleLbl="alignNode1" presStyleIdx="1" presStyleCnt="4">
        <dgm:presLayoutVars>
          <dgm:chMax val="0"/>
          <dgm:bulletEnabled val="1"/>
        </dgm:presLayoutVars>
      </dgm:prSet>
      <dgm:spPr/>
    </dgm:pt>
    <dgm:pt modelId="{918583B0-CB90-4AC1-B426-3B986E55C466}" type="pres">
      <dgm:prSet presAssocID="{00171941-7B14-4EA0-B336-E13FEB259FB2}" presName="nodeRect" presStyleLbl="alignNode1" presStyleIdx="1" presStyleCnt="4">
        <dgm:presLayoutVars>
          <dgm:bulletEnabled val="1"/>
        </dgm:presLayoutVars>
      </dgm:prSet>
      <dgm:spPr/>
    </dgm:pt>
    <dgm:pt modelId="{BDDD3B25-0377-458F-A328-C7C349C72C05}" type="pres">
      <dgm:prSet presAssocID="{B0D39985-5D91-4B87-9B0E-F34D09EFD6DF}" presName="sibTrans" presStyleCnt="0"/>
      <dgm:spPr/>
    </dgm:pt>
    <dgm:pt modelId="{27AB9331-31B8-4E6F-B6A7-6152DB924D54}" type="pres">
      <dgm:prSet presAssocID="{5A29A0B7-8777-4C99-A07D-9C4436B32829}" presName="compositeNode" presStyleCnt="0">
        <dgm:presLayoutVars>
          <dgm:bulletEnabled val="1"/>
        </dgm:presLayoutVars>
      </dgm:prSet>
      <dgm:spPr/>
    </dgm:pt>
    <dgm:pt modelId="{0E539971-A243-405D-A59B-0AEE04909386}" type="pres">
      <dgm:prSet presAssocID="{5A29A0B7-8777-4C99-A07D-9C4436B32829}" presName="bgRect" presStyleLbl="alignNode1" presStyleIdx="2" presStyleCnt="4"/>
      <dgm:spPr/>
    </dgm:pt>
    <dgm:pt modelId="{B8DE50BB-166E-4A27-8AA8-49837096794B}" type="pres">
      <dgm:prSet presAssocID="{F74256CF-E077-496B-89FD-0C681B96F74D}" presName="sibTransNodeRect" presStyleLbl="alignNode1" presStyleIdx="2" presStyleCnt="4">
        <dgm:presLayoutVars>
          <dgm:chMax val="0"/>
          <dgm:bulletEnabled val="1"/>
        </dgm:presLayoutVars>
      </dgm:prSet>
      <dgm:spPr/>
    </dgm:pt>
    <dgm:pt modelId="{580091B2-F777-44F0-80AF-E3028104093B}" type="pres">
      <dgm:prSet presAssocID="{5A29A0B7-8777-4C99-A07D-9C4436B32829}" presName="nodeRect" presStyleLbl="alignNode1" presStyleIdx="2" presStyleCnt="4">
        <dgm:presLayoutVars>
          <dgm:bulletEnabled val="1"/>
        </dgm:presLayoutVars>
      </dgm:prSet>
      <dgm:spPr/>
    </dgm:pt>
    <dgm:pt modelId="{3E9AA6AB-23F5-44CC-99A2-12419261FCB8}" type="pres">
      <dgm:prSet presAssocID="{F74256CF-E077-496B-89FD-0C681B96F74D}" presName="sibTrans" presStyleCnt="0"/>
      <dgm:spPr/>
    </dgm:pt>
    <dgm:pt modelId="{387753CF-546A-4C4F-9A9A-BF8B4DDA3D3A}" type="pres">
      <dgm:prSet presAssocID="{7D7339BB-DC46-418F-8F76-C0E0A613E8A6}" presName="compositeNode" presStyleCnt="0">
        <dgm:presLayoutVars>
          <dgm:bulletEnabled val="1"/>
        </dgm:presLayoutVars>
      </dgm:prSet>
      <dgm:spPr/>
    </dgm:pt>
    <dgm:pt modelId="{CB383948-DD7F-4D4A-BE27-CA56AC1F5F0F}" type="pres">
      <dgm:prSet presAssocID="{7D7339BB-DC46-418F-8F76-C0E0A613E8A6}" presName="bgRect" presStyleLbl="alignNode1" presStyleIdx="3" presStyleCnt="4"/>
      <dgm:spPr/>
    </dgm:pt>
    <dgm:pt modelId="{D679ACE2-D7DB-4A6E-8DB8-36B1857BB269}" type="pres">
      <dgm:prSet presAssocID="{2BDBE9A7-4432-4B06-AB74-0427280323EF}" presName="sibTransNodeRect" presStyleLbl="alignNode1" presStyleIdx="3" presStyleCnt="4">
        <dgm:presLayoutVars>
          <dgm:chMax val="0"/>
          <dgm:bulletEnabled val="1"/>
        </dgm:presLayoutVars>
      </dgm:prSet>
      <dgm:spPr/>
    </dgm:pt>
    <dgm:pt modelId="{D4BA8B08-F062-4D4E-ACB6-9A220022569E}" type="pres">
      <dgm:prSet presAssocID="{7D7339BB-DC46-418F-8F76-C0E0A613E8A6}" presName="nodeRect" presStyleLbl="alignNode1" presStyleIdx="3" presStyleCnt="4">
        <dgm:presLayoutVars>
          <dgm:bulletEnabled val="1"/>
        </dgm:presLayoutVars>
      </dgm:prSet>
      <dgm:spPr/>
    </dgm:pt>
  </dgm:ptLst>
  <dgm:cxnLst>
    <dgm:cxn modelId="{75CE9B11-6F90-4605-8191-9AF365BABE91}" type="presOf" srcId="{51808234-1C58-4123-8A00-058949CFC004}" destId="{E1ACB1B1-7D68-43FD-B804-0E0050C2DD1E}" srcOrd="0" destOrd="0" presId="urn:microsoft.com/office/officeart/2016/7/layout/LinearBlockProcessNumbered"/>
    <dgm:cxn modelId="{180CB317-D183-455F-A09E-A3FC7228A598}" type="presOf" srcId="{7D7339BB-DC46-418F-8F76-C0E0A613E8A6}" destId="{D4BA8B08-F062-4D4E-ACB6-9A220022569E}" srcOrd="1" destOrd="0" presId="urn:microsoft.com/office/officeart/2016/7/layout/LinearBlockProcessNumbered"/>
    <dgm:cxn modelId="{75BCEC1F-D815-4EF6-9116-1E1E22CF7A8A}" type="presOf" srcId="{51808234-1C58-4123-8A00-058949CFC004}" destId="{CE7B164A-36D8-40CE-B4EA-00AFBC7BC420}" srcOrd="1" destOrd="0" presId="urn:microsoft.com/office/officeart/2016/7/layout/LinearBlockProcessNumbered"/>
    <dgm:cxn modelId="{E653D723-529D-4321-964E-018EEC2B4F44}" type="presOf" srcId="{00171941-7B14-4EA0-B336-E13FEB259FB2}" destId="{918583B0-CB90-4AC1-B426-3B986E55C466}" srcOrd="1" destOrd="0" presId="urn:microsoft.com/office/officeart/2016/7/layout/LinearBlockProcessNumbered"/>
    <dgm:cxn modelId="{76D4FD23-A003-412C-993C-CCB41EB6C509}" type="presOf" srcId="{7D7339BB-DC46-418F-8F76-C0E0A613E8A6}" destId="{CB383948-DD7F-4D4A-BE27-CA56AC1F5F0F}" srcOrd="0" destOrd="0" presId="urn:microsoft.com/office/officeart/2016/7/layout/LinearBlockProcessNumbered"/>
    <dgm:cxn modelId="{FA1C8B6C-F8B9-4D82-B8F7-55FB81A2C068}" type="presOf" srcId="{2BDBE9A7-4432-4B06-AB74-0427280323EF}" destId="{D679ACE2-D7DB-4A6E-8DB8-36B1857BB269}" srcOrd="0" destOrd="0" presId="urn:microsoft.com/office/officeart/2016/7/layout/LinearBlockProcessNumbered"/>
    <dgm:cxn modelId="{4F2F2871-E831-4DF1-A349-265F22240DF1}" type="presOf" srcId="{5A29A0B7-8777-4C99-A07D-9C4436B32829}" destId="{580091B2-F777-44F0-80AF-E3028104093B}" srcOrd="1" destOrd="0" presId="urn:microsoft.com/office/officeart/2016/7/layout/LinearBlockProcessNumbered"/>
    <dgm:cxn modelId="{7E8BC356-D2BC-4EF9-9FD9-2FD734B42D95}" type="presOf" srcId="{F5AAAB1F-0366-46C6-995A-285599ED55B2}" destId="{DB235CC2-7A6D-43D7-94D4-2A10D4AC1D62}" srcOrd="0" destOrd="0" presId="urn:microsoft.com/office/officeart/2016/7/layout/LinearBlockProcessNumbered"/>
    <dgm:cxn modelId="{CBD3CF81-73A4-41B3-8942-60D7DF1DAA5B}" srcId="{F5AAAB1F-0366-46C6-995A-285599ED55B2}" destId="{5A29A0B7-8777-4C99-A07D-9C4436B32829}" srcOrd="2" destOrd="0" parTransId="{9497F90A-064A-4BE7-A87F-2243112912E3}" sibTransId="{F74256CF-E077-496B-89FD-0C681B96F74D}"/>
    <dgm:cxn modelId="{33246789-10BA-4D52-BDFF-67DD468E91D2}" type="presOf" srcId="{F74256CF-E077-496B-89FD-0C681B96F74D}" destId="{B8DE50BB-166E-4A27-8AA8-49837096794B}" srcOrd="0" destOrd="0" presId="urn:microsoft.com/office/officeart/2016/7/layout/LinearBlockProcessNumbered"/>
    <dgm:cxn modelId="{C1A0BB98-BAD6-4C0B-B5EE-160970086FEB}" srcId="{F5AAAB1F-0366-46C6-995A-285599ED55B2}" destId="{7D7339BB-DC46-418F-8F76-C0E0A613E8A6}" srcOrd="3" destOrd="0" parTransId="{3207A1BB-5C5A-410E-B2D2-77971C2FF6C6}" sibTransId="{2BDBE9A7-4432-4B06-AB74-0427280323EF}"/>
    <dgm:cxn modelId="{04EC68A7-1F60-479B-971F-28A44C73C74B}" type="presOf" srcId="{5A29A0B7-8777-4C99-A07D-9C4436B32829}" destId="{0E539971-A243-405D-A59B-0AEE04909386}" srcOrd="0" destOrd="0" presId="urn:microsoft.com/office/officeart/2016/7/layout/LinearBlockProcessNumbered"/>
    <dgm:cxn modelId="{107926A9-B692-4B6F-9960-06216840D206}" type="presOf" srcId="{B0D39985-5D91-4B87-9B0E-F34D09EFD6DF}" destId="{0EC25C1E-CB34-4C3E-9163-83B611FC022B}" srcOrd="0" destOrd="0" presId="urn:microsoft.com/office/officeart/2016/7/layout/LinearBlockProcessNumbered"/>
    <dgm:cxn modelId="{5A37EFC1-AA32-472E-BC8A-EED2795E59D5}" srcId="{F5AAAB1F-0366-46C6-995A-285599ED55B2}" destId="{00171941-7B14-4EA0-B336-E13FEB259FB2}" srcOrd="1" destOrd="0" parTransId="{98DC4904-A092-4B92-895B-0E0261AD4AD0}" sibTransId="{B0D39985-5D91-4B87-9B0E-F34D09EFD6DF}"/>
    <dgm:cxn modelId="{4537C3E3-9BC7-46DA-B8F7-A6D3FC004E82}" type="presOf" srcId="{00171941-7B14-4EA0-B336-E13FEB259FB2}" destId="{0C68360A-8C82-4C0E-BC9A-94D22D543A14}" srcOrd="0" destOrd="0" presId="urn:microsoft.com/office/officeart/2016/7/layout/LinearBlockProcessNumbered"/>
    <dgm:cxn modelId="{EDAB31EC-E3EF-4D3F-BFBF-C65891AE788E}" type="presOf" srcId="{207B4A34-8B52-46DB-B57B-1432ECCDB8F9}" destId="{985EA407-F3ED-471B-8E2F-D2DA7AB49CAB}" srcOrd="0" destOrd="0" presId="urn:microsoft.com/office/officeart/2016/7/layout/LinearBlockProcessNumbered"/>
    <dgm:cxn modelId="{69DEF7EE-8E5E-480D-B625-FA9A1DC39914}" srcId="{F5AAAB1F-0366-46C6-995A-285599ED55B2}" destId="{51808234-1C58-4123-8A00-058949CFC004}" srcOrd="0" destOrd="0" parTransId="{E8D1576D-E1C4-451C-A9E4-36D8BA00FD36}" sibTransId="{207B4A34-8B52-46DB-B57B-1432ECCDB8F9}"/>
    <dgm:cxn modelId="{628F3BC8-A3C9-40C3-B7A3-9E03CF270DFD}" type="presParOf" srcId="{DB235CC2-7A6D-43D7-94D4-2A10D4AC1D62}" destId="{466131B8-5A2B-4101-AF27-CFC0DF89FB21}" srcOrd="0" destOrd="0" presId="urn:microsoft.com/office/officeart/2016/7/layout/LinearBlockProcessNumbered"/>
    <dgm:cxn modelId="{759A7996-C628-4B50-B729-1ECBDB91DFA2}" type="presParOf" srcId="{466131B8-5A2B-4101-AF27-CFC0DF89FB21}" destId="{E1ACB1B1-7D68-43FD-B804-0E0050C2DD1E}" srcOrd="0" destOrd="0" presId="urn:microsoft.com/office/officeart/2016/7/layout/LinearBlockProcessNumbered"/>
    <dgm:cxn modelId="{61C63036-68F7-48B6-9B36-8B6785EC2402}" type="presParOf" srcId="{466131B8-5A2B-4101-AF27-CFC0DF89FB21}" destId="{985EA407-F3ED-471B-8E2F-D2DA7AB49CAB}" srcOrd="1" destOrd="0" presId="urn:microsoft.com/office/officeart/2016/7/layout/LinearBlockProcessNumbered"/>
    <dgm:cxn modelId="{AC60F4E4-6DB5-43F3-971B-3FBC3FEDBDD4}" type="presParOf" srcId="{466131B8-5A2B-4101-AF27-CFC0DF89FB21}" destId="{CE7B164A-36D8-40CE-B4EA-00AFBC7BC420}" srcOrd="2" destOrd="0" presId="urn:microsoft.com/office/officeart/2016/7/layout/LinearBlockProcessNumbered"/>
    <dgm:cxn modelId="{E663739B-8C1C-46CD-9F55-07B3C3AC673E}" type="presParOf" srcId="{DB235CC2-7A6D-43D7-94D4-2A10D4AC1D62}" destId="{299353BB-BE0E-4F3D-AB67-1FA4A110C9A9}" srcOrd="1" destOrd="0" presId="urn:microsoft.com/office/officeart/2016/7/layout/LinearBlockProcessNumbered"/>
    <dgm:cxn modelId="{49E84FCB-D042-4562-876D-73AB31A11536}" type="presParOf" srcId="{DB235CC2-7A6D-43D7-94D4-2A10D4AC1D62}" destId="{3AC5F18A-B74F-4FAF-943B-2469FCEBB432}" srcOrd="2" destOrd="0" presId="urn:microsoft.com/office/officeart/2016/7/layout/LinearBlockProcessNumbered"/>
    <dgm:cxn modelId="{E6245F3E-DE56-43C8-88AE-BCBF60CAB754}" type="presParOf" srcId="{3AC5F18A-B74F-4FAF-943B-2469FCEBB432}" destId="{0C68360A-8C82-4C0E-BC9A-94D22D543A14}" srcOrd="0" destOrd="0" presId="urn:microsoft.com/office/officeart/2016/7/layout/LinearBlockProcessNumbered"/>
    <dgm:cxn modelId="{40F2860C-DD6C-4457-AAB0-B8C437E9EBDC}" type="presParOf" srcId="{3AC5F18A-B74F-4FAF-943B-2469FCEBB432}" destId="{0EC25C1E-CB34-4C3E-9163-83B611FC022B}" srcOrd="1" destOrd="0" presId="urn:microsoft.com/office/officeart/2016/7/layout/LinearBlockProcessNumbered"/>
    <dgm:cxn modelId="{BA7550AF-891D-4642-8027-4678691FC540}" type="presParOf" srcId="{3AC5F18A-B74F-4FAF-943B-2469FCEBB432}" destId="{918583B0-CB90-4AC1-B426-3B986E55C466}" srcOrd="2" destOrd="0" presId="urn:microsoft.com/office/officeart/2016/7/layout/LinearBlockProcessNumbered"/>
    <dgm:cxn modelId="{DA030301-8835-4CEF-BFB8-8B76AB8D90FE}" type="presParOf" srcId="{DB235CC2-7A6D-43D7-94D4-2A10D4AC1D62}" destId="{BDDD3B25-0377-458F-A328-C7C349C72C05}" srcOrd="3" destOrd="0" presId="urn:microsoft.com/office/officeart/2016/7/layout/LinearBlockProcessNumbered"/>
    <dgm:cxn modelId="{B48CA137-BA7F-4B42-A495-CBAEA740E235}" type="presParOf" srcId="{DB235CC2-7A6D-43D7-94D4-2A10D4AC1D62}" destId="{27AB9331-31B8-4E6F-B6A7-6152DB924D54}" srcOrd="4" destOrd="0" presId="urn:microsoft.com/office/officeart/2016/7/layout/LinearBlockProcessNumbered"/>
    <dgm:cxn modelId="{70A06D3F-60B7-4598-B436-DD5DF064FE88}" type="presParOf" srcId="{27AB9331-31B8-4E6F-B6A7-6152DB924D54}" destId="{0E539971-A243-405D-A59B-0AEE04909386}" srcOrd="0" destOrd="0" presId="urn:microsoft.com/office/officeart/2016/7/layout/LinearBlockProcessNumbered"/>
    <dgm:cxn modelId="{E66D1B07-0024-4446-BC5B-EC2B65773B67}" type="presParOf" srcId="{27AB9331-31B8-4E6F-B6A7-6152DB924D54}" destId="{B8DE50BB-166E-4A27-8AA8-49837096794B}" srcOrd="1" destOrd="0" presId="urn:microsoft.com/office/officeart/2016/7/layout/LinearBlockProcessNumbered"/>
    <dgm:cxn modelId="{7F287FD6-01B8-43CE-A2C9-37E81D2460B8}" type="presParOf" srcId="{27AB9331-31B8-4E6F-B6A7-6152DB924D54}" destId="{580091B2-F777-44F0-80AF-E3028104093B}" srcOrd="2" destOrd="0" presId="urn:microsoft.com/office/officeart/2016/7/layout/LinearBlockProcessNumbered"/>
    <dgm:cxn modelId="{2E2EDAA8-AC78-4F69-A0A4-C22FC4682908}" type="presParOf" srcId="{DB235CC2-7A6D-43D7-94D4-2A10D4AC1D62}" destId="{3E9AA6AB-23F5-44CC-99A2-12419261FCB8}" srcOrd="5" destOrd="0" presId="urn:microsoft.com/office/officeart/2016/7/layout/LinearBlockProcessNumbered"/>
    <dgm:cxn modelId="{521B0E5B-1BE2-49F7-91F6-1C11FFE636B9}" type="presParOf" srcId="{DB235CC2-7A6D-43D7-94D4-2A10D4AC1D62}" destId="{387753CF-546A-4C4F-9A9A-BF8B4DDA3D3A}" srcOrd="6" destOrd="0" presId="urn:microsoft.com/office/officeart/2016/7/layout/LinearBlockProcessNumbered"/>
    <dgm:cxn modelId="{EBC8CD3B-8D2C-418C-B768-CD596C399569}" type="presParOf" srcId="{387753CF-546A-4C4F-9A9A-BF8B4DDA3D3A}" destId="{CB383948-DD7F-4D4A-BE27-CA56AC1F5F0F}" srcOrd="0" destOrd="0" presId="urn:microsoft.com/office/officeart/2016/7/layout/LinearBlockProcessNumbered"/>
    <dgm:cxn modelId="{7F12DCD5-559E-4C01-9F7E-253694F6D893}" type="presParOf" srcId="{387753CF-546A-4C4F-9A9A-BF8B4DDA3D3A}" destId="{D679ACE2-D7DB-4A6E-8DB8-36B1857BB269}" srcOrd="1" destOrd="0" presId="urn:microsoft.com/office/officeart/2016/7/layout/LinearBlockProcessNumbered"/>
    <dgm:cxn modelId="{E300C51A-8874-4938-94AF-822584B91A98}" type="presParOf" srcId="{387753CF-546A-4C4F-9A9A-BF8B4DDA3D3A}" destId="{D4BA8B08-F062-4D4E-ACB6-9A220022569E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ACB1B1-7D68-43FD-B804-0E0050C2DD1E}">
      <dsp:nvSpPr>
        <dsp:cNvPr id="0" name=""/>
        <dsp:cNvSpPr/>
      </dsp:nvSpPr>
      <dsp:spPr>
        <a:xfrm>
          <a:off x="190" y="287122"/>
          <a:ext cx="2306320" cy="27675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7813" tIns="0" rIns="227813" bIns="330200" numCol="1" spcCol="1270" anchor="t" anchorCtr="0">
          <a:noAutofit/>
        </a:bodyPr>
        <a:lstStyle/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latin typeface="Tenorite"/>
            </a:rPr>
            <a:t>Disseminating program materials to prospective students and applicants. Providing routine information sessions &amp; consultations to interested applicants</a:t>
          </a:r>
          <a:endParaRPr lang="en-US" sz="1100" kern="1200" dirty="0"/>
        </a:p>
      </dsp:txBody>
      <dsp:txXfrm>
        <a:off x="190" y="1394156"/>
        <a:ext cx="2306320" cy="1660550"/>
      </dsp:txXfrm>
    </dsp:sp>
    <dsp:sp modelId="{985EA407-F3ED-471B-8E2F-D2DA7AB49CAB}">
      <dsp:nvSpPr>
        <dsp:cNvPr id="0" name=""/>
        <dsp:cNvSpPr/>
      </dsp:nvSpPr>
      <dsp:spPr>
        <a:xfrm>
          <a:off x="190" y="287122"/>
          <a:ext cx="2306320" cy="110703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7813" tIns="165100" rIns="227813" bIns="165100" numCol="1" spcCol="1270" anchor="ctr" anchorCtr="0">
          <a:noAutofit/>
        </a:bodyPr>
        <a:lstStyle/>
        <a:p>
          <a:pPr marL="0" lvl="0" indent="0" algn="l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600" kern="1200"/>
            <a:t>01</a:t>
          </a:r>
        </a:p>
      </dsp:txBody>
      <dsp:txXfrm>
        <a:off x="190" y="287122"/>
        <a:ext cx="2306320" cy="1107033"/>
      </dsp:txXfrm>
    </dsp:sp>
    <dsp:sp modelId="{0C68360A-8C82-4C0E-BC9A-94D22D543A14}">
      <dsp:nvSpPr>
        <dsp:cNvPr id="0" name=""/>
        <dsp:cNvSpPr/>
      </dsp:nvSpPr>
      <dsp:spPr>
        <a:xfrm>
          <a:off x="2491017" y="287122"/>
          <a:ext cx="2306320" cy="27675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7813" tIns="0" rIns="227813" bIns="330200" numCol="1" spcCol="1270" anchor="t" anchorCtr="0">
          <a:noAutofit/>
        </a:bodyPr>
        <a:lstStyle/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latin typeface="Century Gothic"/>
            </a:rPr>
            <a:t>Responsible for identifying and building relationships with over 20 organizations, agencies, and businesses that can support or collaborate with the organizations that align with organizational mission statement </a:t>
          </a:r>
          <a:endParaRPr lang="en-US" sz="1100" kern="1200" dirty="0"/>
        </a:p>
      </dsp:txBody>
      <dsp:txXfrm>
        <a:off x="2491017" y="1394156"/>
        <a:ext cx="2306320" cy="1660550"/>
      </dsp:txXfrm>
    </dsp:sp>
    <dsp:sp modelId="{0EC25C1E-CB34-4C3E-9163-83B611FC022B}">
      <dsp:nvSpPr>
        <dsp:cNvPr id="0" name=""/>
        <dsp:cNvSpPr/>
      </dsp:nvSpPr>
      <dsp:spPr>
        <a:xfrm>
          <a:off x="2491017" y="287122"/>
          <a:ext cx="2306320" cy="110703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7813" tIns="165100" rIns="227813" bIns="165100" numCol="1" spcCol="1270" anchor="ctr" anchorCtr="0">
          <a:noAutofit/>
        </a:bodyPr>
        <a:lstStyle/>
        <a:p>
          <a:pPr marL="0" lvl="0" indent="0" algn="l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600" kern="1200"/>
            <a:t>02</a:t>
          </a:r>
        </a:p>
      </dsp:txBody>
      <dsp:txXfrm>
        <a:off x="2491017" y="287122"/>
        <a:ext cx="2306320" cy="1107033"/>
      </dsp:txXfrm>
    </dsp:sp>
    <dsp:sp modelId="{0E539971-A243-405D-A59B-0AEE04909386}">
      <dsp:nvSpPr>
        <dsp:cNvPr id="0" name=""/>
        <dsp:cNvSpPr/>
      </dsp:nvSpPr>
      <dsp:spPr>
        <a:xfrm>
          <a:off x="4981843" y="287122"/>
          <a:ext cx="2306320" cy="27675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7813" tIns="0" rIns="227813" bIns="330200" numCol="1" spcCol="1270" anchor="t" anchorCtr="0">
          <a:noAutofit/>
        </a:bodyPr>
        <a:lstStyle/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latin typeface="Century Gothic"/>
            </a:rPr>
            <a:t>Facilitate the enrollment of students into university programs and courses through comprehensive application processing and diligent follow-up. Meanwhile organizing onboarding student orientations for upcoming academic year</a:t>
          </a:r>
          <a:endParaRPr lang="en-US" sz="1100" kern="1200" dirty="0">
            <a:latin typeface="Tenorite"/>
          </a:endParaRPr>
        </a:p>
      </dsp:txBody>
      <dsp:txXfrm>
        <a:off x="4981843" y="1394156"/>
        <a:ext cx="2306320" cy="1660550"/>
      </dsp:txXfrm>
    </dsp:sp>
    <dsp:sp modelId="{B8DE50BB-166E-4A27-8AA8-49837096794B}">
      <dsp:nvSpPr>
        <dsp:cNvPr id="0" name=""/>
        <dsp:cNvSpPr/>
      </dsp:nvSpPr>
      <dsp:spPr>
        <a:xfrm>
          <a:off x="4981843" y="287122"/>
          <a:ext cx="2306320" cy="110703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7813" tIns="165100" rIns="227813" bIns="165100" numCol="1" spcCol="1270" anchor="ctr" anchorCtr="0">
          <a:noAutofit/>
        </a:bodyPr>
        <a:lstStyle/>
        <a:p>
          <a:pPr marL="0" lvl="0" indent="0" algn="l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600" kern="1200"/>
            <a:t>03</a:t>
          </a:r>
        </a:p>
      </dsp:txBody>
      <dsp:txXfrm>
        <a:off x="4981843" y="287122"/>
        <a:ext cx="2306320" cy="1107033"/>
      </dsp:txXfrm>
    </dsp:sp>
    <dsp:sp modelId="{CB383948-DD7F-4D4A-BE27-CA56AC1F5F0F}">
      <dsp:nvSpPr>
        <dsp:cNvPr id="0" name=""/>
        <dsp:cNvSpPr/>
      </dsp:nvSpPr>
      <dsp:spPr>
        <a:xfrm>
          <a:off x="7472670" y="287122"/>
          <a:ext cx="2306320" cy="27675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7813" tIns="0" rIns="227813" bIns="330200" numCol="1" spcCol="1270" anchor="t" anchorCtr="0">
          <a:noAutofit/>
        </a:bodyPr>
        <a:lstStyle/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latin typeface="Tenorite"/>
            </a:rPr>
            <a:t> </a:t>
          </a:r>
          <a:r>
            <a:rPr lang="en-US" sz="1100" kern="1200" dirty="0">
              <a:latin typeface="Century Gothic"/>
            </a:rPr>
            <a:t>Manage digital marketing team and facilitate social media content to increase departments digital and public presence in GTA</a:t>
          </a:r>
        </a:p>
      </dsp:txBody>
      <dsp:txXfrm>
        <a:off x="7472670" y="1394156"/>
        <a:ext cx="2306320" cy="1660550"/>
      </dsp:txXfrm>
    </dsp:sp>
    <dsp:sp modelId="{D679ACE2-D7DB-4A6E-8DB8-36B1857BB269}">
      <dsp:nvSpPr>
        <dsp:cNvPr id="0" name=""/>
        <dsp:cNvSpPr/>
      </dsp:nvSpPr>
      <dsp:spPr>
        <a:xfrm>
          <a:off x="7472670" y="287122"/>
          <a:ext cx="2306320" cy="1107033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7813" tIns="165100" rIns="227813" bIns="165100" numCol="1" spcCol="1270" anchor="ctr" anchorCtr="0">
          <a:noAutofit/>
        </a:bodyPr>
        <a:lstStyle/>
        <a:p>
          <a:pPr marL="0" lvl="0" indent="0" algn="l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600" kern="1200"/>
            <a:t>04</a:t>
          </a:r>
        </a:p>
      </dsp:txBody>
      <dsp:txXfrm>
        <a:off x="7472670" y="287122"/>
        <a:ext cx="2306320" cy="11070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FB8B65A-D69F-C26C-B67E-036EF77BF1F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2B9064-AE57-427F-E5AF-71DE7D52FE6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8190EA-5EEC-4300-B6AE-D9734C6C648E}" type="datetimeFigureOut">
              <a:rPr lang="en-US" smtClean="0"/>
              <a:t>9/9/2024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86157A-CEB9-B0FC-3A49-BE950AEAD6F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819CA0-A57D-42D7-A625-56C22D0FA7C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FF3A6F-DEFA-45E0-9496-BEE7C2C6F3D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0022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7ADD9-2083-264C-A652-8D52D02F7E72}" type="datetimeFigureOut">
              <a:rPr lang="en-US" smtClean="0"/>
              <a:t>9/9/2024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DC217-DF71-1A49-B3EA-559F1F43B0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425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3858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9489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7438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7787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0867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845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247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7933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8571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8444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5891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0868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1592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7DC217-DF71-1A49-B3EA-559F1F43B0F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08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4572000"/>
            <a:ext cx="121920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3537B6D-42A5-F449-2691-321A167F7C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-3419"/>
            <a:ext cx="12192000" cy="6861419"/>
            <a:chOff x="0" y="-3419"/>
            <a:chExt cx="12192000" cy="6861419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902465C8-266D-104C-9C49-323DF4A8277E}"/>
                </a:ext>
              </a:extLst>
            </p:cNvPr>
            <p:cNvSpPr/>
            <p:nvPr userDrawn="1"/>
          </p:nvSpPr>
          <p:spPr>
            <a:xfrm>
              <a:off x="583746" y="4960030"/>
              <a:ext cx="1551214" cy="1551214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37979A1C-BF60-B345-A664-2E4F7A3461EB}"/>
                </a:ext>
              </a:extLst>
            </p:cNvPr>
            <p:cNvSpPr/>
            <p:nvPr userDrawn="1"/>
          </p:nvSpPr>
          <p:spPr>
            <a:xfrm>
              <a:off x="1" y="4571999"/>
              <a:ext cx="1118508" cy="1118508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58080B3E-915C-2D4C-8608-596E1BFD6387}"/>
                </a:ext>
              </a:extLst>
            </p:cNvPr>
            <p:cNvSpPr/>
            <p:nvPr userDrawn="1"/>
          </p:nvSpPr>
          <p:spPr>
            <a:xfrm>
              <a:off x="1" y="5739492"/>
              <a:ext cx="1118508" cy="1118508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15FBB50-09C8-B64E-AE57-67C5E70810CB}"/>
                </a:ext>
              </a:extLst>
            </p:cNvPr>
            <p:cNvGrpSpPr/>
            <p:nvPr userDrawn="1"/>
          </p:nvGrpSpPr>
          <p:grpSpPr>
            <a:xfrm>
              <a:off x="8264427" y="-3419"/>
              <a:ext cx="3927573" cy="3165022"/>
              <a:chOff x="9857014" y="13834"/>
              <a:chExt cx="2334986" cy="1881641"/>
            </a:xfrm>
          </p:grpSpPr>
          <p:sp>
            <p:nvSpPr>
              <p:cNvPr id="15" name="Freeform 14">
                <a:extLst>
                  <a:ext uri="{FF2B5EF4-FFF2-40B4-BE49-F238E27FC236}">
                    <a16:creationId xmlns:a16="http://schemas.microsoft.com/office/drawing/2014/main" id="{EFBF1E52-11FA-DC48-B7AD-75734232FFE8}"/>
                  </a:ext>
                </a:extLst>
              </p:cNvPr>
              <p:cNvSpPr/>
              <p:nvPr userDrawn="1"/>
            </p:nvSpPr>
            <p:spPr>
              <a:xfrm rot="5400000" flipH="1" flipV="1">
                <a:off x="10667433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Freeform 15">
                <a:extLst>
                  <a:ext uri="{FF2B5EF4-FFF2-40B4-BE49-F238E27FC236}">
                    <a16:creationId xmlns:a16="http://schemas.microsoft.com/office/drawing/2014/main" id="{4850B620-49F5-3748-84AF-682555D52792}"/>
                  </a:ext>
                </a:extLst>
              </p:cNvPr>
              <p:cNvSpPr/>
              <p:nvPr userDrawn="1"/>
            </p:nvSpPr>
            <p:spPr>
              <a:xfrm rot="16200000" flipV="1">
                <a:off x="9499940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BC68F289-2744-2F48-893A-3F17911625C8}"/>
                </a:ext>
              </a:extLst>
            </p:cNvPr>
            <p:cNvSpPr/>
            <p:nvPr userDrawn="1"/>
          </p:nvSpPr>
          <p:spPr>
            <a:xfrm>
              <a:off x="0" y="-1"/>
              <a:ext cx="1167493" cy="1167493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9E240E8A-950E-7946-826C-415CB5DACA43}"/>
                </a:ext>
              </a:extLst>
            </p:cNvPr>
            <p:cNvSpPr/>
            <p:nvPr userDrawn="1"/>
          </p:nvSpPr>
          <p:spPr>
            <a:xfrm>
              <a:off x="11024507" y="4580708"/>
              <a:ext cx="1167493" cy="2277292"/>
            </a:xfrm>
            <a:custGeom>
              <a:avLst/>
              <a:gdLst>
                <a:gd name="connsiteX0" fmla="*/ 1167473 w 1167493"/>
                <a:gd name="connsiteY0" fmla="*/ 0 h 2272167"/>
                <a:gd name="connsiteX1" fmla="*/ 1167493 w 1167493"/>
                <a:gd name="connsiteY1" fmla="*/ 0 h 2272167"/>
                <a:gd name="connsiteX2" fmla="*/ 1167493 w 1167493"/>
                <a:gd name="connsiteY2" fmla="*/ 492960 h 2272167"/>
                <a:gd name="connsiteX3" fmla="*/ 1167493 w 1167493"/>
                <a:gd name="connsiteY3" fmla="*/ 720385 h 2272167"/>
                <a:gd name="connsiteX4" fmla="*/ 1167493 w 1167493"/>
                <a:gd name="connsiteY4" fmla="*/ 2272167 h 2272167"/>
                <a:gd name="connsiteX5" fmla="*/ 0 w 1167493"/>
                <a:gd name="connsiteY5" fmla="*/ 2272167 h 2272167"/>
                <a:gd name="connsiteX6" fmla="*/ 0 w 1167493"/>
                <a:gd name="connsiteY6" fmla="*/ 1898074 h 2272167"/>
                <a:gd name="connsiteX7" fmla="*/ 0 w 1167493"/>
                <a:gd name="connsiteY7" fmla="*/ 1271597 h 2272167"/>
                <a:gd name="connsiteX8" fmla="*/ 0 w 1167493"/>
                <a:gd name="connsiteY8" fmla="*/ 1177688 h 2272167"/>
                <a:gd name="connsiteX9" fmla="*/ 1048124 w 1167493"/>
                <a:gd name="connsiteY9" fmla="*/ 6080 h 2272167"/>
                <a:gd name="connsiteX10" fmla="*/ 1167473 w 1167493"/>
                <a:gd name="connsiteY10" fmla="*/ 0 h 2272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67493" h="2272167">
                  <a:moveTo>
                    <a:pt x="1167473" y="0"/>
                  </a:moveTo>
                  <a:lnTo>
                    <a:pt x="1167493" y="0"/>
                  </a:lnTo>
                  <a:lnTo>
                    <a:pt x="1167493" y="492960"/>
                  </a:lnTo>
                  <a:lnTo>
                    <a:pt x="1167493" y="720385"/>
                  </a:lnTo>
                  <a:lnTo>
                    <a:pt x="1167493" y="2272167"/>
                  </a:lnTo>
                  <a:lnTo>
                    <a:pt x="0" y="2272167"/>
                  </a:lnTo>
                  <a:lnTo>
                    <a:pt x="0" y="1898074"/>
                  </a:lnTo>
                  <a:lnTo>
                    <a:pt x="0" y="1271597"/>
                  </a:lnTo>
                  <a:lnTo>
                    <a:pt x="0" y="1177688"/>
                  </a:lnTo>
                  <a:cubicBezTo>
                    <a:pt x="0" y="567919"/>
                    <a:pt x="459408" y="66389"/>
                    <a:pt x="1048124" y="6080"/>
                  </a:cubicBezTo>
                  <a:lnTo>
                    <a:pt x="116747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67493" y="232913"/>
            <a:ext cx="7096933" cy="383013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916498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martArt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BA2A58C-57B7-834C-8F5C-3299322411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16200000">
            <a:off x="10772262" y="152641"/>
            <a:ext cx="1572380" cy="1267097"/>
            <a:chOff x="7413403" y="4976359"/>
            <a:chExt cx="2334986" cy="1881641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01D8067-144A-FE48-AF1E-529B662DCAD3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2ECA7D87-C78C-C140-AA28-C0FB20209045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457200"/>
            <a:ext cx="9692640" cy="1371600"/>
          </a:xfrm>
        </p:spPr>
        <p:txBody>
          <a:bodyPr anchor="b">
            <a:noAutofit/>
          </a:bodyPr>
          <a:lstStyle>
            <a:lvl1pPr>
              <a:defRPr sz="42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45E425B-455F-127B-1647-045FD094F15D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1167493" y="2087561"/>
            <a:ext cx="2693306" cy="389054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2000">
                <a:latin typeface="+mn-lt"/>
              </a:defRPr>
            </a:lvl2pPr>
            <a:lvl3pPr marL="914400" indent="0">
              <a:buNone/>
              <a:defRPr sz="2000">
                <a:latin typeface="+mn-lt"/>
              </a:defRPr>
            </a:lvl3pPr>
            <a:lvl4pPr marL="1371600" indent="0">
              <a:buNone/>
              <a:defRPr sz="2000">
                <a:latin typeface="+mn-lt"/>
              </a:defRPr>
            </a:lvl4pPr>
            <a:lvl5pPr marL="1828800" indent="0">
              <a:buNone/>
              <a:defRPr sz="2000"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16400" y="2087563"/>
            <a:ext cx="6730274" cy="3890543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098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and 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79F46B00-4AE8-52A2-6926-FC2F5DD1FA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2364" y="0"/>
            <a:ext cx="12194364" cy="6858000"/>
            <a:chOff x="-2364" y="0"/>
            <a:chExt cx="12194364" cy="6858000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</a:extLst>
            </p:cNvPr>
            <p:cNvSpPr/>
            <p:nvPr userDrawn="1"/>
          </p:nvSpPr>
          <p:spPr>
            <a:xfrm rot="5400000">
              <a:off x="8580896" y="0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</a:extLst>
            </p:cNvPr>
            <p:cNvSpPr/>
            <p:nvPr userDrawn="1"/>
          </p:nvSpPr>
          <p:spPr>
            <a:xfrm>
              <a:off x="-2364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861BC34-DFBF-2D4F-B463-FCFBC08391FF}"/>
                </a:ext>
              </a:extLst>
            </p:cNvPr>
            <p:cNvGrpSpPr/>
            <p:nvPr userDrawn="1"/>
          </p:nvGrpSpPr>
          <p:grpSpPr>
            <a:xfrm>
              <a:off x="2587417" y="5590903"/>
              <a:ext cx="1572380" cy="1267097"/>
              <a:chOff x="7413403" y="4976359"/>
              <a:chExt cx="2334986" cy="1881641"/>
            </a:xfrm>
          </p:grpSpPr>
          <p:sp>
            <p:nvSpPr>
              <p:cNvPr id="7" name="Freeform 6">
                <a:extLst>
                  <a:ext uri="{FF2B5EF4-FFF2-40B4-BE49-F238E27FC236}">
                    <a16:creationId xmlns:a16="http://schemas.microsoft.com/office/drawing/2014/main" id="{55C37C19-F268-4A43-A0D4-3B1B38D48952}"/>
                  </a:ext>
                </a:extLst>
              </p:cNvPr>
              <p:cNvSpPr/>
              <p:nvPr userDrawn="1"/>
            </p:nvSpPr>
            <p:spPr>
              <a:xfrm rot="5400000" flipH="1" flipV="1">
                <a:off x="8223822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  <p:sp>
            <p:nvSpPr>
              <p:cNvPr id="8" name="Freeform 7">
                <a:extLst>
                  <a:ext uri="{FF2B5EF4-FFF2-40B4-BE49-F238E27FC236}">
                    <a16:creationId xmlns:a16="http://schemas.microsoft.com/office/drawing/2014/main" id="{E4F760E5-9D5D-E44F-AEBF-20CA8DE87D11}"/>
                  </a:ext>
                </a:extLst>
              </p:cNvPr>
              <p:cNvSpPr/>
              <p:nvPr userDrawn="1"/>
            </p:nvSpPr>
            <p:spPr>
              <a:xfrm rot="16200000" flipV="1">
                <a:off x="7056329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49489" y="457199"/>
            <a:ext cx="5943599" cy="1920240"/>
          </a:xfrm>
        </p:spPr>
        <p:txBody>
          <a:bodyPr anchor="b">
            <a:noAutofit/>
          </a:bodyPr>
          <a:lstStyle>
            <a:lvl1pPr>
              <a:defRPr sz="42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6BBDFA0C-B372-969D-6C8A-F664A4BF8D41}"/>
              </a:ext>
            </a:extLst>
          </p:cNvPr>
          <p:cNvSpPr>
            <a:spLocks noGrp="1" noChangeAspect="1"/>
          </p:cNvSpPr>
          <p:nvPr>
            <p:ph idx="17" hasCustomPrompt="1"/>
          </p:nvPr>
        </p:nvSpPr>
        <p:spPr>
          <a:xfrm>
            <a:off x="823108" y="640080"/>
            <a:ext cx="4297680" cy="4297680"/>
          </a:xfrm>
          <a:prstGeom prst="ellipse">
            <a:avLst/>
          </a:prstGeom>
          <a:solidFill>
            <a:schemeClr val="accent2"/>
          </a:solidFill>
        </p:spPr>
        <p:txBody>
          <a:bodyPr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2000">
                <a:latin typeface="+mn-lt"/>
              </a:defRPr>
            </a:lvl1pPr>
            <a:lvl2pPr marL="347663" indent="0" algn="ctr">
              <a:buFont typeface="Arial" panose="020B0604020202020204" pitchFamily="34" charset="0"/>
              <a:buNone/>
              <a:defRPr sz="2000">
                <a:latin typeface="+mn-lt"/>
              </a:defRPr>
            </a:lvl2pPr>
            <a:lvl3pPr marL="685800" indent="0" algn="ctr">
              <a:buFont typeface="Arial" panose="020B0604020202020204" pitchFamily="34" charset="0"/>
              <a:buNone/>
              <a:defRPr sz="2000">
                <a:latin typeface="+mn-lt"/>
              </a:defRPr>
            </a:lvl3pPr>
            <a:lvl4pPr marL="914400" indent="0" algn="ctr">
              <a:buFont typeface="Arial" panose="020B0604020202020204" pitchFamily="34" charset="0"/>
              <a:buNone/>
              <a:defRPr sz="2000">
                <a:latin typeface="+mn-lt"/>
              </a:defRPr>
            </a:lvl4pPr>
            <a:lvl5pPr marL="1143000" indent="0" algn="ctr">
              <a:buFont typeface="Arial" panose="020B0604020202020204" pitchFamily="34" charset="0"/>
              <a:buNone/>
              <a:defRPr sz="2000"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6711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A8D2CC-EE75-85FA-1577-88C0BEC7B10C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5549490" y="2706369"/>
            <a:ext cx="5943600" cy="3383279"/>
          </a:xfrm>
        </p:spPr>
        <p:txBody>
          <a:bodyPr>
            <a:normAutofit/>
          </a:bodyPr>
          <a:lstStyle>
            <a:lvl1pPr marL="283464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1pPr>
            <a:lvl2pPr marL="566928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850392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133856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1463040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256561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hart 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BA2A58C-57B7-834C-8F5C-3299322411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16200000">
            <a:off x="10772262" y="152641"/>
            <a:ext cx="1572380" cy="1267097"/>
            <a:chOff x="7413403" y="4976359"/>
            <a:chExt cx="2334986" cy="1881641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01D8067-144A-FE48-AF1E-529B662DCAD3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2ECA7D87-C78C-C140-AA28-C0FB20209045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136526"/>
            <a:ext cx="9779183" cy="1570038"/>
          </a:xfrm>
        </p:spPr>
        <p:txBody>
          <a:bodyPr anchor="b">
            <a:noAutofit/>
          </a:bodyPr>
          <a:lstStyle>
            <a:lvl1pPr>
              <a:defRPr sz="42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084832"/>
            <a:ext cx="9779182" cy="3366813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451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78AD52EA-B01E-8D38-D87A-BF7EB5B58A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-1"/>
            <a:ext cx="12192001" cy="6864796"/>
            <a:chOff x="0" y="-1"/>
            <a:chExt cx="12192001" cy="6864796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9AC79249-FDC0-364D-A734-AE1DE1605D28}"/>
                </a:ext>
              </a:extLst>
            </p:cNvPr>
            <p:cNvSpPr/>
            <p:nvPr userDrawn="1"/>
          </p:nvSpPr>
          <p:spPr>
            <a:xfrm>
              <a:off x="8264426" y="0"/>
              <a:ext cx="3927574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15FBB50-09C8-B64E-AE57-67C5E70810CB}"/>
                </a:ext>
              </a:extLst>
            </p:cNvPr>
            <p:cNvGrpSpPr/>
            <p:nvPr userDrawn="1"/>
          </p:nvGrpSpPr>
          <p:grpSpPr>
            <a:xfrm>
              <a:off x="8264427" y="3685939"/>
              <a:ext cx="3927573" cy="3178856"/>
              <a:chOff x="9857014" y="13834"/>
              <a:chExt cx="2334986" cy="1881641"/>
            </a:xfrm>
          </p:grpSpPr>
          <p:sp>
            <p:nvSpPr>
              <p:cNvPr id="15" name="Freeform 14">
                <a:extLst>
                  <a:ext uri="{FF2B5EF4-FFF2-40B4-BE49-F238E27FC236}">
                    <a16:creationId xmlns:a16="http://schemas.microsoft.com/office/drawing/2014/main" id="{EFBF1E52-11FA-DC48-B7AD-75734232FFE8}"/>
                  </a:ext>
                </a:extLst>
              </p:cNvPr>
              <p:cNvSpPr/>
              <p:nvPr userDrawn="1"/>
            </p:nvSpPr>
            <p:spPr>
              <a:xfrm rot="5400000" flipH="1" flipV="1">
                <a:off x="10667433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Freeform 15">
                <a:extLst>
                  <a:ext uri="{FF2B5EF4-FFF2-40B4-BE49-F238E27FC236}">
                    <a16:creationId xmlns:a16="http://schemas.microsoft.com/office/drawing/2014/main" id="{4850B620-49F5-3748-84AF-682555D52792}"/>
                  </a:ext>
                </a:extLst>
              </p:cNvPr>
              <p:cNvSpPr/>
              <p:nvPr userDrawn="1"/>
            </p:nvSpPr>
            <p:spPr>
              <a:xfrm rot="16200000" flipV="1">
                <a:off x="9499940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BC68F289-2744-2F48-893A-3F17911625C8}"/>
                </a:ext>
              </a:extLst>
            </p:cNvPr>
            <p:cNvSpPr/>
            <p:nvPr userDrawn="1"/>
          </p:nvSpPr>
          <p:spPr>
            <a:xfrm>
              <a:off x="0" y="-1"/>
              <a:ext cx="1167493" cy="1167493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39563C76-BC00-DE47-88F5-C24D3CE3325A}"/>
                </a:ext>
              </a:extLst>
            </p:cNvPr>
            <p:cNvSpPr/>
            <p:nvPr userDrawn="1"/>
          </p:nvSpPr>
          <p:spPr>
            <a:xfrm>
              <a:off x="10228214" y="-1"/>
              <a:ext cx="1963787" cy="3178856"/>
            </a:xfrm>
            <a:custGeom>
              <a:avLst/>
              <a:gdLst>
                <a:gd name="connsiteX0" fmla="*/ 0 w 1963787"/>
                <a:gd name="connsiteY0" fmla="*/ 0 h 3178856"/>
                <a:gd name="connsiteX1" fmla="*/ 1963787 w 1963787"/>
                <a:gd name="connsiteY1" fmla="*/ 0 h 3178856"/>
                <a:gd name="connsiteX2" fmla="*/ 1963787 w 1963787"/>
                <a:gd name="connsiteY2" fmla="*/ 1967129 h 3178856"/>
                <a:gd name="connsiteX3" fmla="*/ 1963787 w 1963787"/>
                <a:gd name="connsiteY3" fmla="*/ 2349671 h 3178856"/>
                <a:gd name="connsiteX4" fmla="*/ 1963787 w 1963787"/>
                <a:gd name="connsiteY4" fmla="*/ 3178856 h 3178856"/>
                <a:gd name="connsiteX5" fmla="*/ 1963753 w 1963787"/>
                <a:gd name="connsiteY5" fmla="*/ 3178856 h 3178856"/>
                <a:gd name="connsiteX6" fmla="*/ 1763002 w 1963787"/>
                <a:gd name="connsiteY6" fmla="*/ 3168629 h 3178856"/>
                <a:gd name="connsiteX7" fmla="*/ 0 w 1963787"/>
                <a:gd name="connsiteY7" fmla="*/ 1197921 h 3178856"/>
                <a:gd name="connsiteX8" fmla="*/ 0 w 1963787"/>
                <a:gd name="connsiteY8" fmla="*/ 1039961 h 3178856"/>
                <a:gd name="connsiteX9" fmla="*/ 0 w 1963787"/>
                <a:gd name="connsiteY9" fmla="*/ 0 h 3178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63787" h="3178856">
                  <a:moveTo>
                    <a:pt x="0" y="0"/>
                  </a:moveTo>
                  <a:lnTo>
                    <a:pt x="1963787" y="0"/>
                  </a:lnTo>
                  <a:lnTo>
                    <a:pt x="1963787" y="1967129"/>
                  </a:lnTo>
                  <a:lnTo>
                    <a:pt x="1963787" y="2349671"/>
                  </a:lnTo>
                  <a:lnTo>
                    <a:pt x="1963787" y="3178856"/>
                  </a:lnTo>
                  <a:lnTo>
                    <a:pt x="1963753" y="3178856"/>
                  </a:lnTo>
                  <a:lnTo>
                    <a:pt x="1763002" y="3168629"/>
                  </a:lnTo>
                  <a:cubicBezTo>
                    <a:pt x="772749" y="3067186"/>
                    <a:pt x="0" y="2223585"/>
                    <a:pt x="0" y="1197921"/>
                  </a:cubicBezTo>
                  <a:lnTo>
                    <a:pt x="0" y="1039961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67494" y="252549"/>
            <a:ext cx="6220278" cy="3262811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493" y="3685939"/>
            <a:ext cx="6220277" cy="2919512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544706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AC10D125-AB73-D276-4947-94204736A3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0"/>
            <a:ext cx="12191999" cy="6858000"/>
            <a:chOff x="1" y="0"/>
            <a:chExt cx="12191999" cy="6858000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>
              <a:off x="8580896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D11C9832-A021-954E-A34F-2988D1189A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861BC34-DFBF-2D4F-B463-FCFBC08391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8082092" y="5590903"/>
              <a:ext cx="1572380" cy="1267097"/>
              <a:chOff x="7413403" y="4976359"/>
              <a:chExt cx="2334986" cy="1881641"/>
            </a:xfrm>
          </p:grpSpPr>
          <p:sp>
            <p:nvSpPr>
              <p:cNvPr id="7" name="Freeform 6">
                <a:extLst>
                  <a:ext uri="{FF2B5EF4-FFF2-40B4-BE49-F238E27FC236}">
                    <a16:creationId xmlns:a16="http://schemas.microsoft.com/office/drawing/2014/main" id="{55C37C19-F268-4A43-A0D4-3B1B38D48952}"/>
                  </a:ext>
                </a:extLst>
              </p:cNvPr>
              <p:cNvSpPr/>
              <p:nvPr userDrawn="1"/>
            </p:nvSpPr>
            <p:spPr>
              <a:xfrm rot="5400000" flipH="1" flipV="1">
                <a:off x="8223822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  <p:sp>
            <p:nvSpPr>
              <p:cNvPr id="8" name="Freeform 7">
                <a:extLst>
                  <a:ext uri="{FF2B5EF4-FFF2-40B4-BE49-F238E27FC236}">
                    <a16:creationId xmlns:a16="http://schemas.microsoft.com/office/drawing/2014/main" id="{E4F760E5-9D5D-E44F-AEBF-20CA8DE87D11}"/>
                  </a:ext>
                </a:extLst>
              </p:cNvPr>
              <p:cNvSpPr/>
              <p:nvPr userDrawn="1"/>
            </p:nvSpPr>
            <p:spPr>
              <a:xfrm rot="16200000" flipV="1">
                <a:off x="7056329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58864" y="102021"/>
            <a:ext cx="9779183" cy="1744415"/>
          </a:xfrm>
        </p:spPr>
        <p:txBody>
          <a:bodyPr anchor="b">
            <a:noAutofit/>
          </a:bodyPr>
          <a:lstStyle>
            <a:lvl1pPr>
              <a:defRPr sz="42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58865" y="2017467"/>
            <a:ext cx="9779182" cy="3366815"/>
          </a:xfrm>
        </p:spPr>
        <p:txBody>
          <a:bodyPr>
            <a:norm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27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AC10D125-AB73-D276-4947-94204736A3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1" y="0"/>
            <a:ext cx="12191999" cy="6858000"/>
            <a:chOff x="1" y="0"/>
            <a:chExt cx="12191999" cy="6858000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>
              <a:off x="8580896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D11C9832-A021-954E-A34F-2988D1189A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861BC34-DFBF-2D4F-B463-FCFBC08391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8082092" y="5590903"/>
              <a:ext cx="1572380" cy="1267097"/>
              <a:chOff x="7413403" y="4976359"/>
              <a:chExt cx="2334986" cy="1881641"/>
            </a:xfrm>
          </p:grpSpPr>
          <p:sp>
            <p:nvSpPr>
              <p:cNvPr id="7" name="Freeform 6">
                <a:extLst>
                  <a:ext uri="{FF2B5EF4-FFF2-40B4-BE49-F238E27FC236}">
                    <a16:creationId xmlns:a16="http://schemas.microsoft.com/office/drawing/2014/main" id="{55C37C19-F268-4A43-A0D4-3B1B38D48952}"/>
                  </a:ext>
                </a:extLst>
              </p:cNvPr>
              <p:cNvSpPr/>
              <p:nvPr userDrawn="1"/>
            </p:nvSpPr>
            <p:spPr>
              <a:xfrm rot="5400000" flipH="1" flipV="1">
                <a:off x="8223822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  <p:sp>
            <p:nvSpPr>
              <p:cNvPr id="8" name="Freeform 7">
                <a:extLst>
                  <a:ext uri="{FF2B5EF4-FFF2-40B4-BE49-F238E27FC236}">
                    <a16:creationId xmlns:a16="http://schemas.microsoft.com/office/drawing/2014/main" id="{E4F760E5-9D5D-E44F-AEBF-20CA8DE87D11}"/>
                  </a:ext>
                </a:extLst>
              </p:cNvPr>
              <p:cNvSpPr/>
              <p:nvPr userDrawn="1"/>
            </p:nvSpPr>
            <p:spPr>
              <a:xfrm rot="16200000" flipV="1">
                <a:off x="7056329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1371600"/>
            <a:ext cx="5486400" cy="4114800"/>
          </a:xfrm>
        </p:spPr>
        <p:txBody>
          <a:bodyPr anchor="ctr" anchorCtr="0">
            <a:noAutofit/>
          </a:bodyPr>
          <a:lstStyle>
            <a:lvl1pPr>
              <a:defRPr sz="60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3124234B-E1C4-2616-9993-A23142AA69B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183438" y="1168400"/>
            <a:ext cx="4500562" cy="4521200"/>
          </a:xfrm>
          <a:prstGeom prst="ellipse">
            <a:avLst/>
          </a:prstGeom>
          <a:solidFill>
            <a:schemeClr val="accent2"/>
          </a:solidFill>
        </p:spPr>
        <p:txBody>
          <a:bodyPr/>
          <a:lstStyle>
            <a:lvl1pPr marL="0" indent="0" algn="ctr">
              <a:buNone/>
              <a:defRPr sz="20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266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AC10D125-AB73-D276-4947-94204736A3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0"/>
            <a:ext cx="12191999" cy="6858000"/>
            <a:chOff x="1" y="0"/>
            <a:chExt cx="12191999" cy="6858000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 flipH="1">
              <a:off x="8580896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D11C9832-A021-954E-A34F-2988D1189A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861BC34-DFBF-2D4F-B463-FCFBC08391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 userDrawn="1"/>
          </p:nvGrpSpPr>
          <p:grpSpPr>
            <a:xfrm>
              <a:off x="8082092" y="5590903"/>
              <a:ext cx="1572380" cy="1267097"/>
              <a:chOff x="7413403" y="4976359"/>
              <a:chExt cx="2334986" cy="1881641"/>
            </a:xfrm>
          </p:grpSpPr>
          <p:sp>
            <p:nvSpPr>
              <p:cNvPr id="7" name="Freeform 6">
                <a:extLst>
                  <a:ext uri="{FF2B5EF4-FFF2-40B4-BE49-F238E27FC236}">
                    <a16:creationId xmlns:a16="http://schemas.microsoft.com/office/drawing/2014/main" id="{55C37C19-F268-4A43-A0D4-3B1B38D48952}"/>
                  </a:ext>
                </a:extLst>
              </p:cNvPr>
              <p:cNvSpPr/>
              <p:nvPr userDrawn="1"/>
            </p:nvSpPr>
            <p:spPr>
              <a:xfrm rot="5400000" flipH="1" flipV="1">
                <a:off x="8223822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  <p:sp>
            <p:nvSpPr>
              <p:cNvPr id="8" name="Freeform 7">
                <a:extLst>
                  <a:ext uri="{FF2B5EF4-FFF2-40B4-BE49-F238E27FC236}">
                    <a16:creationId xmlns:a16="http://schemas.microsoft.com/office/drawing/2014/main" id="{E4F760E5-9D5D-E44F-AEBF-20CA8DE87D11}"/>
                  </a:ext>
                </a:extLst>
              </p:cNvPr>
              <p:cNvSpPr/>
              <p:nvPr userDrawn="1"/>
            </p:nvSpPr>
            <p:spPr>
              <a:xfrm rot="16200000" flipV="1">
                <a:off x="7056329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0" y="457200"/>
            <a:ext cx="5120640" cy="3200400"/>
          </a:xfrm>
        </p:spPr>
        <p:txBody>
          <a:bodyPr anchor="b" anchorCtr="0">
            <a:noAutofit/>
          </a:bodyPr>
          <a:lstStyle>
            <a:lvl1pPr>
              <a:defRPr sz="60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63DBBF-E63D-81E5-E7CE-32F6F2C2F93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943598" y="3657600"/>
            <a:ext cx="5120640" cy="1828800"/>
          </a:xfrm>
        </p:spPr>
        <p:txBody>
          <a:bodyPr anchor="t" anchorCtr="0">
            <a:noAutofit/>
          </a:bodyPr>
          <a:lstStyle>
            <a:lvl1pPr marL="0" indent="0" algn="l">
              <a:buNone/>
              <a:defRPr sz="32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64033732-ADA1-C540-7276-3FF5CDEF2C5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04238" y="1157224"/>
            <a:ext cx="4500562" cy="4521200"/>
          </a:xfrm>
          <a:prstGeom prst="ellipse">
            <a:avLst/>
          </a:prstGeom>
          <a:solidFill>
            <a:schemeClr val="accent2"/>
          </a:solidFill>
        </p:spPr>
        <p:txBody>
          <a:bodyPr/>
          <a:lstStyle>
            <a:lvl1pPr marL="0" indent="0" algn="ctr">
              <a:buNone/>
              <a:defRPr sz="20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856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CEDB282-8288-C81F-52B5-048A3E80C9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-1"/>
            <a:ext cx="12208822" cy="6858003"/>
            <a:chOff x="0" y="-1"/>
            <a:chExt cx="12208822" cy="6858003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A62587F-7496-384A-AF40-18FC8CF0709D}"/>
                </a:ext>
              </a:extLst>
            </p:cNvPr>
            <p:cNvSpPr/>
            <p:nvPr userDrawn="1"/>
          </p:nvSpPr>
          <p:spPr>
            <a:xfrm>
              <a:off x="0" y="2286002"/>
              <a:ext cx="12208822" cy="4572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84DB028B-A475-224B-B675-A15A56CAD0BF}"/>
                </a:ext>
              </a:extLst>
            </p:cNvPr>
            <p:cNvSpPr/>
            <p:nvPr userDrawn="1"/>
          </p:nvSpPr>
          <p:spPr>
            <a:xfrm flipH="1">
              <a:off x="8597718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61C34955-105B-4D4D-B51D-754C5D38A85D}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2734DEB1-EC02-2E42-9292-4ADD115060A5}"/>
                </a:ext>
              </a:extLst>
            </p:cNvPr>
            <p:cNvSpPr/>
            <p:nvPr userDrawn="1"/>
          </p:nvSpPr>
          <p:spPr>
            <a:xfrm rot="5400000" flipH="1" flipV="1">
              <a:off x="10344100" y="438098"/>
              <a:ext cx="2285999" cy="1409801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3" name="Title 1">
            <a:extLst>
              <a:ext uri="{FF2B5EF4-FFF2-40B4-BE49-F238E27FC236}">
                <a16:creationId xmlns:a16="http://schemas.microsoft.com/office/drawing/2014/main" id="{5E932F0D-7FC3-634B-932C-3625C16C8D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45085"/>
            <a:ext cx="9779183" cy="1600835"/>
          </a:xfrm>
        </p:spPr>
        <p:txBody>
          <a:bodyPr anchor="b">
            <a:noAutofit/>
          </a:bodyPr>
          <a:lstStyle>
            <a:lvl1pPr>
              <a:defRPr sz="42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1EED44-783E-8705-4119-D7E9F7D4F2B4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1166087" y="2652713"/>
            <a:ext cx="9780587" cy="3436936"/>
          </a:xfrm>
        </p:spPr>
        <p:txBody>
          <a:bodyPr>
            <a:normAutofit/>
          </a:bodyPr>
          <a:lstStyle>
            <a:lvl1pPr marL="342900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1pPr>
            <a:lvl2pPr marL="566928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2pPr>
            <a:lvl3pPr marL="850392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3pPr>
            <a:lvl4pPr marL="1097280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4pPr>
            <a:lvl5pPr marL="1371600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5D4F5-F69B-42F6-8A9D-330F696E1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9A23A-2238-4904-8692-9F2DAE8B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9FC35-DDC8-45FB-8ACB-21C15F57C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176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95FBCE6F-2AA9-31FE-8148-33B4807355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067EACEC-C2DD-EA42-8504-176673AD1F20}"/>
                </a:ext>
              </a:extLst>
            </p:cNvPr>
            <p:cNvSpPr/>
            <p:nvPr userDrawn="1"/>
          </p:nvSpPr>
          <p:spPr>
            <a:xfrm>
              <a:off x="0" y="0"/>
              <a:ext cx="8025490" cy="6858000"/>
            </a:xfrm>
            <a:custGeom>
              <a:avLst/>
              <a:gdLst>
                <a:gd name="connsiteX0" fmla="*/ 0 w 8025490"/>
                <a:gd name="connsiteY0" fmla="*/ 0 h 6858000"/>
                <a:gd name="connsiteX1" fmla="*/ 4596490 w 8025490"/>
                <a:gd name="connsiteY1" fmla="*/ 0 h 6858000"/>
                <a:gd name="connsiteX2" fmla="*/ 8025490 w 8025490"/>
                <a:gd name="connsiteY2" fmla="*/ 3429000 h 6858000"/>
                <a:gd name="connsiteX3" fmla="*/ 4596490 w 8025490"/>
                <a:gd name="connsiteY3" fmla="*/ 6858000 h 6858000"/>
                <a:gd name="connsiteX4" fmla="*/ 0 w 8025490"/>
                <a:gd name="connsiteY4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025490" h="6858000">
                  <a:moveTo>
                    <a:pt x="0" y="0"/>
                  </a:moveTo>
                  <a:lnTo>
                    <a:pt x="4596490" y="0"/>
                  </a:lnTo>
                  <a:cubicBezTo>
                    <a:pt x="6490274" y="0"/>
                    <a:pt x="8025490" y="1535216"/>
                    <a:pt x="8025490" y="3429000"/>
                  </a:cubicBezTo>
                  <a:cubicBezTo>
                    <a:pt x="8025490" y="5322784"/>
                    <a:pt x="6490274" y="6858000"/>
                    <a:pt x="4596490" y="6858000"/>
                  </a:cubicBezTo>
                  <a:lnTo>
                    <a:pt x="0" y="685800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89843C7E-5704-7A46-8974-F3BFA42E7310}"/>
                </a:ext>
              </a:extLst>
            </p:cNvPr>
            <p:cNvGrpSpPr/>
            <p:nvPr userDrawn="1"/>
          </p:nvGrpSpPr>
          <p:grpSpPr>
            <a:xfrm rot="16200000">
              <a:off x="8286528" y="2207195"/>
              <a:ext cx="3032351" cy="2443610"/>
              <a:chOff x="9857014" y="13834"/>
              <a:chExt cx="2334986" cy="1881641"/>
            </a:xfrm>
          </p:grpSpPr>
          <p:sp>
            <p:nvSpPr>
              <p:cNvPr id="15" name="Freeform 14">
                <a:extLst>
                  <a:ext uri="{FF2B5EF4-FFF2-40B4-BE49-F238E27FC236}">
                    <a16:creationId xmlns:a16="http://schemas.microsoft.com/office/drawing/2014/main" id="{EFBF1E52-11FA-DC48-B7AD-75734232FFE8}"/>
                  </a:ext>
                </a:extLst>
              </p:cNvPr>
              <p:cNvSpPr/>
              <p:nvPr userDrawn="1"/>
            </p:nvSpPr>
            <p:spPr>
              <a:xfrm rot="5400000" flipH="1" flipV="1">
                <a:off x="10667433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16" name="Freeform 15">
                <a:extLst>
                  <a:ext uri="{FF2B5EF4-FFF2-40B4-BE49-F238E27FC236}">
                    <a16:creationId xmlns:a16="http://schemas.microsoft.com/office/drawing/2014/main" id="{4850B620-49F5-3748-84AF-682555D52792}"/>
                  </a:ext>
                </a:extLst>
              </p:cNvPr>
              <p:cNvSpPr/>
              <p:nvPr userDrawn="1"/>
            </p:nvSpPr>
            <p:spPr>
              <a:xfrm rot="16200000" flipV="1">
                <a:off x="9499940" y="370908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0B179973-08D2-EF40-B516-35E75E906394}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6C811FF3-E48A-194D-8022-65F8C3A17449}"/>
                </a:ext>
              </a:extLst>
            </p:cNvPr>
            <p:cNvSpPr/>
            <p:nvPr userDrawn="1"/>
          </p:nvSpPr>
          <p:spPr>
            <a:xfrm flipH="1">
              <a:off x="8580896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67494" y="177553"/>
            <a:ext cx="6245912" cy="3269447"/>
          </a:xfrm>
        </p:spPr>
        <p:txBody>
          <a:bodyPr bIns="0" anchor="b">
            <a:noAutofit/>
          </a:bodyPr>
          <a:lstStyle>
            <a:lvl1pPr algn="l"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67494" y="3492896"/>
            <a:ext cx="6245912" cy="912850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986529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14DB56B5-5DD7-95E3-52B2-EDC4B3F130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0"/>
            <a:ext cx="12191999" cy="6858000"/>
            <a:chOff x="1" y="0"/>
            <a:chExt cx="12191999" cy="6858000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</a:extLst>
            </p:cNvPr>
            <p:cNvSpPr/>
            <p:nvPr userDrawn="1"/>
          </p:nvSpPr>
          <p:spPr>
            <a:xfrm flipH="1">
              <a:off x="8580896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D11C9832-A021-954E-A34F-2988D1189AE9}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9861BC34-DFBF-2D4F-B463-FCFBC08391FF}"/>
                </a:ext>
              </a:extLst>
            </p:cNvPr>
            <p:cNvGrpSpPr/>
            <p:nvPr userDrawn="1"/>
          </p:nvGrpSpPr>
          <p:grpSpPr>
            <a:xfrm>
              <a:off x="8082092" y="5590903"/>
              <a:ext cx="1572380" cy="1267097"/>
              <a:chOff x="7413403" y="4976359"/>
              <a:chExt cx="2334986" cy="1881641"/>
            </a:xfrm>
          </p:grpSpPr>
          <p:sp>
            <p:nvSpPr>
              <p:cNvPr id="7" name="Freeform 6">
                <a:extLst>
                  <a:ext uri="{FF2B5EF4-FFF2-40B4-BE49-F238E27FC236}">
                    <a16:creationId xmlns:a16="http://schemas.microsoft.com/office/drawing/2014/main" id="{55C37C19-F268-4A43-A0D4-3B1B38D48952}"/>
                  </a:ext>
                </a:extLst>
              </p:cNvPr>
              <p:cNvSpPr/>
              <p:nvPr userDrawn="1"/>
            </p:nvSpPr>
            <p:spPr>
              <a:xfrm rot="5400000" flipH="1" flipV="1">
                <a:off x="8223822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  <p:sp>
            <p:nvSpPr>
              <p:cNvPr id="8" name="Freeform 7">
                <a:extLst>
                  <a:ext uri="{FF2B5EF4-FFF2-40B4-BE49-F238E27FC236}">
                    <a16:creationId xmlns:a16="http://schemas.microsoft.com/office/drawing/2014/main" id="{E4F760E5-9D5D-E44F-AEBF-20CA8DE87D11}"/>
                  </a:ext>
                </a:extLst>
              </p:cNvPr>
              <p:cNvSpPr/>
              <p:nvPr userDrawn="1"/>
            </p:nvSpPr>
            <p:spPr>
              <a:xfrm rot="16200000" flipV="1">
                <a:off x="7056329" y="5333433"/>
                <a:ext cx="1881641" cy="1167493"/>
              </a:xfrm>
              <a:custGeom>
                <a:avLst/>
                <a:gdLst>
                  <a:gd name="connsiteX0" fmla="*/ 1881641 w 1881641"/>
                  <a:gd name="connsiteY0" fmla="*/ 1167473 h 1167493"/>
                  <a:gd name="connsiteX1" fmla="*/ 1881641 w 1881641"/>
                  <a:gd name="connsiteY1" fmla="*/ 1167493 h 1167493"/>
                  <a:gd name="connsiteX2" fmla="*/ 1167493 w 1881641"/>
                  <a:gd name="connsiteY2" fmla="*/ 1167493 h 1167493"/>
                  <a:gd name="connsiteX3" fmla="*/ 0 w 1881641"/>
                  <a:gd name="connsiteY3" fmla="*/ 0 h 1167493"/>
                  <a:gd name="connsiteX4" fmla="*/ 714149 w 1881641"/>
                  <a:gd name="connsiteY4" fmla="*/ 0 h 1167493"/>
                  <a:gd name="connsiteX5" fmla="*/ 1875614 w 1881641"/>
                  <a:gd name="connsiteY5" fmla="*/ 1048124 h 1167493"/>
                  <a:gd name="connsiteX6" fmla="*/ 1881641 w 1881641"/>
                  <a:gd name="connsiteY6" fmla="*/ 1167473 h 1167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881641" h="1167493">
                    <a:moveTo>
                      <a:pt x="1881641" y="1167473"/>
                    </a:moveTo>
                    <a:lnTo>
                      <a:pt x="1881641" y="1167493"/>
                    </a:lnTo>
                    <a:lnTo>
                      <a:pt x="1167493" y="1167493"/>
                    </a:lnTo>
                    <a:cubicBezTo>
                      <a:pt x="522704" y="1167493"/>
                      <a:pt x="0" y="644789"/>
                      <a:pt x="0" y="0"/>
                    </a:cubicBezTo>
                    <a:lnTo>
                      <a:pt x="714149" y="0"/>
                    </a:lnTo>
                    <a:cubicBezTo>
                      <a:pt x="1318639" y="0"/>
                      <a:pt x="1815827" y="459408"/>
                      <a:pt x="1875614" y="1048124"/>
                    </a:cubicBezTo>
                    <a:lnTo>
                      <a:pt x="1881641" y="1167473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>
                  <a:latin typeface="+mn-lt"/>
                </a:endParaRPr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136526"/>
            <a:ext cx="9601200" cy="1653371"/>
          </a:xfrm>
        </p:spPr>
        <p:txBody>
          <a:bodyPr anchor="b">
            <a:noAutofit/>
          </a:bodyPr>
          <a:lstStyle>
            <a:lvl1pPr>
              <a:defRPr sz="42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67493" y="2023984"/>
            <a:ext cx="4663440" cy="3332832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Font typeface="Arial" panose="020B0604020202020204" pitchFamily="34" charset="0"/>
              <a:buNone/>
              <a:defRPr sz="2000">
                <a:latin typeface="+mn-lt"/>
              </a:defRPr>
            </a:lvl1pPr>
            <a:lvl2pPr marL="283464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2pPr>
            <a:lvl3pPr marL="566928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3pPr>
            <a:lvl4pPr marL="850392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4pPr>
            <a:lvl5pPr marL="1133856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283235" y="2023984"/>
            <a:ext cx="4663440" cy="3332832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Font typeface="Arial" panose="020B0604020202020204" pitchFamily="34" charset="0"/>
              <a:buNone/>
              <a:defRPr sz="2000">
                <a:latin typeface="+mn-lt"/>
              </a:defRPr>
            </a:lvl1pPr>
            <a:lvl2pPr marL="283464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2pPr>
            <a:lvl3pPr marL="566928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3pPr>
            <a:lvl4pPr marL="850392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4pPr>
            <a:lvl5pPr marL="1133856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843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1A0E8D4A-B13C-C7EE-5E27-278124A127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" y="1"/>
            <a:ext cx="12191999" cy="6857999"/>
            <a:chOff x="1" y="1"/>
            <a:chExt cx="12191999" cy="6857999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6A7F6A3F-E1DD-A246-9A6D-5F9B18BA2588}"/>
                </a:ext>
              </a:extLst>
            </p:cNvPr>
            <p:cNvSpPr/>
            <p:nvPr userDrawn="1"/>
          </p:nvSpPr>
          <p:spPr>
            <a:xfrm flipH="1">
              <a:off x="8580896" y="1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0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lnTo>
                    <a:pt x="1167493" y="0"/>
                  </a:lnTo>
                  <a:cubicBezTo>
                    <a:pt x="522704" y="0"/>
                    <a:pt x="0" y="522704"/>
                    <a:pt x="0" y="11674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055FD0FC-C8FF-6741-A364-A29CDC6F9495}"/>
                </a:ext>
              </a:extLst>
            </p:cNvPr>
            <p:cNvSpPr/>
            <p:nvPr userDrawn="1"/>
          </p:nvSpPr>
          <p:spPr>
            <a:xfrm rot="5400000" flipH="1">
              <a:off x="1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69008"/>
            <a:ext cx="9779183" cy="1706563"/>
          </a:xfrm>
        </p:spPr>
        <p:txBody>
          <a:bodyPr anchor="b">
            <a:noAutofit/>
          </a:bodyPr>
          <a:lstStyle>
            <a:lvl1pPr>
              <a:defRPr sz="42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26B296A-EB6A-9BE9-E813-B15C46524F4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1167493" y="2023984"/>
            <a:ext cx="4663440" cy="3332832"/>
          </a:xfrm>
        </p:spPr>
        <p:txBody>
          <a:bodyPr>
            <a:normAutofit/>
          </a:bodyPr>
          <a:lstStyle>
            <a:lvl1pPr marL="530352" indent="-530352">
              <a:spcBef>
                <a:spcPts val="1000"/>
              </a:spcBef>
              <a:buFont typeface="+mj-lt"/>
              <a:buAutoNum type="arabicPeriod"/>
              <a:defRPr sz="2000">
                <a:solidFill>
                  <a:schemeClr val="bg1"/>
                </a:solidFill>
                <a:latin typeface="+mn-lt"/>
              </a:defRPr>
            </a:lvl1pPr>
            <a:lvl2pPr marL="1097280" indent="-530352">
              <a:spcBef>
                <a:spcPts val="1000"/>
              </a:spcBef>
              <a:buFont typeface="+mj-lt"/>
              <a:buAutoNum type="alphaLcPeriod"/>
              <a:defRPr sz="2000">
                <a:solidFill>
                  <a:schemeClr val="bg1"/>
                </a:solidFill>
                <a:latin typeface="+mn-lt"/>
              </a:defRPr>
            </a:lvl2pPr>
            <a:lvl3pPr marL="1645920" indent="-530352">
              <a:spcBef>
                <a:spcPts val="1000"/>
              </a:spcBef>
              <a:buFont typeface="+mj-lt"/>
              <a:buAutoNum type="arabicParenR"/>
              <a:defRPr sz="2000">
                <a:solidFill>
                  <a:schemeClr val="bg1"/>
                </a:solidFill>
                <a:latin typeface="+mn-lt"/>
              </a:defRPr>
            </a:lvl3pPr>
            <a:lvl4pPr marL="1920240" indent="-530352">
              <a:spcBef>
                <a:spcPts val="1000"/>
              </a:spcBef>
              <a:buFont typeface="+mj-lt"/>
              <a:buAutoNum type="alphaLcParenR"/>
              <a:defRPr sz="2000">
                <a:solidFill>
                  <a:schemeClr val="bg1"/>
                </a:solidFill>
                <a:latin typeface="+mn-lt"/>
              </a:defRPr>
            </a:lvl4pPr>
            <a:lvl5pPr marL="2560320" indent="-514350">
              <a:spcBef>
                <a:spcPts val="1000"/>
              </a:spcBef>
              <a:buFont typeface="+mj-lt"/>
              <a:buAutoNum type="romanLcPeriod"/>
              <a:defRPr sz="2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435B7D5-E7F8-1267-8942-3C97BE836B98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6283235" y="2023984"/>
            <a:ext cx="4663440" cy="3332832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Font typeface="Arial" panose="020B0604020202020204" pitchFamily="34" charset="0"/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 marL="283464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2pPr>
            <a:lvl3pPr marL="566928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3pPr>
            <a:lvl4pPr marL="850392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4pPr>
            <a:lvl5pPr marL="1133856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426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and Image 1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CEDB282-8288-C81F-52B5-048A3E80C9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12208822" cy="6858002"/>
            <a:chOff x="0" y="0"/>
            <a:chExt cx="12208822" cy="6858002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2A62587F-7496-384A-AF40-18FC8CF0709D}"/>
                </a:ext>
              </a:extLst>
            </p:cNvPr>
            <p:cNvSpPr/>
            <p:nvPr userDrawn="1"/>
          </p:nvSpPr>
          <p:spPr>
            <a:xfrm>
              <a:off x="0" y="2286002"/>
              <a:ext cx="12208822" cy="4572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84DB028B-A475-224B-B675-A15A56CAD0BF}"/>
                </a:ext>
              </a:extLst>
            </p:cNvPr>
            <p:cNvSpPr/>
            <p:nvPr userDrawn="1"/>
          </p:nvSpPr>
          <p:spPr>
            <a:xfrm flipH="1">
              <a:off x="8597718" y="3246896"/>
              <a:ext cx="3611104" cy="3611104"/>
            </a:xfrm>
            <a:custGeom>
              <a:avLst/>
              <a:gdLst>
                <a:gd name="connsiteX0" fmla="*/ 0 w 1167493"/>
                <a:gd name="connsiteY0" fmla="*/ 0 h 1167493"/>
                <a:gd name="connsiteX1" fmla="*/ 1167493 w 1167493"/>
                <a:gd name="connsiteY1" fmla="*/ 1167493 h 1167493"/>
                <a:gd name="connsiteX2" fmla="*/ 0 w 1167493"/>
                <a:gd name="connsiteY2" fmla="*/ 1167493 h 1167493"/>
                <a:gd name="connsiteX3" fmla="*/ 0 w 1167493"/>
                <a:gd name="connsiteY3" fmla="*/ 0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67493" h="1167493">
                  <a:moveTo>
                    <a:pt x="0" y="0"/>
                  </a:moveTo>
                  <a:cubicBezTo>
                    <a:pt x="0" y="644789"/>
                    <a:pt x="522704" y="1167493"/>
                    <a:pt x="1167493" y="1167493"/>
                  </a:cubicBezTo>
                  <a:lnTo>
                    <a:pt x="0" y="11674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61C34955-105B-4D4D-B51D-754C5D38A85D}"/>
                </a:ext>
              </a:extLst>
            </p:cNvPr>
            <p:cNvSpPr/>
            <p:nvPr userDrawn="1"/>
          </p:nvSpPr>
          <p:spPr>
            <a:xfrm>
              <a:off x="1" y="0"/>
              <a:ext cx="933856" cy="933856"/>
            </a:xfrm>
            <a:custGeom>
              <a:avLst/>
              <a:gdLst>
                <a:gd name="connsiteX0" fmla="*/ 0 w 862693"/>
                <a:gd name="connsiteY0" fmla="*/ 0 h 862693"/>
                <a:gd name="connsiteX1" fmla="*/ 862693 w 862693"/>
                <a:gd name="connsiteY1" fmla="*/ 0 h 862693"/>
                <a:gd name="connsiteX2" fmla="*/ 0 w 862693"/>
                <a:gd name="connsiteY2" fmla="*/ 862693 h 862693"/>
                <a:gd name="connsiteX3" fmla="*/ 0 w 862693"/>
                <a:gd name="connsiteY3" fmla="*/ 0 h 862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2693" h="862693">
                  <a:moveTo>
                    <a:pt x="0" y="0"/>
                  </a:moveTo>
                  <a:lnTo>
                    <a:pt x="862693" y="0"/>
                  </a:lnTo>
                  <a:cubicBezTo>
                    <a:pt x="862693" y="476453"/>
                    <a:pt x="476452" y="862693"/>
                    <a:pt x="0" y="86269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3" name="Title 1">
            <a:extLst>
              <a:ext uri="{FF2B5EF4-FFF2-40B4-BE49-F238E27FC236}">
                <a16:creationId xmlns:a16="http://schemas.microsoft.com/office/drawing/2014/main" id="{5E932F0D-7FC3-634B-932C-3625C16C8D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67492" y="457200"/>
            <a:ext cx="10643508" cy="1371600"/>
          </a:xfrm>
        </p:spPr>
        <p:txBody>
          <a:bodyPr anchor="b">
            <a:noAutofit/>
          </a:bodyPr>
          <a:lstStyle>
            <a:lvl1pPr>
              <a:defRPr sz="4200" b="1"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B07A1CF7-9B3B-E43E-830E-DAB65B608249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1166088" y="2652713"/>
            <a:ext cx="5394959" cy="3436936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Font typeface="Arial" panose="020B0604020202020204" pitchFamily="34" charset="0"/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 marL="283464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2pPr>
            <a:lvl3pPr marL="566928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3pPr>
            <a:lvl4pPr marL="850392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4pPr>
            <a:lvl5pPr marL="1133856" indent="-283464">
              <a:spcBef>
                <a:spcPts val="1000"/>
              </a:spcBef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Picture Placeholder 14">
            <a:extLst>
              <a:ext uri="{FF2B5EF4-FFF2-40B4-BE49-F238E27FC236}">
                <a16:creationId xmlns:a16="http://schemas.microsoft.com/office/drawing/2014/main" id="{D976D8D6-3BDC-1908-3425-FEE3EEF51A2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317920" y="1447800"/>
            <a:ext cx="4214010" cy="4214010"/>
          </a:xfrm>
          <a:prstGeom prst="ellipse">
            <a:avLst/>
          </a:prstGeom>
          <a:solidFill>
            <a:schemeClr val="accent2"/>
          </a:solidFill>
        </p:spPr>
        <p:txBody>
          <a:bodyPr/>
          <a:lstStyle>
            <a:lvl1pPr marL="0" indent="0" algn="ctr">
              <a:buNone/>
              <a:defRPr sz="20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5D4F5-F69B-42F6-8A9D-330F696E1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9A23A-2238-4904-8692-9F2DAE8B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9FC35-DDC8-45FB-8ACB-21C15F57C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030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100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825625"/>
            <a:ext cx="114300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77A09-15C2-4E47-948E-AACAFCA47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9/8/20XX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67522-C3B6-46EB-A361-BEC2510B0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74" r:id="rId4"/>
    <p:sldLayoutId id="2147483671" r:id="rId5"/>
    <p:sldLayoutId id="2147483659" r:id="rId6"/>
    <p:sldLayoutId id="2147483668" r:id="rId7"/>
    <p:sldLayoutId id="2147483669" r:id="rId8"/>
    <p:sldLayoutId id="2147483675" r:id="rId9"/>
    <p:sldLayoutId id="2147483677" r:id="rId10"/>
    <p:sldLayoutId id="2147483676" r:id="rId11"/>
    <p:sldLayoutId id="2147483661" r:id="rId12"/>
    <p:sldLayoutId id="2147483666" r:id="rId13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40" userDrawn="1">
          <p15:clr>
            <a:srgbClr val="547EBF"/>
          </p15:clr>
        </p15:guide>
        <p15:guide id="4" orient="horz" pos="240" userDrawn="1">
          <p15:clr>
            <a:srgbClr val="547EBF"/>
          </p15:clr>
        </p15:guide>
        <p15:guide id="5" pos="7440" userDrawn="1">
          <p15:clr>
            <a:srgbClr val="547EBF"/>
          </p15:clr>
        </p15:guide>
        <p15:guide id="6" orient="horz" pos="4080" userDrawn="1">
          <p15:clr>
            <a:srgbClr val="547EBF"/>
          </p15:clr>
        </p15:guide>
        <p15:guide id="7" pos="3960" userDrawn="1">
          <p15:clr>
            <a:srgbClr val="547EBF"/>
          </p15:clr>
        </p15:guide>
        <p15:guide id="8" pos="3720" userDrawn="1">
          <p15:clr>
            <a:srgbClr val="547EBF"/>
          </p15:clr>
        </p15:guide>
        <p15:guide id="9" pos="2112" userDrawn="1">
          <p15:clr>
            <a:srgbClr val="547EBF"/>
          </p15:clr>
        </p15:guide>
        <p15:guide id="10" pos="1848" userDrawn="1">
          <p15:clr>
            <a:srgbClr val="547EBF"/>
          </p15:clr>
        </p15:guide>
        <p15:guide id="11" pos="5568" userDrawn="1">
          <p15:clr>
            <a:srgbClr val="547EBF"/>
          </p15:clr>
        </p15:guide>
        <p15:guide id="12" pos="5832" userDrawn="1">
          <p15:clr>
            <a:srgbClr val="547EBF"/>
          </p15:clr>
        </p15:guide>
        <p15:guide id="13" pos="4968" userDrawn="1">
          <p15:clr>
            <a:srgbClr val="9FCC3B"/>
          </p15:clr>
        </p15:guide>
        <p15:guide id="14" pos="5208" userDrawn="1">
          <p15:clr>
            <a:srgbClr val="9FCC3B"/>
          </p15:clr>
        </p15:guide>
        <p15:guide id="15" pos="2712" userDrawn="1">
          <p15:clr>
            <a:srgbClr val="9FCC3B"/>
          </p15:clr>
        </p15:guide>
        <p15:guide id="16" pos="2472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F3D98-3C30-4CFC-8643-C81E829C8C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969" y="327455"/>
            <a:ext cx="8032238" cy="3250711"/>
          </a:xfrm>
        </p:spPr>
        <p:txBody>
          <a:bodyPr vert="horz" lIns="91440" tIns="45720" rIns="91440" bIns="0" rtlCol="0" anchor="b">
            <a:normAutofit fontScale="90000"/>
          </a:bodyPr>
          <a:lstStyle/>
          <a:p>
            <a:r>
              <a:rPr lang="en-US" dirty="0"/>
              <a:t>OISE: Research Symposium</a:t>
            </a:r>
            <a:br>
              <a:rPr lang="en-US" dirty="0"/>
            </a:br>
            <a:r>
              <a:rPr lang="en-US" kern="1200" dirty="0">
                <a:latin typeface="+mj-lt"/>
                <a:ea typeface="+mj-ea"/>
                <a:cs typeface="+mj-cs"/>
              </a:rPr>
              <a:t>Community Development</a:t>
            </a:r>
            <a:r>
              <a:rPr lang="en-US" dirty="0"/>
              <a:t>, Outreach &amp; Education</a:t>
            </a:r>
            <a:endParaRPr lang="en-US" kern="1200" dirty="0">
              <a:latin typeface="+mj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B88068A-D5B6-8AF4-85E1-DE5DE87C4DB8}"/>
              </a:ext>
            </a:extLst>
          </p:cNvPr>
          <p:cNvSpPr txBox="1"/>
          <p:nvPr/>
        </p:nvSpPr>
        <p:spPr>
          <a:xfrm>
            <a:off x="61181" y="5204758"/>
            <a:ext cx="7355619" cy="949840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4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Brandon </a:t>
            </a:r>
            <a:r>
              <a:rPr lang="en-US" sz="2400" dirty="0">
                <a:solidFill>
                  <a:schemeClr val="bg1"/>
                </a:solidFill>
              </a:rPr>
              <a:t>Cole Recruitment </a:t>
            </a:r>
            <a:r>
              <a:rPr lang="en-US" sz="2400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&amp; Admissions Coordinator </a:t>
            </a:r>
            <a:endParaRPr lang="en-US" sz="2400" kern="1200" dirty="0">
              <a:solidFill>
                <a:schemeClr val="bg1"/>
              </a:solidFill>
              <a:latin typeface="+mn-lt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400" dirty="0">
                <a:solidFill>
                  <a:schemeClr val="bg1"/>
                </a:solidFill>
              </a:rPr>
              <a:t>Brandon.cole@utoronto.ca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2400" dirty="0">
                <a:solidFill>
                  <a:schemeClr val="bg1"/>
                </a:solidFill>
              </a:rPr>
              <a:t>Transitional Year </a:t>
            </a:r>
            <a:r>
              <a:rPr lang="en-US" sz="2400" err="1">
                <a:solidFill>
                  <a:schemeClr val="bg1"/>
                </a:solidFill>
              </a:rPr>
              <a:t>Programme</a:t>
            </a:r>
            <a:r>
              <a:rPr lang="en-US" sz="2400" dirty="0">
                <a:solidFill>
                  <a:schemeClr val="bg1"/>
                </a:solidFill>
              </a:rPr>
              <a:t> University of Toronto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27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DF1DDA-6CEE-7C03-2B83-27141AB34657}"/>
              </a:ext>
            </a:extLst>
          </p:cNvPr>
          <p:cNvSpPr txBox="1"/>
          <p:nvPr/>
        </p:nvSpPr>
        <p:spPr>
          <a:xfrm>
            <a:off x="10318229" y="6358328"/>
            <a:ext cx="214858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i="1" dirty="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©</a:t>
            </a:r>
            <a:r>
              <a:rPr lang="en-US" dirty="0">
                <a:solidFill>
                  <a:schemeClr val="bg1"/>
                </a:solidFill>
                <a:latin typeface="Aptos"/>
              </a:rPr>
              <a:t> Brandon Cole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9308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48DD4-4828-CE87-0C5C-42BE175E8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1371600"/>
            <a:ext cx="5486400" cy="4114800"/>
          </a:xfrm>
        </p:spPr>
        <p:txBody>
          <a:bodyPr/>
          <a:lstStyle/>
          <a:p>
            <a:r>
              <a:rPr lang="en-US" dirty="0"/>
              <a:t>The power of communication</a:t>
            </a:r>
          </a:p>
        </p:txBody>
      </p:sp>
      <p:pic>
        <p:nvPicPr>
          <p:cNvPr id="10" name="Picture Placeholder 9" descr="A person holding books in a classroom">
            <a:extLst>
              <a:ext uri="{FF2B5EF4-FFF2-40B4-BE49-F238E27FC236}">
                <a16:creationId xmlns:a16="http://schemas.microsoft.com/office/drawing/2014/main" id="{FCA2FB5B-570E-D181-A4B1-1DCB61C08948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l="16819" r="16819"/>
          <a:stretch/>
        </p:blipFill>
        <p:spPr>
          <a:xfrm>
            <a:off x="7183438" y="1168400"/>
            <a:ext cx="4500562" cy="4521200"/>
          </a:xfrm>
        </p:spPr>
      </p:pic>
    </p:spTree>
    <p:extLst>
      <p:ext uri="{BB962C8B-B14F-4D97-AF65-F5344CB8AC3E}">
        <p14:creationId xmlns:p14="http://schemas.microsoft.com/office/powerpoint/2010/main" val="36626771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EE190-899A-46D2-989D-C4BC6A46F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0" y="457200"/>
            <a:ext cx="5120640" cy="3200400"/>
          </a:xfrm>
        </p:spPr>
        <p:txBody>
          <a:bodyPr/>
          <a:lstStyle/>
          <a:p>
            <a:r>
              <a:rPr lang="en-US" dirty="0"/>
              <a:t>Overcoming nervousness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BC9DE8-A5CC-4BE1-0DE5-CB15D01A79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43598" y="3657600"/>
            <a:ext cx="5120640" cy="1828800"/>
          </a:xfrm>
        </p:spPr>
        <p:txBody>
          <a:bodyPr/>
          <a:lstStyle/>
          <a:p>
            <a:r>
              <a:rPr lang="en-US" dirty="0"/>
              <a:t>Confidence-building strategies</a:t>
            </a:r>
          </a:p>
        </p:txBody>
      </p:sp>
      <p:pic>
        <p:nvPicPr>
          <p:cNvPr id="17" name="Picture Placeholder 16" descr="Two people walking down a sidewalk">
            <a:extLst>
              <a:ext uri="{FF2B5EF4-FFF2-40B4-BE49-F238E27FC236}">
                <a16:creationId xmlns:a16="http://schemas.microsoft.com/office/drawing/2014/main" id="{2ECBBDA4-D2C1-0F46-BA36-5967266F87AD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l="16819" r="16819"/>
          <a:stretch/>
        </p:blipFill>
        <p:spPr>
          <a:xfrm>
            <a:off x="904238" y="1157224"/>
            <a:ext cx="4500562" cy="4521200"/>
          </a:xfrm>
        </p:spPr>
      </p:pic>
    </p:spTree>
    <p:extLst>
      <p:ext uri="{BB962C8B-B14F-4D97-AF65-F5344CB8AC3E}">
        <p14:creationId xmlns:p14="http://schemas.microsoft.com/office/powerpoint/2010/main" val="7797506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02FA0-5805-E9D5-E5A1-5B4B485CB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457200"/>
            <a:ext cx="9692640" cy="1371600"/>
          </a:xfrm>
        </p:spPr>
        <p:txBody>
          <a:bodyPr/>
          <a:lstStyle/>
          <a:p>
            <a:r>
              <a:rPr lang="en-US" dirty="0"/>
              <a:t>Dynamic delivery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E9A705-E123-1C6C-EC93-CEE377B741C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167493" y="2087561"/>
            <a:ext cx="2693306" cy="3890543"/>
          </a:xfrm>
        </p:spPr>
        <p:txBody>
          <a:bodyPr/>
          <a:lstStyle/>
          <a:p>
            <a:r>
              <a:rPr lang="en-US" dirty="0"/>
              <a:t>Learn to infuse energy into your delivery to leave a lasting impression</a:t>
            </a:r>
          </a:p>
          <a:p>
            <a:r>
              <a:rPr lang="en-US" dirty="0"/>
              <a:t>One of the goals of effective communication is to motivate your audience</a:t>
            </a:r>
          </a:p>
          <a:p>
            <a:endParaRPr lang="en-US" dirty="0"/>
          </a:p>
        </p:txBody>
      </p:sp>
      <p:graphicFrame>
        <p:nvGraphicFramePr>
          <p:cNvPr id="5" name="Table Placeholder 2">
            <a:extLst>
              <a:ext uri="{FF2B5EF4-FFF2-40B4-BE49-F238E27FC236}">
                <a16:creationId xmlns:a16="http://schemas.microsoft.com/office/drawing/2014/main" id="{FD8D3D14-313E-8ED7-7BE9-2E3D506F17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6509738"/>
              </p:ext>
            </p:extLst>
          </p:nvPr>
        </p:nvGraphicFramePr>
        <p:xfrm>
          <a:off x="4216400" y="2087563"/>
          <a:ext cx="6771640" cy="4061657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692910">
                  <a:extLst>
                    <a:ext uri="{9D8B030D-6E8A-4147-A177-3AD203B41FA5}">
                      <a16:colId xmlns:a16="http://schemas.microsoft.com/office/drawing/2014/main" val="127040821"/>
                    </a:ext>
                  </a:extLst>
                </a:gridCol>
                <a:gridCol w="1692910">
                  <a:extLst>
                    <a:ext uri="{9D8B030D-6E8A-4147-A177-3AD203B41FA5}">
                      <a16:colId xmlns:a16="http://schemas.microsoft.com/office/drawing/2014/main" val="149845700"/>
                    </a:ext>
                  </a:extLst>
                </a:gridCol>
                <a:gridCol w="1692910">
                  <a:extLst>
                    <a:ext uri="{9D8B030D-6E8A-4147-A177-3AD203B41FA5}">
                      <a16:colId xmlns:a16="http://schemas.microsoft.com/office/drawing/2014/main" val="3119692462"/>
                    </a:ext>
                  </a:extLst>
                </a:gridCol>
                <a:gridCol w="1692910">
                  <a:extLst>
                    <a:ext uri="{9D8B030D-6E8A-4147-A177-3AD203B41FA5}">
                      <a16:colId xmlns:a16="http://schemas.microsoft.com/office/drawing/2014/main" val="3472639139"/>
                    </a:ext>
                  </a:extLst>
                </a:gridCol>
              </a:tblGrid>
              <a:tr h="58693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Metric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Measurement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Target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Actual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8013591"/>
                  </a:ext>
                </a:extLst>
              </a:tr>
              <a:tr h="6124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Audience attendance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# of attendees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3867931"/>
                  </a:ext>
                </a:extLst>
              </a:tr>
              <a:tr h="6124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Engagement duration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Minutes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5209771"/>
                  </a:ext>
                </a:extLst>
              </a:tr>
              <a:tr h="58693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Q&amp;A interaction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# of questions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61031278"/>
                  </a:ext>
                </a:extLst>
              </a:tr>
              <a:tr h="61246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Positive feedback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Percentage (%)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91840781"/>
                  </a:ext>
                </a:extLst>
              </a:tr>
              <a:tr h="87494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Rate of information retention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Percentage (%)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3897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79155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C00FF-6B42-7D84-7831-AACC4E189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9489" y="457199"/>
            <a:ext cx="5943599" cy="1920240"/>
          </a:xfrm>
        </p:spPr>
        <p:txBody>
          <a:bodyPr/>
          <a:lstStyle/>
          <a:p>
            <a:r>
              <a:rPr lang="en-US" dirty="0"/>
              <a:t>Final tips &amp; takeaways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C7FC500-BBFB-3AA4-BEDE-038CB94FFF61}"/>
              </a:ext>
            </a:extLst>
          </p:cNvPr>
          <p:cNvSpPr>
            <a:spLocks noGrp="1" noChangeAspect="1"/>
          </p:cNvSpPr>
          <p:nvPr>
            <p:ph idx="17"/>
          </p:nvPr>
        </p:nvSpPr>
        <p:spPr>
          <a:xfrm>
            <a:off x="823108" y="640080"/>
            <a:ext cx="4297680" cy="4297680"/>
          </a:xfrm>
        </p:spPr>
        <p:txBody>
          <a:bodyPr/>
          <a:lstStyle/>
          <a:p>
            <a:r>
              <a:rPr lang="en-US" dirty="0"/>
              <a:t>Seek feedback</a:t>
            </a:r>
          </a:p>
          <a:p>
            <a:r>
              <a:rPr lang="en-US" dirty="0"/>
              <a:t>Reflect on performance</a:t>
            </a:r>
          </a:p>
          <a:p>
            <a:r>
              <a:rPr lang="en-US" dirty="0"/>
              <a:t>Explore new techniques</a:t>
            </a:r>
          </a:p>
          <a:p>
            <a:r>
              <a:rPr lang="en-US" dirty="0"/>
              <a:t>Set personal goals</a:t>
            </a:r>
          </a:p>
          <a:p>
            <a:r>
              <a:rPr lang="en-US" dirty="0"/>
              <a:t>Iterate and adapt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5C7B5A-A5C3-15D4-DF71-B692D28942FC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5549900" y="2706688"/>
            <a:ext cx="5943600" cy="3382962"/>
          </a:xfrm>
        </p:spPr>
        <p:txBody>
          <a:bodyPr>
            <a:normAutofit/>
          </a:bodyPr>
          <a:lstStyle/>
          <a:p>
            <a:r>
              <a:rPr lang="en-US" dirty="0"/>
              <a:t>Consistent rehearsal</a:t>
            </a:r>
          </a:p>
          <a:p>
            <a:pPr lvl="1"/>
            <a:r>
              <a:rPr lang="en-US" dirty="0"/>
              <a:t>Strengthen your familiarity</a:t>
            </a:r>
          </a:p>
          <a:p>
            <a:r>
              <a:rPr lang="en-US" dirty="0"/>
              <a:t>Refine delivery style</a:t>
            </a:r>
          </a:p>
          <a:p>
            <a:pPr lvl="1"/>
            <a:r>
              <a:rPr lang="en-US" dirty="0"/>
              <a:t>Pacing, tone, and emphasis</a:t>
            </a:r>
          </a:p>
          <a:p>
            <a:r>
              <a:rPr lang="en-US" dirty="0"/>
              <a:t>Timing and transitions</a:t>
            </a:r>
          </a:p>
          <a:p>
            <a:pPr lvl="1"/>
            <a:r>
              <a:rPr lang="en-US" dirty="0"/>
              <a:t>Aim for seamless, professional delivery</a:t>
            </a:r>
          </a:p>
          <a:p>
            <a:r>
              <a:rPr lang="en-US" dirty="0"/>
              <a:t>Practice audience</a:t>
            </a:r>
          </a:p>
          <a:p>
            <a:pPr lvl="1"/>
            <a:r>
              <a:rPr lang="en-US" dirty="0"/>
              <a:t>Enlist colleagues to listen &amp; provide feedback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2610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0786E-306F-FA21-4F87-81A032C68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136526"/>
            <a:ext cx="9779183" cy="1570038"/>
          </a:xfrm>
        </p:spPr>
        <p:txBody>
          <a:bodyPr/>
          <a:lstStyle/>
          <a:p>
            <a:r>
              <a:rPr lang="en-US" dirty="0"/>
              <a:t>Speaking engagement metrics</a:t>
            </a:r>
          </a:p>
        </p:txBody>
      </p:sp>
      <p:graphicFrame>
        <p:nvGraphicFramePr>
          <p:cNvPr id="4" name="Table Placeholder 3">
            <a:extLst>
              <a:ext uri="{FF2B5EF4-FFF2-40B4-BE49-F238E27FC236}">
                <a16:creationId xmlns:a16="http://schemas.microsoft.com/office/drawing/2014/main" id="{E45D850A-4F58-6F54-953E-5ADC96B2EE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4320616"/>
              </p:ext>
            </p:extLst>
          </p:nvPr>
        </p:nvGraphicFramePr>
        <p:xfrm>
          <a:off x="1166813" y="2084388"/>
          <a:ext cx="9821228" cy="38862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455307">
                  <a:extLst>
                    <a:ext uri="{9D8B030D-6E8A-4147-A177-3AD203B41FA5}">
                      <a16:colId xmlns:a16="http://schemas.microsoft.com/office/drawing/2014/main" val="2382218087"/>
                    </a:ext>
                  </a:extLst>
                </a:gridCol>
                <a:gridCol w="2455307">
                  <a:extLst>
                    <a:ext uri="{9D8B030D-6E8A-4147-A177-3AD203B41FA5}">
                      <a16:colId xmlns:a16="http://schemas.microsoft.com/office/drawing/2014/main" val="3953468724"/>
                    </a:ext>
                  </a:extLst>
                </a:gridCol>
                <a:gridCol w="2455307">
                  <a:extLst>
                    <a:ext uri="{9D8B030D-6E8A-4147-A177-3AD203B41FA5}">
                      <a16:colId xmlns:a16="http://schemas.microsoft.com/office/drawing/2014/main" val="4277526474"/>
                    </a:ext>
                  </a:extLst>
                </a:gridCol>
                <a:gridCol w="2455307">
                  <a:extLst>
                    <a:ext uri="{9D8B030D-6E8A-4147-A177-3AD203B41FA5}">
                      <a16:colId xmlns:a16="http://schemas.microsoft.com/office/drawing/2014/main" val="2438884888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Impact factor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Measurement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Target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Achieved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57107962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Audience interaction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Percentage (%)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71386868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Knowledge retention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Percentage (%)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626418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Post-presentation surveys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Average rating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4.2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4.5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32482967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Referral rate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Percentage (%)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36251906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Collaboration opportunities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# of opportunities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85371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8163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8864" y="102021"/>
            <a:ext cx="9779183" cy="1744415"/>
          </a:xfrm>
        </p:spPr>
        <p:txBody>
          <a:bodyPr/>
          <a:lstStyle/>
          <a:p>
            <a:r>
              <a:rPr lang="en-US" b="0" dirty="0">
                <a:solidFill>
                  <a:schemeClr val="accent1">
                    <a:lumMod val="76000"/>
                  </a:schemeClr>
                </a:solidFill>
              </a:rPr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8865" y="2017467"/>
            <a:ext cx="9779182" cy="336681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AutoNum type="arabicPeriod"/>
            </a:pPr>
            <a:r>
              <a:rPr lang="en-US" dirty="0"/>
              <a:t>Roles &amp; Responsibilities</a:t>
            </a:r>
            <a:endParaRPr lang="en-US"/>
          </a:p>
          <a:p>
            <a:pPr marL="514350" indent="-514350">
              <a:buAutoNum type="arabicPeriod"/>
            </a:pPr>
            <a:r>
              <a:rPr lang="en-US" dirty="0"/>
              <a:t>Community Engagement &amp; Outreach</a:t>
            </a:r>
          </a:p>
          <a:p>
            <a:pPr marL="514350" indent="-514350">
              <a:buAutoNum type="arabicPeriod"/>
            </a:pPr>
            <a:r>
              <a:rPr lang="en-US" dirty="0"/>
              <a:t>Challenges post pandemic and responses</a:t>
            </a:r>
          </a:p>
          <a:p>
            <a:pPr marL="514350" indent="-514350">
              <a:buAutoNum type="arabicPeriod"/>
            </a:pPr>
            <a:r>
              <a:rPr lang="en-US" dirty="0"/>
              <a:t>Challenging Myth of Hard to reach communities</a:t>
            </a:r>
          </a:p>
          <a:p>
            <a:pPr marL="514350" indent="-514350">
              <a:buAutoNum type="arabicPeriod"/>
            </a:pPr>
            <a:r>
              <a:rPr lang="en-US" dirty="0"/>
              <a:t>Final thoughts &amp; Takeaways</a:t>
            </a:r>
          </a:p>
        </p:txBody>
      </p:sp>
    </p:spTree>
    <p:extLst>
      <p:ext uri="{BB962C8B-B14F-4D97-AF65-F5344CB8AC3E}">
        <p14:creationId xmlns:p14="http://schemas.microsoft.com/office/powerpoint/2010/main" val="1325608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FF5EE67-DE83-C00F-F31C-58A2B4623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9233" y="333878"/>
            <a:ext cx="9779183" cy="1570038"/>
          </a:xfrm>
        </p:spPr>
        <p:txBody>
          <a:bodyPr anchor="b">
            <a:normAutofit/>
          </a:bodyPr>
          <a:lstStyle/>
          <a:p>
            <a:pPr algn="ctr"/>
            <a:r>
              <a:rPr lang="en-US" dirty="0"/>
              <a:t>Roles &amp; </a:t>
            </a:r>
            <a:r>
              <a:rPr lang="en-US"/>
              <a:t>Responsibilities</a:t>
            </a:r>
            <a:r>
              <a:rPr lang="en-US" dirty="0"/>
              <a:t> </a:t>
            </a:r>
            <a:endParaRPr lang="en-US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F731CC64-28A3-48EF-32C4-57E0074F89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2483042"/>
              </p:ext>
            </p:extLst>
          </p:nvPr>
        </p:nvGraphicFramePr>
        <p:xfrm>
          <a:off x="1167493" y="2084832"/>
          <a:ext cx="9779182" cy="33418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29338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EF58C-138C-55F4-DA77-4C3F06C81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6366" y="664346"/>
            <a:ext cx="10643508" cy="1371600"/>
          </a:xfrm>
        </p:spPr>
        <p:txBody>
          <a:bodyPr anchor="b">
            <a:normAutofit/>
          </a:bodyPr>
          <a:lstStyle/>
          <a:p>
            <a:r>
              <a:rPr lang="en-US" dirty="0"/>
              <a:t>Community Engagement &amp; Outreach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DDE7C-335B-FD23-E1E6-CDCB99B7878C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1166088" y="2652713"/>
            <a:ext cx="5394959" cy="343693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buChar char="•"/>
            </a:pPr>
            <a:r>
              <a:rPr lang="en-US" dirty="0"/>
              <a:t>Transitional Year </a:t>
            </a:r>
            <a:r>
              <a:rPr lang="en-US" dirty="0" err="1"/>
              <a:t>Programme</a:t>
            </a:r>
            <a:r>
              <a:rPr lang="en-US" dirty="0"/>
              <a:t> is proud to say we now have 5 partnerships to all five adult schools in the Greater Toronto Area</a:t>
            </a:r>
          </a:p>
          <a:p>
            <a:pPr marL="342900" indent="-342900">
              <a:buChar char="•"/>
            </a:pPr>
            <a:r>
              <a:rPr lang="en-US" dirty="0"/>
              <a:t>Restabilizing community presence and partnerships post pandemic</a:t>
            </a:r>
          </a:p>
          <a:p>
            <a:pPr marL="342900" indent="-342900">
              <a:buChar char="•"/>
            </a:pPr>
            <a:r>
              <a:rPr lang="en-US" dirty="0"/>
              <a:t>Participating in various community events and facilitating information sessions to community organizations</a:t>
            </a:r>
          </a:p>
          <a:p>
            <a:pPr marL="342900" indent="-342900">
              <a:buChar char="•"/>
            </a:pPr>
            <a:r>
              <a:rPr lang="en-US" dirty="0"/>
              <a:t>Increasing Transitional Year </a:t>
            </a:r>
            <a:r>
              <a:rPr lang="en-US" dirty="0" err="1"/>
              <a:t>Programme</a:t>
            </a:r>
            <a:r>
              <a:rPr lang="en-US" dirty="0"/>
              <a:t> digital footprint to a greater audience</a:t>
            </a:r>
          </a:p>
          <a:p>
            <a:pPr marL="342900" indent="-342900">
              <a:buChar char="•"/>
            </a:pPr>
            <a:endParaRPr lang="en-US" dirty="0"/>
          </a:p>
        </p:txBody>
      </p:sp>
      <p:pic>
        <p:nvPicPr>
          <p:cNvPr id="25" name="Picture Placeholder 24" descr="A couple of people looking at a computer">
            <a:extLst>
              <a:ext uri="{FF2B5EF4-FFF2-40B4-BE49-F238E27FC236}">
                <a16:creationId xmlns:a16="http://schemas.microsoft.com/office/drawing/2014/main" id="{E57751D1-D655-B1C0-2407-A8826F551024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3"/>
          <a:srcRect l="8071" r="25180" b="1"/>
          <a:stretch/>
        </p:blipFill>
        <p:spPr>
          <a:xfrm>
            <a:off x="7317920" y="2032247"/>
            <a:ext cx="4214010" cy="4214010"/>
          </a:xfrm>
          <a:noFill/>
        </p:spPr>
      </p:pic>
    </p:spTree>
    <p:extLst>
      <p:ext uri="{BB962C8B-B14F-4D97-AF65-F5344CB8AC3E}">
        <p14:creationId xmlns:p14="http://schemas.microsoft.com/office/powerpoint/2010/main" val="362649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4CFB73D-B7C9-A177-04F3-E48E841A8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69008"/>
            <a:ext cx="9779183" cy="1706563"/>
          </a:xfrm>
        </p:spPr>
        <p:txBody>
          <a:bodyPr/>
          <a:lstStyle/>
          <a:p>
            <a:r>
              <a:rPr lang="en-US" dirty="0"/>
              <a:t>Post Pandemic Outreach Challenges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A34351-9D9C-8C32-5CC0-3F19A1CAC03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1253086" y="3278759"/>
            <a:ext cx="4664075" cy="333216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530225" indent="-530225">
              <a:buFont typeface="Arial"/>
              <a:buChar char="•"/>
            </a:pPr>
            <a:r>
              <a:rPr lang="en-US" dirty="0"/>
              <a:t>Financial difficulties</a:t>
            </a:r>
          </a:p>
          <a:p>
            <a:pPr marL="530225" indent="-530225">
              <a:buFont typeface="Arial"/>
              <a:buChar char="•"/>
            </a:pPr>
            <a:r>
              <a:rPr lang="en-US"/>
              <a:t>Loss of income</a:t>
            </a:r>
          </a:p>
          <a:p>
            <a:pPr marL="530225" indent="-530225">
              <a:buFont typeface="Arial"/>
              <a:buChar char="•"/>
            </a:pPr>
            <a:r>
              <a:rPr lang="en-US" dirty="0"/>
              <a:t>Time constraints</a:t>
            </a:r>
          </a:p>
          <a:p>
            <a:pPr marL="530225" indent="-530225">
              <a:buFont typeface="Arial"/>
              <a:buChar char="•"/>
            </a:pPr>
            <a:r>
              <a:rPr lang="en-US" dirty="0"/>
              <a:t>Social Isolation</a:t>
            </a:r>
          </a:p>
          <a:p>
            <a:pPr marL="530225" indent="-530225">
              <a:buFont typeface="Arial"/>
              <a:buChar char="•"/>
            </a:pPr>
            <a:r>
              <a:rPr lang="en-US" dirty="0"/>
              <a:t>Lack of mental health resources</a:t>
            </a:r>
          </a:p>
          <a:p>
            <a:pPr marL="530225" indent="-530225">
              <a:buFont typeface="Arial"/>
              <a:buChar char="•"/>
            </a:pPr>
            <a:r>
              <a:rPr lang="en-US"/>
              <a:t>Withstanding Loans</a:t>
            </a:r>
            <a:endParaRPr lang="en-US" dirty="0"/>
          </a:p>
          <a:p>
            <a:pPr marL="530225" indent="-530225">
              <a:buFont typeface="Arial"/>
              <a:buChar char="•"/>
            </a:pP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55C0B-19FB-954B-532A-0A68CAC4E0E4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206577" y="2802509"/>
            <a:ext cx="4664075" cy="3332162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dirty="0"/>
          </a:p>
          <a:p>
            <a:pPr marL="283210" lvl="1" indent="-283210"/>
            <a:r>
              <a:rPr lang="en-US" dirty="0"/>
              <a:t>Status precarity</a:t>
            </a:r>
          </a:p>
          <a:p>
            <a:pPr marL="283210" lvl="1" indent="-283210"/>
            <a:r>
              <a:rPr lang="en-US" dirty="0"/>
              <a:t>Overbearing life responsibilities</a:t>
            </a:r>
          </a:p>
          <a:p>
            <a:pPr marL="283210" lvl="1" indent="-283210"/>
            <a:r>
              <a:rPr lang="en-US" dirty="0"/>
              <a:t>Judgement and stigma</a:t>
            </a:r>
          </a:p>
          <a:p>
            <a:pPr marL="283210" lvl="1" indent="-283210"/>
            <a:r>
              <a:rPr lang="en-US" dirty="0"/>
              <a:t>Technological Barriers &amp; system </a:t>
            </a:r>
            <a:r>
              <a:rPr lang="en-US"/>
              <a:t>navigation difficulties</a:t>
            </a:r>
            <a:endParaRPr lang="en-US" dirty="0"/>
          </a:p>
          <a:p>
            <a:pPr marL="283210" lvl="1" indent="-283210"/>
            <a:r>
              <a:rPr lang="en-US"/>
              <a:t>Distrust in Academia</a:t>
            </a:r>
            <a:endParaRPr lang="en-US" dirty="0"/>
          </a:p>
          <a:p>
            <a:pPr marL="283210" lvl="1" indent="-283210"/>
            <a:r>
              <a:rPr lang="en-US"/>
              <a:t>Age/ career difficulties</a:t>
            </a:r>
            <a:endParaRPr lang="en-US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F558E7-63FB-6363-D1DB-63D842BCF750}"/>
              </a:ext>
            </a:extLst>
          </p:cNvPr>
          <p:cNvSpPr txBox="1"/>
          <p:nvPr/>
        </p:nvSpPr>
        <p:spPr>
          <a:xfrm>
            <a:off x="1362075" y="1895474"/>
            <a:ext cx="8324850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Although many are willing, these are various challenges that are often encountered and heard, what are some of concepts mentioned below that could </a:t>
            </a:r>
            <a:r>
              <a:rPr lang="en-US">
                <a:solidFill>
                  <a:schemeClr val="bg1"/>
                </a:solidFill>
              </a:rPr>
              <a:t>be remedied on a micro or macro scale?</a:t>
            </a:r>
          </a:p>
        </p:txBody>
      </p:sp>
    </p:spTree>
    <p:extLst>
      <p:ext uri="{BB962C8B-B14F-4D97-AF65-F5344CB8AC3E}">
        <p14:creationId xmlns:p14="http://schemas.microsoft.com/office/powerpoint/2010/main" val="2652102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AA093-E00B-31E9-0A13-71142E30E5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4431" y="-844877"/>
            <a:ext cx="6245912" cy="3269447"/>
          </a:xfrm>
        </p:spPr>
        <p:txBody>
          <a:bodyPr/>
          <a:lstStyle/>
          <a:p>
            <a:r>
              <a:rPr lang="en-US"/>
              <a:t>Resources to the challenges?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FF531CB-C27F-A690-9CD8-9D54F36CBF07}"/>
              </a:ext>
            </a:extLst>
          </p:cNvPr>
          <p:cNvSpPr txBox="1"/>
          <p:nvPr/>
        </p:nvSpPr>
        <p:spPr>
          <a:xfrm>
            <a:off x="590550" y="2857500"/>
            <a:ext cx="5924550" cy="286232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>
                <a:solidFill>
                  <a:schemeClr val="bg1"/>
                </a:solidFill>
              </a:rPr>
              <a:t>Accessibility changes focused for mature students?</a:t>
            </a: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>
                <a:solidFill>
                  <a:schemeClr val="bg1"/>
                </a:solidFill>
              </a:rPr>
              <a:t>Inevitable systemic barriers? I.e financial?</a:t>
            </a: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>
                <a:solidFill>
                  <a:schemeClr val="bg1"/>
                </a:solidFill>
              </a:rPr>
              <a:t>University wide connection to adult school programming</a:t>
            </a: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>
                <a:solidFill>
                  <a:schemeClr val="bg1"/>
                </a:solidFill>
              </a:rPr>
              <a:t>Greater access to scholarships</a:t>
            </a:r>
          </a:p>
          <a:p>
            <a:pPr marL="285750" indent="-285750">
              <a:buFont typeface="Arial"/>
              <a:buChar char="•"/>
            </a:pPr>
            <a:r>
              <a:rPr lang="en-US">
                <a:solidFill>
                  <a:schemeClr val="bg1"/>
                </a:solidFill>
              </a:rPr>
              <a:t>Open discussion thoughts?</a:t>
            </a:r>
            <a:endParaRPr lang="en-US" dirty="0">
              <a:solidFill>
                <a:schemeClr val="bg1"/>
              </a:solidFill>
            </a:endParaRP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rgbClr val="FFFFFF"/>
              </a:solidFill>
            </a:endParaRP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rgbClr val="FFFFFF"/>
              </a:solidFill>
            </a:endParaRPr>
          </a:p>
          <a:p>
            <a:pPr marL="285750" indent="-285750">
              <a:buFont typeface="Arial"/>
              <a:buChar char="•"/>
            </a:pPr>
            <a:endParaRPr lang="en-US" dirty="0"/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54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DF9E134-98AA-3ECE-E40A-180C85ACD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472" y="81021"/>
            <a:ext cx="9720442" cy="1920240"/>
          </a:xfrm>
        </p:spPr>
        <p:txBody>
          <a:bodyPr anchor="b">
            <a:normAutofit/>
          </a:bodyPr>
          <a:lstStyle/>
          <a:p>
            <a:r>
              <a:rPr lang="en-US" dirty="0"/>
              <a:t>The myth of hard-to-reach communities </a:t>
            </a:r>
            <a:r>
              <a:rPr lang="en-US"/>
              <a:t>and connection to academia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55C0B-19FB-954B-532A-0A68CAC4E0E4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440473" y="2137280"/>
            <a:ext cx="9721528" cy="338327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 Idea of hard-to- reach communities myth implies that various marginalized groups are inherently hard to engage with instead of viewing structural barriers and what that means for TYP and greater University of Toronto</a:t>
            </a:r>
          </a:p>
          <a:p>
            <a:pPr marL="283210" lvl="1" indent="-283210"/>
            <a:r>
              <a:rPr lang="en-US" dirty="0"/>
              <a:t>Access vs Approach</a:t>
            </a:r>
          </a:p>
          <a:p>
            <a:pPr marL="283210" lvl="1" indent="-283210"/>
            <a:r>
              <a:rPr lang="en-US" dirty="0"/>
              <a:t>Community approach vs ivory tower ideology in Education</a:t>
            </a:r>
          </a:p>
          <a:p>
            <a:pPr marL="283210" lvl="1" indent="-283210"/>
            <a:r>
              <a:rPr lang="en-US" dirty="0"/>
              <a:t>Institutional trust issues</a:t>
            </a:r>
          </a:p>
          <a:p>
            <a:pPr marL="283210" lvl="1" indent="-283210"/>
            <a:r>
              <a:rPr lang="en-US" dirty="0"/>
              <a:t>Structural and Systemic Barriers</a:t>
            </a:r>
          </a:p>
          <a:p>
            <a:pPr marL="283210" lvl="1" indent="-283210"/>
            <a:r>
              <a:rPr lang="en-US" dirty="0"/>
              <a:t>Inaccessibility difficulties</a:t>
            </a:r>
          </a:p>
          <a:p>
            <a:pPr marL="283210" lvl="1" indent="-28321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939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AA093-E00B-31E9-0A13-71142E30E5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77553"/>
            <a:ext cx="6245912" cy="3269447"/>
          </a:xfrm>
        </p:spPr>
        <p:txBody>
          <a:bodyPr/>
          <a:lstStyle/>
          <a:p>
            <a:r>
              <a:rPr lang="en-US"/>
              <a:t>Final thoughts and takeaways?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153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1C753FD-96EC-101A-B8A4-5F69A189BE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252549"/>
            <a:ext cx="6220278" cy="3262811"/>
          </a:xfrm>
        </p:spPr>
        <p:txBody>
          <a:bodyPr/>
          <a:lstStyle/>
          <a:p>
            <a:r>
              <a:rPr lang="en-US">
                <a:solidFill>
                  <a:schemeClr val="accent1">
                    <a:lumMod val="76000"/>
                  </a:schemeClr>
                </a:solidFill>
              </a:rPr>
              <a:t>Thank You</a:t>
            </a:r>
            <a:endParaRPr lang="en-US" dirty="0">
              <a:solidFill>
                <a:schemeClr val="accent1">
                  <a:lumMod val="76000"/>
                </a:schemeClr>
              </a:solidFill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67BB04B7-47A4-741B-59E0-F0E6F2126E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85939"/>
            <a:ext cx="6220277" cy="2919512"/>
          </a:xfrm>
        </p:spPr>
        <p:txBody>
          <a:bodyPr/>
          <a:lstStyle/>
          <a:p>
            <a:r>
              <a:rPr lang="en-US"/>
              <a:t>Brandon Cole</a:t>
            </a:r>
            <a:endParaRPr lang="en-US" dirty="0"/>
          </a:p>
          <a:p>
            <a:r>
              <a:rPr lang="en-US"/>
              <a:t>Outreach &amp; Admissions Coordinator</a:t>
            </a:r>
            <a:r>
              <a:rPr lang="en-US" dirty="0"/>
              <a:t> </a:t>
            </a:r>
          </a:p>
          <a:p>
            <a:r>
              <a:rPr lang="en-US" dirty="0"/>
              <a:t>416-946-5193</a:t>
            </a:r>
          </a:p>
          <a:p>
            <a:r>
              <a:rPr lang="en-US"/>
              <a:t>Brandon.cole@utoronto.ca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8BA0581-25C6-0E2A-4CB7-34E7874685AE}"/>
              </a:ext>
            </a:extLst>
          </p:cNvPr>
          <p:cNvSpPr txBox="1"/>
          <p:nvPr/>
        </p:nvSpPr>
        <p:spPr>
          <a:xfrm>
            <a:off x="9582149" y="6448425"/>
            <a:ext cx="2028825" cy="30777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i="1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©</a:t>
            </a:r>
            <a:r>
              <a:rPr lang="en-US" sz="1400">
                <a:solidFill>
                  <a:schemeClr val="bg1"/>
                </a:solidFill>
                <a:latin typeface="Aptos"/>
              </a:rPr>
              <a:t> Brandon Cole</a:t>
            </a:r>
            <a:endParaRPr lang="en-US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67352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Universal Color Block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8FF"/>
      </a:accent1>
      <a:accent2>
        <a:srgbClr val="DAE5EF"/>
      </a:accent2>
      <a:accent3>
        <a:srgbClr val="637183"/>
      </a:accent3>
      <a:accent4>
        <a:srgbClr val="434E5E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75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45331398_Win32_SL_V13" id="{C59E605D-C281-4A06-BDA0-E97A35AC3AA8}" vid="{25D1D206-DA25-4050-926A-BD6D3A1B506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F24160524A5AE499D1150595B4AD9EB" ma:contentTypeVersion="18" ma:contentTypeDescription="Create a new document." ma:contentTypeScope="" ma:versionID="3253f6b0213bbbc75f94cc3b8b28b674">
  <xsd:schema xmlns:xsd="http://www.w3.org/2001/XMLSchema" xmlns:xs="http://www.w3.org/2001/XMLSchema" xmlns:p="http://schemas.microsoft.com/office/2006/metadata/properties" xmlns:ns2="97a2db4b-e61a-4314-add7-f6cb6f0d2489" xmlns:ns3="311d9dc0-2d6f-4738-9b17-0a2ea28bdf55" targetNamespace="http://schemas.microsoft.com/office/2006/metadata/properties" ma:root="true" ma:fieldsID="a9793be17e2ac1a186f5ffd57cdffbe1" ns2:_="" ns3:_="">
    <xsd:import namespace="97a2db4b-e61a-4314-add7-f6cb6f0d2489"/>
    <xsd:import namespace="311d9dc0-2d6f-4738-9b17-0a2ea28bdf5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a2db4b-e61a-4314-add7-f6cb6f0d24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fe164b29-4069-4387-b6aa-f01f2a1f474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1d9dc0-2d6f-4738-9b17-0a2ea28bdf5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ff12a000-c6ec-48c8-8e50-3655abe85aaa}" ma:internalName="TaxCatchAll" ma:showField="CatchAllData" ma:web="311d9dc0-2d6f-4738-9b17-0a2ea28bdf5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11d9dc0-2d6f-4738-9b17-0a2ea28bdf55" xsi:nil="true"/>
    <MediaServiceKeyPoints xmlns="97a2db4b-e61a-4314-add7-f6cb6f0d2489" xsi:nil="true"/>
    <lcf76f155ced4ddcb4097134ff3c332f xmlns="97a2db4b-e61a-4314-add7-f6cb6f0d248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4B4CE0E-7318-4CDD-88BF-8D4CF9C2BB13}"/>
</file>

<file path=customXml/itemProps2.xml><?xml version="1.0" encoding="utf-8"?>
<ds:datastoreItem xmlns:ds="http://schemas.openxmlformats.org/officeDocument/2006/customXml" ds:itemID="{731D3D4E-040D-4F59-9215-B1F04B81B9F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CE52C7A-8834-4F18-859F-7167A187E138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423</Words>
  <Application>Microsoft Office PowerPoint</Application>
  <PresentationFormat>Widescreen</PresentationFormat>
  <Paragraphs>123</Paragraphs>
  <Slides>14</Slides>
  <Notes>14</Notes>
  <HiddenSlides>5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Custom</vt:lpstr>
      <vt:lpstr>OISE: Research Symposium Community Development, Outreach &amp; Education</vt:lpstr>
      <vt:lpstr>Agenda</vt:lpstr>
      <vt:lpstr>Roles &amp; Responsibilities </vt:lpstr>
      <vt:lpstr>Community Engagement &amp; Outreach</vt:lpstr>
      <vt:lpstr>Post Pandemic Outreach Challenges</vt:lpstr>
      <vt:lpstr>Resources to the challenges?</vt:lpstr>
      <vt:lpstr>The myth of hard-to-reach communities and connection to academia</vt:lpstr>
      <vt:lpstr>Final thoughts and takeaways?</vt:lpstr>
      <vt:lpstr>Thank You</vt:lpstr>
      <vt:lpstr>The power of communication</vt:lpstr>
      <vt:lpstr>Overcoming nervousness</vt:lpstr>
      <vt:lpstr>Dynamic delivery</vt:lpstr>
      <vt:lpstr>Final tips &amp; takeaways</vt:lpstr>
      <vt:lpstr>Speaking engagement metrics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350</cp:revision>
  <dcterms:created xsi:type="dcterms:W3CDTF">2024-09-09T15:07:28Z</dcterms:created>
  <dcterms:modified xsi:type="dcterms:W3CDTF">2024-09-09T17:49:13Z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0x0101000F24160524A5AE499D1150595B4AD9EB</vt:lpwstr>
  </property>
</Properties>
</file>