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7.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1"/>
  </p:notesMasterIdLst>
  <p:sldIdLst>
    <p:sldId id="256" r:id="rId2"/>
    <p:sldId id="257" r:id="rId3"/>
    <p:sldId id="265" r:id="rId4"/>
    <p:sldId id="261" r:id="rId5"/>
    <p:sldId id="262" r:id="rId6"/>
    <p:sldId id="268" r:id="rId7"/>
    <p:sldId id="267" r:id="rId8"/>
    <p:sldId id="263" r:id="rId9"/>
    <p:sldId id="269" r:id="rId10"/>
  </p:sldIdLst>
  <p:sldSz cx="18288000" cy="10287000"/>
  <p:notesSz cx="6858000" cy="9144000"/>
  <p:embeddedFontLst>
    <p:embeddedFont>
      <p:font typeface="Clear Sans" panose="020B0604020202020204" charset="0"/>
      <p:regular r:id="rId12"/>
    </p:embeddedFont>
    <p:embeddedFont>
      <p:font typeface="Clear Sans Bold" panose="020B0604020202020204" charset="0"/>
      <p:regular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844" autoAdjust="0"/>
    <p:restoredTop sz="67784" autoAdjust="0"/>
  </p:normalViewPr>
  <p:slideViewPr>
    <p:cSldViewPr>
      <p:cViewPr varScale="1">
        <p:scale>
          <a:sx n="38" d="100"/>
          <a:sy n="38" d="100"/>
        </p:scale>
        <p:origin x="2069"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8199CE-2C08-4F99-A7EC-E13BEC9F67DF}" type="datetimeFigureOut">
              <a:rPr lang="en-US" smtClean="0"/>
              <a:t>10/3/2024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B8F9F3-29F8-4777-BAFE-3996D09068D8}" type="slidenum">
              <a:rPr lang="en-US" smtClean="0"/>
              <a:t>‹#›</a:t>
            </a:fld>
            <a:endParaRPr lang="en-US"/>
          </a:p>
        </p:txBody>
      </p:sp>
    </p:spTree>
    <p:extLst>
      <p:ext uri="{BB962C8B-B14F-4D97-AF65-F5344CB8AC3E}">
        <p14:creationId xmlns:p14="http://schemas.microsoft.com/office/powerpoint/2010/main" val="137729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self </a:t>
            </a:r>
          </a:p>
          <a:p>
            <a:endParaRPr lang="en-US" dirty="0"/>
          </a:p>
          <a:p>
            <a:pPr marL="171450" indent="-171450">
              <a:buFont typeface="Arial" panose="020B0604020202020204" pitchFamily="34" charset="0"/>
              <a:buChar char="•"/>
            </a:pPr>
            <a:r>
              <a:rPr lang="en-US" dirty="0"/>
              <a:t>Current role as SSPO, OFR, Arts &amp; Science </a:t>
            </a:r>
          </a:p>
          <a:p>
            <a:pPr marL="171450" indent="-171450">
              <a:buFont typeface="Arial" panose="020B0604020202020204" pitchFamily="34" charset="0"/>
              <a:buChar char="•"/>
            </a:pPr>
            <a:r>
              <a:rPr lang="en-US" dirty="0" err="1"/>
              <a:t>M.Ed</a:t>
            </a:r>
            <a:r>
              <a:rPr lang="en-US" dirty="0"/>
              <a:t>, teaching background, 7 years as a learning strategist </a:t>
            </a:r>
          </a:p>
          <a:p>
            <a:endParaRPr lang="en-US" dirty="0"/>
          </a:p>
        </p:txBody>
      </p:sp>
      <p:sp>
        <p:nvSpPr>
          <p:cNvPr id="4" name="Slide Number Placeholder 3"/>
          <p:cNvSpPr>
            <a:spLocks noGrp="1"/>
          </p:cNvSpPr>
          <p:nvPr>
            <p:ph type="sldNum" sz="quarter" idx="5"/>
          </p:nvPr>
        </p:nvSpPr>
        <p:spPr/>
        <p:txBody>
          <a:bodyPr/>
          <a:lstStyle/>
          <a:p>
            <a:fld id="{DAB8F9F3-29F8-4777-BAFE-3996D09068D8}" type="slidenum">
              <a:rPr lang="en-US" smtClean="0"/>
              <a:t>1</a:t>
            </a:fld>
            <a:endParaRPr lang="en-US"/>
          </a:p>
        </p:txBody>
      </p:sp>
    </p:spTree>
    <p:extLst>
      <p:ext uri="{BB962C8B-B14F-4D97-AF65-F5344CB8AC3E}">
        <p14:creationId xmlns:p14="http://schemas.microsoft.com/office/powerpoint/2010/main" val="1364803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Many students across higher ed landscape have access to academic support resources</a:t>
            </a:r>
          </a:p>
          <a:p>
            <a:pPr marL="171450" indent="-171450">
              <a:buFont typeface="Arial" panose="020B0604020202020204" pitchFamily="34" charset="0"/>
              <a:buChar char="•"/>
            </a:pPr>
            <a:r>
              <a:rPr lang="en-US" dirty="0"/>
              <a:t>These are designed to augment student learning experience sharing practical skills and strategies to help students engage with learning </a:t>
            </a:r>
          </a:p>
          <a:p>
            <a:pPr marL="171450" indent="-171450">
              <a:buFont typeface="Arial" panose="020B0604020202020204" pitchFamily="34" charset="0"/>
              <a:buChar char="•"/>
            </a:pPr>
            <a:r>
              <a:rPr lang="en-US" dirty="0"/>
              <a:t>In my role as a learning strategist worked to support two access programs, TYP &amp; ABP </a:t>
            </a:r>
          </a:p>
          <a:p>
            <a:pPr marL="171450" indent="-171450">
              <a:buFont typeface="Arial" panose="020B0604020202020204" pitchFamily="34" charset="0"/>
              <a:buChar char="•"/>
            </a:pPr>
            <a:r>
              <a:rPr lang="en-US" dirty="0"/>
              <a:t>Role included 1:1 support</a:t>
            </a:r>
          </a:p>
          <a:p>
            <a:pPr marL="171450" indent="-171450">
              <a:buFont typeface="Arial" panose="020B0604020202020204" pitchFamily="34" charset="0"/>
              <a:buChar char="•"/>
            </a:pPr>
            <a:r>
              <a:rPr lang="en-US" dirty="0"/>
              <a:t>Review learning histories </a:t>
            </a:r>
          </a:p>
          <a:p>
            <a:pPr marL="171450" indent="-171450">
              <a:buFont typeface="Arial" panose="020B0604020202020204" pitchFamily="34" charset="0"/>
              <a:buChar char="•"/>
            </a:pPr>
            <a:r>
              <a:rPr lang="en-US" dirty="0"/>
              <a:t>Identify learning related challenges and needs </a:t>
            </a:r>
          </a:p>
          <a:p>
            <a:pPr marL="171450" indent="-171450">
              <a:buFont typeface="Arial" panose="020B0604020202020204" pitchFamily="34" charset="0"/>
              <a:buChar char="•"/>
            </a:pPr>
            <a:r>
              <a:rPr lang="en-US" dirty="0"/>
              <a:t>Provide individualized study skill support a</a:t>
            </a:r>
          </a:p>
          <a:p>
            <a:pPr marL="171450" indent="-171450">
              <a:buFont typeface="Arial" panose="020B0604020202020204" pitchFamily="34" charset="0"/>
              <a:buChar char="•"/>
            </a:pPr>
            <a:r>
              <a:rPr lang="en-US" dirty="0"/>
              <a:t>Assist students in navigating campus resources and supports. </a:t>
            </a:r>
          </a:p>
        </p:txBody>
      </p:sp>
      <p:sp>
        <p:nvSpPr>
          <p:cNvPr id="4" name="Slide Number Placeholder 3"/>
          <p:cNvSpPr>
            <a:spLocks noGrp="1"/>
          </p:cNvSpPr>
          <p:nvPr>
            <p:ph type="sldNum" sz="quarter" idx="5"/>
          </p:nvPr>
        </p:nvSpPr>
        <p:spPr/>
        <p:txBody>
          <a:bodyPr/>
          <a:lstStyle/>
          <a:p>
            <a:fld id="{DAB8F9F3-29F8-4777-BAFE-3996D09068D8}" type="slidenum">
              <a:rPr lang="en-US" smtClean="0"/>
              <a:t>2</a:t>
            </a:fld>
            <a:endParaRPr lang="en-US"/>
          </a:p>
        </p:txBody>
      </p:sp>
    </p:spTree>
    <p:extLst>
      <p:ext uri="{BB962C8B-B14F-4D97-AF65-F5344CB8AC3E}">
        <p14:creationId xmlns:p14="http://schemas.microsoft.com/office/powerpoint/2010/main" val="1116978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Reflecting on my own practice working with mature students, came to identify a number of trends as it relates to the learning needs of mature students, </a:t>
            </a:r>
          </a:p>
          <a:p>
            <a:endParaRPr lang="en-US" dirty="0"/>
          </a:p>
          <a:p>
            <a:pPr marL="228600" indent="-228600" algn="l">
              <a:lnSpc>
                <a:spcPct val="150000"/>
              </a:lnSpc>
              <a:buFont typeface="+mj-lt"/>
              <a:buAutoNum type="arabicPeriod"/>
            </a:pPr>
            <a:r>
              <a:rPr lang="en-US" sz="1200" b="1" dirty="0">
                <a:solidFill>
                  <a:srgbClr val="2B4B82"/>
                </a:solidFill>
                <a:latin typeface="Clear Sans"/>
                <a:ea typeface="Clear Sans"/>
                <a:cs typeface="Clear Sans"/>
                <a:sym typeface="Clear Sans"/>
              </a:rPr>
              <a:t>Time Management &amp; Organization</a:t>
            </a:r>
          </a:p>
          <a:p>
            <a:pPr marL="685800" lvl="1" indent="-228600" algn="l">
              <a:lnSpc>
                <a:spcPct val="150000"/>
              </a:lnSpc>
              <a:buFont typeface="+mj-lt"/>
              <a:buAutoNum type="arabicPeriod"/>
            </a:pPr>
            <a:r>
              <a:rPr lang="en-US" sz="1200" b="0" dirty="0">
                <a:solidFill>
                  <a:srgbClr val="2B4B82"/>
                </a:solidFill>
                <a:latin typeface="Clear Sans"/>
                <a:ea typeface="Clear Sans"/>
                <a:cs typeface="Clear Sans"/>
                <a:sym typeface="Clear Sans"/>
              </a:rPr>
              <a:t>Many students required to balance responsibilities inside and outside of the classroom; multiple roles as students, parents, partners, caregivers, employees, or employers </a:t>
            </a:r>
          </a:p>
          <a:p>
            <a:pPr marL="228600" indent="-228600" algn="l">
              <a:lnSpc>
                <a:spcPct val="150000"/>
              </a:lnSpc>
              <a:buFont typeface="+mj-lt"/>
              <a:buAutoNum type="arabicPeriod"/>
            </a:pPr>
            <a:r>
              <a:rPr lang="en-US" sz="1200" dirty="0">
                <a:solidFill>
                  <a:srgbClr val="2B4B82"/>
                </a:solidFill>
                <a:latin typeface="Clear Sans"/>
                <a:ea typeface="Clear Sans"/>
                <a:cs typeface="Clear Sans"/>
                <a:sym typeface="Clear Sans"/>
              </a:rPr>
              <a:t>Language, literacy and academic writing skills </a:t>
            </a:r>
          </a:p>
          <a:p>
            <a:pPr marL="685800" lvl="1" indent="-228600" algn="l">
              <a:lnSpc>
                <a:spcPct val="150000"/>
              </a:lnSpc>
              <a:buFont typeface="+mj-lt"/>
              <a:buAutoNum type="arabicPeriod"/>
            </a:pPr>
            <a:r>
              <a:rPr lang="en-US" sz="1200" dirty="0">
                <a:solidFill>
                  <a:srgbClr val="2B4B82"/>
                </a:solidFill>
                <a:latin typeface="Clear Sans"/>
                <a:ea typeface="Clear Sans"/>
                <a:cs typeface="Clear Sans"/>
                <a:sym typeface="Clear Sans"/>
              </a:rPr>
              <a:t>Some students have non-linear learning histories, encountering obstacles that made learning difficult or impossible. Impact on language, literacy and writing skill development </a:t>
            </a:r>
          </a:p>
          <a:p>
            <a:pPr marL="228600" indent="-228600" algn="l">
              <a:lnSpc>
                <a:spcPct val="150000"/>
              </a:lnSpc>
              <a:buFont typeface="+mj-lt"/>
              <a:buAutoNum type="arabicPeriod"/>
            </a:pPr>
            <a:r>
              <a:rPr lang="en-US" sz="1200" dirty="0">
                <a:solidFill>
                  <a:srgbClr val="2B4B82"/>
                </a:solidFill>
                <a:latin typeface="Clear Sans"/>
                <a:ea typeface="Clear Sans"/>
                <a:cs typeface="Clear Sans"/>
                <a:sym typeface="Clear Sans"/>
              </a:rPr>
              <a:t>Study skills &amp; test taking strategies </a:t>
            </a:r>
          </a:p>
          <a:p>
            <a:pPr marL="685800" lvl="1" indent="-228600" algn="l">
              <a:lnSpc>
                <a:spcPct val="150000"/>
              </a:lnSpc>
              <a:buFont typeface="+mj-lt"/>
              <a:buAutoNum type="arabicPeriod"/>
            </a:pPr>
            <a:r>
              <a:rPr lang="en-US" sz="1200" dirty="0">
                <a:solidFill>
                  <a:srgbClr val="2B4B82"/>
                </a:solidFill>
                <a:latin typeface="Clear Sans"/>
                <a:ea typeface="Clear Sans"/>
                <a:cs typeface="Clear Sans"/>
                <a:sym typeface="Clear Sans"/>
              </a:rPr>
              <a:t>Asked to engage differently with academic materials </a:t>
            </a:r>
          </a:p>
          <a:p>
            <a:pPr marL="228600" indent="-228600" algn="l">
              <a:lnSpc>
                <a:spcPct val="150000"/>
              </a:lnSpc>
              <a:buFont typeface="+mj-lt"/>
              <a:buAutoNum type="arabicPeriod"/>
            </a:pPr>
            <a:r>
              <a:rPr lang="en-US" sz="1200" dirty="0">
                <a:solidFill>
                  <a:srgbClr val="2B4B82"/>
                </a:solidFill>
                <a:latin typeface="Clear Sans"/>
                <a:ea typeface="Clear Sans"/>
                <a:cs typeface="Clear Sans"/>
                <a:sym typeface="Clear Sans"/>
              </a:rPr>
              <a:t>Mathematical/Numeracy skills </a:t>
            </a:r>
          </a:p>
          <a:p>
            <a:pPr marL="685800" lvl="1" indent="-228600" algn="l">
              <a:lnSpc>
                <a:spcPct val="150000"/>
              </a:lnSpc>
              <a:buFont typeface="+mj-lt"/>
              <a:buAutoNum type="arabicPeriod"/>
            </a:pPr>
            <a:r>
              <a:rPr lang="en-US" sz="1200" dirty="0">
                <a:solidFill>
                  <a:srgbClr val="2B4B82"/>
                </a:solidFill>
                <a:latin typeface="Clear Sans"/>
                <a:ea typeface="Clear Sans"/>
                <a:cs typeface="Clear Sans"/>
                <a:sym typeface="Clear Sans"/>
              </a:rPr>
              <a:t>Similar to writing may have completed math up until a certain level of proficiency, and are being asked to step into higher level math with limited foundation</a:t>
            </a:r>
          </a:p>
          <a:p>
            <a:pPr marL="228600" indent="-228600" algn="l">
              <a:lnSpc>
                <a:spcPct val="150000"/>
              </a:lnSpc>
              <a:buFont typeface="+mj-lt"/>
              <a:buAutoNum type="arabicPeriod"/>
            </a:pPr>
            <a:r>
              <a:rPr lang="en-US" sz="1200" dirty="0">
                <a:solidFill>
                  <a:srgbClr val="2B4B82"/>
                </a:solidFill>
                <a:latin typeface="Clear Sans"/>
                <a:ea typeface="Clear Sans"/>
                <a:cs typeface="Clear Sans"/>
                <a:sym typeface="Clear Sans"/>
              </a:rPr>
              <a:t>(Unidentified) Accessibility-related needs</a:t>
            </a:r>
          </a:p>
          <a:p>
            <a:pPr marL="685800" lvl="1" indent="-228600" algn="l">
              <a:lnSpc>
                <a:spcPct val="150000"/>
              </a:lnSpc>
              <a:buFont typeface="+mj-lt"/>
              <a:buAutoNum type="arabicPeriod"/>
            </a:pPr>
            <a:r>
              <a:rPr lang="en-US" sz="1200" dirty="0">
                <a:solidFill>
                  <a:srgbClr val="2B4B82"/>
                </a:solidFill>
                <a:latin typeface="Clear Sans"/>
                <a:ea typeface="Clear Sans"/>
                <a:cs typeface="Clear Sans"/>
                <a:sym typeface="Clear Sans"/>
              </a:rPr>
              <a:t>Unidentified accessibility-related needs that impact learning. Things that made learning difficult in previous contexts. </a:t>
            </a:r>
          </a:p>
          <a:p>
            <a:pPr marL="457200" lvl="1" indent="0" algn="l">
              <a:lnSpc>
                <a:spcPct val="150000"/>
              </a:lnSpc>
              <a:buFont typeface="+mj-lt"/>
              <a:buNone/>
            </a:pPr>
            <a:endParaRPr lang="en-US" sz="1200" dirty="0">
              <a:solidFill>
                <a:srgbClr val="2B4B82"/>
              </a:solidFill>
              <a:latin typeface="Clear Sans"/>
              <a:ea typeface="Clear Sans"/>
              <a:cs typeface="Clear Sans"/>
              <a:sym typeface="Clear Sans"/>
            </a:endParaRPr>
          </a:p>
          <a:p>
            <a:endParaRPr lang="en-US" dirty="0"/>
          </a:p>
        </p:txBody>
      </p:sp>
      <p:sp>
        <p:nvSpPr>
          <p:cNvPr id="4" name="Slide Number Placeholder 3"/>
          <p:cNvSpPr>
            <a:spLocks noGrp="1"/>
          </p:cNvSpPr>
          <p:nvPr>
            <p:ph type="sldNum" sz="quarter" idx="5"/>
          </p:nvPr>
        </p:nvSpPr>
        <p:spPr/>
        <p:txBody>
          <a:bodyPr/>
          <a:lstStyle/>
          <a:p>
            <a:fld id="{DAB8F9F3-29F8-4777-BAFE-3996D09068D8}" type="slidenum">
              <a:rPr lang="en-US" smtClean="0"/>
              <a:t>3</a:t>
            </a:fld>
            <a:endParaRPr lang="en-US"/>
          </a:p>
        </p:txBody>
      </p:sp>
    </p:spTree>
    <p:extLst>
      <p:ext uri="{BB962C8B-B14F-4D97-AF65-F5344CB8AC3E}">
        <p14:creationId xmlns:p14="http://schemas.microsoft.com/office/powerpoint/2010/main" val="1600066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research highlights that there is a strong correlation between time management and having positive student outcomes.  </a:t>
            </a:r>
          </a:p>
          <a:p>
            <a:endParaRPr lang="en-US" dirty="0"/>
          </a:p>
          <a:p>
            <a:r>
              <a:rPr lang="en-US" dirty="0"/>
              <a:t>Time management of course, is a central challenge experienced by mature students, because of their identities and responsibilities beyond the classroom. </a:t>
            </a:r>
          </a:p>
          <a:p>
            <a:r>
              <a:rPr lang="en-US" dirty="0"/>
              <a:t>The university systems and structure are also not necessarily set up to support the learning needs of mature students. </a:t>
            </a:r>
          </a:p>
          <a:p>
            <a:endParaRPr lang="en-US" dirty="0"/>
          </a:p>
          <a:p>
            <a:endParaRPr lang="en-US" dirty="0"/>
          </a:p>
          <a:p>
            <a:r>
              <a:rPr lang="en-US" dirty="0"/>
              <a:t>So what are the strategies then, can we use to support mature students?</a:t>
            </a:r>
          </a:p>
        </p:txBody>
      </p:sp>
      <p:sp>
        <p:nvSpPr>
          <p:cNvPr id="4" name="Slide Number Placeholder 3"/>
          <p:cNvSpPr>
            <a:spLocks noGrp="1"/>
          </p:cNvSpPr>
          <p:nvPr>
            <p:ph type="sldNum" sz="quarter" idx="5"/>
          </p:nvPr>
        </p:nvSpPr>
        <p:spPr/>
        <p:txBody>
          <a:bodyPr/>
          <a:lstStyle/>
          <a:p>
            <a:fld id="{DAB8F9F3-29F8-4777-BAFE-3996D09068D8}" type="slidenum">
              <a:rPr lang="en-US" smtClean="0"/>
              <a:t>4</a:t>
            </a:fld>
            <a:endParaRPr lang="en-US"/>
          </a:p>
        </p:txBody>
      </p:sp>
    </p:spTree>
    <p:extLst>
      <p:ext uri="{BB962C8B-B14F-4D97-AF65-F5344CB8AC3E}">
        <p14:creationId xmlns:p14="http://schemas.microsoft.com/office/powerpoint/2010/main" val="2647695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As a LS, one strategy is to help students identify what are the priority pieces in their lives. </a:t>
            </a:r>
          </a:p>
          <a:p>
            <a:r>
              <a:rPr lang="en-US" b="0" dirty="0"/>
              <a:t>School might not be one of them, and that is absolutely okay. How can we support students then? </a:t>
            </a:r>
            <a:endParaRPr lang="en-US" dirty="0"/>
          </a:p>
          <a:p>
            <a:endParaRPr lang="en-US" b="1" dirty="0"/>
          </a:p>
          <a:p>
            <a:r>
              <a:rPr lang="en-US" b="1" dirty="0"/>
              <a:t>Prioritization </a:t>
            </a:r>
          </a:p>
          <a:p>
            <a:pPr marL="171450" indent="-171450">
              <a:buFont typeface="Arial" panose="020B0604020202020204" pitchFamily="34" charset="0"/>
              <a:buChar char="•"/>
            </a:pPr>
            <a:r>
              <a:rPr lang="en-US" dirty="0"/>
              <a:t>The priorities of a mature student are diverse and different from someone from other students </a:t>
            </a:r>
          </a:p>
          <a:p>
            <a:pPr marL="171450" indent="-171450">
              <a:buFont typeface="Arial" panose="020B0604020202020204" pitchFamily="34" charset="0"/>
              <a:buChar char="•"/>
            </a:pPr>
            <a:r>
              <a:rPr lang="en-US" dirty="0"/>
              <a:t>Help them determine what those responsibilities are and identify if it’s a high priority task </a:t>
            </a:r>
          </a:p>
          <a:p>
            <a:pPr marL="171450" indent="-171450">
              <a:buFont typeface="Arial" panose="020B0604020202020204" pitchFamily="34" charset="0"/>
              <a:buChar char="•"/>
            </a:pPr>
            <a:r>
              <a:rPr lang="en-US" dirty="0"/>
              <a:t>Using something like this Eisenhower Priority Matrix can be helpful </a:t>
            </a:r>
          </a:p>
          <a:p>
            <a:pPr marL="171450" indent="-171450">
              <a:buFont typeface="Arial" panose="020B0604020202020204" pitchFamily="34" charset="0"/>
              <a:buChar char="•"/>
            </a:pPr>
            <a:r>
              <a:rPr lang="en-US" dirty="0"/>
              <a:t>Ask students to identify which items are important and urgent </a:t>
            </a:r>
          </a:p>
          <a:p>
            <a:pPr marL="171450" indent="-171450">
              <a:buFont typeface="Arial" panose="020B0604020202020204" pitchFamily="34" charset="0"/>
              <a:buChar char="•"/>
            </a:pPr>
            <a:r>
              <a:rPr lang="en-US" dirty="0"/>
              <a:t>Complete tasks that are important (value) and time sensitive (urgent first) </a:t>
            </a:r>
          </a:p>
          <a:p>
            <a:pPr marL="171450" indent="-171450">
              <a:buFont typeface="Arial" panose="020B0604020202020204" pitchFamily="34" charset="0"/>
              <a:buChar char="•"/>
            </a:pPr>
            <a:r>
              <a:rPr lang="en-US" dirty="0"/>
              <a:t>Recognizing that this is completely subjective for the individual student. </a:t>
            </a:r>
          </a:p>
        </p:txBody>
      </p:sp>
      <p:sp>
        <p:nvSpPr>
          <p:cNvPr id="4" name="Slide Number Placeholder 3"/>
          <p:cNvSpPr>
            <a:spLocks noGrp="1"/>
          </p:cNvSpPr>
          <p:nvPr>
            <p:ph type="sldNum" sz="quarter" idx="5"/>
          </p:nvPr>
        </p:nvSpPr>
        <p:spPr/>
        <p:txBody>
          <a:bodyPr/>
          <a:lstStyle/>
          <a:p>
            <a:fld id="{DAB8F9F3-29F8-4777-BAFE-3996D09068D8}" type="slidenum">
              <a:rPr lang="en-US" smtClean="0"/>
              <a:t>5</a:t>
            </a:fld>
            <a:endParaRPr lang="en-US"/>
          </a:p>
        </p:txBody>
      </p:sp>
    </p:spTree>
    <p:extLst>
      <p:ext uri="{BB962C8B-B14F-4D97-AF65-F5344CB8AC3E}">
        <p14:creationId xmlns:p14="http://schemas.microsoft.com/office/powerpoint/2010/main" val="1579051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second strategy is around supporting students, organize and develop a schedule, that can allow them to visualize, plan </a:t>
            </a:r>
          </a:p>
          <a:p>
            <a:r>
              <a:rPr lang="en-US" dirty="0"/>
              <a:t>* </a:t>
            </a:r>
          </a:p>
          <a:p>
            <a:endParaRPr lang="en-US" dirty="0"/>
          </a:p>
          <a:p>
            <a:r>
              <a:rPr lang="en-US" b="1" dirty="0"/>
              <a:t>Scheduling </a:t>
            </a:r>
          </a:p>
          <a:p>
            <a:pPr marL="171450" indent="-171450">
              <a:buFont typeface="Arial" panose="020B0604020202020204" pitchFamily="34" charset="0"/>
              <a:buChar char="•"/>
            </a:pPr>
            <a:r>
              <a:rPr lang="en-US" dirty="0"/>
              <a:t>This strategy is about being intentional about time commitments and setting aside time to do the things that matter most </a:t>
            </a:r>
          </a:p>
          <a:p>
            <a:pPr marL="171450" indent="-171450">
              <a:buFont typeface="Arial" panose="020B0604020202020204" pitchFamily="34" charset="0"/>
              <a:buChar char="•"/>
            </a:pPr>
            <a:r>
              <a:rPr lang="en-US" dirty="0"/>
              <a:t>Start with non-negotiable items </a:t>
            </a:r>
          </a:p>
          <a:p>
            <a:pPr marL="171450" indent="-171450">
              <a:buFont typeface="Arial" panose="020B0604020202020204" pitchFamily="34" charset="0"/>
              <a:buChar char="•"/>
            </a:pPr>
            <a:r>
              <a:rPr lang="en-US" dirty="0"/>
              <a:t>Stagger work hours </a:t>
            </a:r>
          </a:p>
          <a:p>
            <a:pPr marL="171450" indent="-171450">
              <a:buFont typeface="Arial" panose="020B0604020202020204" pitchFamily="34" charset="0"/>
              <a:buChar char="•"/>
            </a:pPr>
            <a:r>
              <a:rPr lang="en-US" dirty="0"/>
              <a:t>For study chunk academic tasks &amp; distribute practice </a:t>
            </a:r>
          </a:p>
          <a:p>
            <a:pPr marL="171450" indent="-171450">
              <a:buFont typeface="Arial" panose="020B0604020202020204" pitchFamily="34" charset="0"/>
              <a:buChar char="•"/>
            </a:pPr>
            <a:r>
              <a:rPr lang="en-US" dirty="0"/>
              <a:t>Identify shared family time </a:t>
            </a:r>
          </a:p>
          <a:p>
            <a:pPr marL="171450" indent="-171450">
              <a:buFont typeface="Arial" panose="020B0604020202020204" pitchFamily="34" charset="0"/>
              <a:buChar char="•"/>
            </a:pPr>
            <a:r>
              <a:rPr lang="en-US" dirty="0"/>
              <a:t>Lean on your community of support </a:t>
            </a:r>
          </a:p>
          <a:p>
            <a:pPr marL="171450" indent="-171450">
              <a:buFont typeface="Arial" panose="020B0604020202020204" pitchFamily="34" charset="0"/>
              <a:buChar char="•"/>
            </a:pPr>
            <a:r>
              <a:rPr lang="en-US" dirty="0"/>
              <a:t>Communicate boundaries and bandwidth </a:t>
            </a:r>
          </a:p>
        </p:txBody>
      </p:sp>
      <p:sp>
        <p:nvSpPr>
          <p:cNvPr id="4" name="Slide Number Placeholder 3"/>
          <p:cNvSpPr>
            <a:spLocks noGrp="1"/>
          </p:cNvSpPr>
          <p:nvPr>
            <p:ph type="sldNum" sz="quarter" idx="5"/>
          </p:nvPr>
        </p:nvSpPr>
        <p:spPr/>
        <p:txBody>
          <a:bodyPr/>
          <a:lstStyle/>
          <a:p>
            <a:fld id="{DAB8F9F3-29F8-4777-BAFE-3996D09068D8}" type="slidenum">
              <a:rPr lang="en-US" smtClean="0"/>
              <a:t>6</a:t>
            </a:fld>
            <a:endParaRPr lang="en-US"/>
          </a:p>
        </p:txBody>
      </p:sp>
    </p:spTree>
    <p:extLst>
      <p:ext uri="{BB962C8B-B14F-4D97-AF65-F5344CB8AC3E}">
        <p14:creationId xmlns:p14="http://schemas.microsoft.com/office/powerpoint/2010/main" val="662336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Lastly, we’re thinking about helping students work towards their goals. </a:t>
            </a:r>
            <a:endParaRPr lang="en-US" b="1" dirty="0"/>
          </a:p>
          <a:p>
            <a:endParaRPr lang="en-US" b="1" dirty="0"/>
          </a:p>
          <a:p>
            <a:r>
              <a:rPr lang="en-US" b="1" dirty="0"/>
              <a:t>Goal Setting </a:t>
            </a:r>
          </a:p>
          <a:p>
            <a:pPr marL="171450" indent="-171450">
              <a:buFont typeface="Arial" panose="020B0604020202020204" pitchFamily="34" charset="0"/>
              <a:buChar char="•"/>
            </a:pPr>
            <a:r>
              <a:rPr lang="en-US" dirty="0"/>
              <a:t>Clear achievable goals increase the likelihood of success </a:t>
            </a:r>
          </a:p>
          <a:p>
            <a:pPr marL="171450" indent="-171450">
              <a:buFont typeface="Arial" panose="020B0604020202020204" pitchFamily="34" charset="0"/>
              <a:buChar char="•"/>
            </a:pPr>
            <a:r>
              <a:rPr lang="en-US" dirty="0"/>
              <a:t>Ask students to reflect on their personal, professional and academic worlds </a:t>
            </a:r>
          </a:p>
          <a:p>
            <a:pPr marL="171450" indent="-171450">
              <a:buFont typeface="Arial" panose="020B0604020202020204" pitchFamily="34" charset="0"/>
              <a:buChar char="•"/>
            </a:pPr>
            <a:r>
              <a:rPr lang="en-US" dirty="0"/>
              <a:t>Having a clear sense of ones goals can increase motivation and increase likelihood of success </a:t>
            </a:r>
          </a:p>
          <a:p>
            <a:pPr marL="171450" indent="-171450">
              <a:buFont typeface="Arial" panose="020B0604020202020204" pitchFamily="34" charset="0"/>
              <a:buChar char="•"/>
            </a:pPr>
            <a:r>
              <a:rPr lang="en-US" dirty="0"/>
              <a:t>Ask, what are your goals; big picture</a:t>
            </a:r>
          </a:p>
          <a:p>
            <a:pPr marL="171450" indent="-171450">
              <a:buFont typeface="Arial" panose="020B0604020202020204" pitchFamily="34" charset="0"/>
              <a:buChar char="•"/>
            </a:pPr>
            <a:r>
              <a:rPr lang="en-US" dirty="0"/>
              <a:t>Develop a work back plan, thinking about what are the medium term and shorter term goals that can support that vision </a:t>
            </a:r>
          </a:p>
          <a:p>
            <a:pPr marL="171450" indent="-171450">
              <a:buFont typeface="Arial" panose="020B0604020202020204" pitchFamily="34" charset="0"/>
              <a:buChar char="•"/>
            </a:pPr>
            <a:r>
              <a:rPr lang="en-US" dirty="0"/>
              <a:t>Developing specific goals using a SMART goals framework </a:t>
            </a:r>
          </a:p>
        </p:txBody>
      </p:sp>
      <p:sp>
        <p:nvSpPr>
          <p:cNvPr id="4" name="Slide Number Placeholder 3"/>
          <p:cNvSpPr>
            <a:spLocks noGrp="1"/>
          </p:cNvSpPr>
          <p:nvPr>
            <p:ph type="sldNum" sz="quarter" idx="5"/>
          </p:nvPr>
        </p:nvSpPr>
        <p:spPr/>
        <p:txBody>
          <a:bodyPr/>
          <a:lstStyle/>
          <a:p>
            <a:fld id="{DAB8F9F3-29F8-4777-BAFE-3996D09068D8}" type="slidenum">
              <a:rPr lang="en-US" smtClean="0"/>
              <a:t>7</a:t>
            </a:fld>
            <a:endParaRPr lang="en-US"/>
          </a:p>
        </p:txBody>
      </p:sp>
    </p:spTree>
    <p:extLst>
      <p:ext uri="{BB962C8B-B14F-4D97-AF65-F5344CB8AC3E}">
        <p14:creationId xmlns:p14="http://schemas.microsoft.com/office/powerpoint/2010/main" val="4280440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Must recognize that mature students have unique and shift priorities which don’t always run in alignment with the current higher ed landscape </a:t>
            </a:r>
          </a:p>
          <a:p>
            <a:pPr marL="171450" indent="-171450">
              <a:buFont typeface="Arial" panose="020B0604020202020204" pitchFamily="34" charset="0"/>
              <a:buChar char="•"/>
            </a:pPr>
            <a:r>
              <a:rPr lang="en-US" dirty="0"/>
              <a:t>Offering additional strategy and skill support is imperative for all students, including mature students</a:t>
            </a:r>
          </a:p>
          <a:p>
            <a:pPr marL="0" indent="0">
              <a:buFont typeface="Arial" panose="020B0604020202020204" pitchFamily="34" charset="0"/>
              <a:buNone/>
            </a:pPr>
            <a:endParaRPr lang="en-US" dirty="0"/>
          </a:p>
          <a:p>
            <a:pPr marL="0" indent="0">
              <a:buFont typeface="Arial" panose="020B0604020202020204" pitchFamily="34" charset="0"/>
              <a:buNone/>
            </a:pPr>
            <a:r>
              <a:rPr lang="en-US" b="1" dirty="0"/>
              <a:t>Critical Reflection </a:t>
            </a:r>
          </a:p>
          <a:p>
            <a:pPr marL="171450" indent="-171450">
              <a:buFont typeface="Arial" panose="020B0604020202020204" pitchFamily="34" charset="0"/>
              <a:buChar char="•"/>
            </a:pPr>
            <a:r>
              <a:rPr lang="en-US" dirty="0"/>
              <a:t>We must also recognize that, through I’ve shared a bit about some strategies, from a critical perspective, TM is more than a simple choice </a:t>
            </a:r>
          </a:p>
          <a:p>
            <a:pPr marL="628650" lvl="1" indent="-171450">
              <a:buFont typeface="Arial" panose="020B0604020202020204" pitchFamily="34" charset="0"/>
              <a:buChar char="•"/>
            </a:pPr>
            <a:r>
              <a:rPr lang="en-US" dirty="0"/>
              <a:t>The concept of time management in itself is rooted in capitalist, neoliberal thought with the idea that we must maximize production.  </a:t>
            </a:r>
          </a:p>
          <a:p>
            <a:pPr marL="628650" lvl="1" indent="-171450">
              <a:buFont typeface="Arial" panose="020B0604020202020204" pitchFamily="34" charset="0"/>
              <a:buChar char="•"/>
            </a:pPr>
            <a:r>
              <a:rPr lang="en-US" dirty="0"/>
              <a:t>And so mature students, are also forced to operate within this landscape, but we must recognize that not all mature students have the same 24 hours for example, taking on child care, taking longer to read etc.) </a:t>
            </a:r>
          </a:p>
          <a:p>
            <a:pPr marL="628650" lvl="1" indent="-171450">
              <a:buFont typeface="Arial" panose="020B0604020202020204" pitchFamily="34" charset="0"/>
              <a:buChar char="•"/>
            </a:pPr>
            <a:r>
              <a:rPr lang="en-US" dirty="0"/>
              <a:t>With this in mind, we need to be offering both individual support to ensure students have the strategies they need, while also recognizing that there are supports and changes at the system level as well. </a:t>
            </a:r>
          </a:p>
          <a:p>
            <a:pPr marL="457200" lvl="1" indent="0">
              <a:buFont typeface="Arial" panose="020B0604020202020204" pitchFamily="34" charset="0"/>
              <a:buNone/>
            </a:pPr>
            <a:endParaRPr lang="en-US" b="1" dirty="0"/>
          </a:p>
          <a:p>
            <a:pPr marL="457200" lvl="1" indent="0">
              <a:buFont typeface="Arial" panose="020B0604020202020204" pitchFamily="34" charset="0"/>
              <a:buNone/>
            </a:pPr>
            <a:r>
              <a:rPr lang="en-US" b="1" dirty="0"/>
              <a:t>Examples of changes and supports at the system level: </a:t>
            </a:r>
          </a:p>
          <a:p>
            <a:pPr marL="628650" lvl="1" indent="-171450">
              <a:buFont typeface="Arial" panose="020B0604020202020204" pitchFamily="34" charset="0"/>
              <a:buChar char="•"/>
            </a:pPr>
            <a:r>
              <a:rPr lang="en-US" dirty="0"/>
              <a:t>Building in additional time; flexibility with assessment </a:t>
            </a:r>
          </a:p>
          <a:p>
            <a:pPr marL="628650" lvl="1" indent="-171450">
              <a:buFont typeface="Arial" panose="020B0604020202020204" pitchFamily="34" charset="0"/>
              <a:buChar char="•"/>
            </a:pPr>
            <a:r>
              <a:rPr lang="en-US" dirty="0"/>
              <a:t>Checking in mature students to identify their needs and priorities </a:t>
            </a:r>
          </a:p>
          <a:p>
            <a:pPr marL="628650" lvl="1" indent="-171450">
              <a:buFont typeface="Arial" panose="020B0604020202020204" pitchFamily="34" charset="0"/>
              <a:buChar char="•"/>
            </a:pPr>
            <a:r>
              <a:rPr lang="en-US" dirty="0"/>
              <a:t>Additional resources/programming for mature students; family friendly </a:t>
            </a:r>
          </a:p>
          <a:p>
            <a:pPr marL="628650" lvl="1" indent="-171450">
              <a:buFont typeface="Arial" panose="020B0604020202020204" pitchFamily="34" charset="0"/>
              <a:buChar char="•"/>
            </a:pPr>
            <a:r>
              <a:rPr lang="en-US" dirty="0"/>
              <a:t>Move away from ‘production, output and efficiency’ to student grown, development and confidence. </a:t>
            </a:r>
          </a:p>
          <a:p>
            <a:pPr marL="628650" lvl="1" indent="-171450">
              <a:buFont typeface="Arial" panose="020B0604020202020204" pitchFamily="34" charset="0"/>
              <a:buChar char="•"/>
            </a:pPr>
            <a:r>
              <a:rPr lang="en-US" dirty="0"/>
              <a:t>Offering classes and programming in the evening.</a:t>
            </a:r>
          </a:p>
          <a:p>
            <a:pPr marL="628650" lvl="1" indent="-171450">
              <a:buFont typeface="Arial" panose="020B0604020202020204" pitchFamily="34" charset="0"/>
              <a:buChar char="•"/>
            </a:pPr>
            <a:r>
              <a:rPr lang="en-US" dirty="0"/>
              <a:t>Family inclusive resources and spaces</a:t>
            </a:r>
          </a:p>
          <a:p>
            <a:pPr marL="628650" lvl="1" indent="-171450">
              <a:buFont typeface="Arial" panose="020B0604020202020204" pitchFamily="34" charset="0"/>
              <a:buChar char="•"/>
            </a:pPr>
            <a:r>
              <a:rPr lang="en-US" dirty="0"/>
              <a:t>Opportunities for peer-based learning/mentorship </a:t>
            </a:r>
            <a:r>
              <a:rPr lang="en-US" dirty="0" err="1"/>
              <a:t>btwn</a:t>
            </a:r>
            <a:r>
              <a:rPr lang="en-US" dirty="0"/>
              <a:t> mature students</a:t>
            </a:r>
          </a:p>
          <a:p>
            <a:pPr marL="628650" lvl="1" indent="-171450">
              <a:buFont typeface="Arial" panose="020B0604020202020204" pitchFamily="34" charset="0"/>
              <a:buChar char="•"/>
            </a:pPr>
            <a:r>
              <a:rPr lang="en-US" dirty="0"/>
              <a:t>Increased financial support </a:t>
            </a:r>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endParaRPr lang="en-US" dirty="0"/>
          </a:p>
          <a:p>
            <a:pPr marL="457200" lvl="1"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DAB8F9F3-29F8-4777-BAFE-3996D09068D8}" type="slidenum">
              <a:rPr lang="en-US" smtClean="0"/>
              <a:t>8</a:t>
            </a:fld>
            <a:endParaRPr lang="en-US"/>
          </a:p>
        </p:txBody>
      </p:sp>
    </p:spTree>
    <p:extLst>
      <p:ext uri="{BB962C8B-B14F-4D97-AF65-F5344CB8AC3E}">
        <p14:creationId xmlns:p14="http://schemas.microsoft.com/office/powerpoint/2010/main" val="3210082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B8F9F3-29F8-4777-BAFE-3996D09068D8}" type="slidenum">
              <a:rPr lang="en-US" smtClean="0"/>
              <a:t>9</a:t>
            </a:fld>
            <a:endParaRPr lang="en-US"/>
          </a:p>
        </p:txBody>
      </p:sp>
    </p:spTree>
    <p:extLst>
      <p:ext uri="{BB962C8B-B14F-4D97-AF65-F5344CB8AC3E}">
        <p14:creationId xmlns:p14="http://schemas.microsoft.com/office/powerpoint/2010/main" val="515439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 Id="rId14" Type="http://schemas.openxmlformats.org/officeDocument/2006/relationships/image" Target="../media/image12.sv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8.svg"/></Relationships>
</file>

<file path=ppt/slides/_rels/slide5.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9.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 Id="rId9"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9.pn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B4B82"/>
        </a:solidFill>
        <a:effectLst/>
      </p:bgPr>
    </p:bg>
    <p:spTree>
      <p:nvGrpSpPr>
        <p:cNvPr id="1" name=""/>
        <p:cNvGrpSpPr/>
        <p:nvPr/>
      </p:nvGrpSpPr>
      <p:grpSpPr>
        <a:xfrm>
          <a:off x="0" y="0"/>
          <a:ext cx="0" cy="0"/>
          <a:chOff x="0" y="0"/>
          <a:chExt cx="0" cy="0"/>
        </a:xfrm>
      </p:grpSpPr>
      <p:grpSp>
        <p:nvGrpSpPr>
          <p:cNvPr id="2" name="Group 2"/>
          <p:cNvGrpSpPr/>
          <p:nvPr/>
        </p:nvGrpSpPr>
        <p:grpSpPr>
          <a:xfrm>
            <a:off x="8843458" y="1562100"/>
            <a:ext cx="8217084" cy="7378944"/>
            <a:chOff x="-9832" y="131655"/>
            <a:chExt cx="10956112" cy="9838591"/>
          </a:xfrm>
        </p:grpSpPr>
        <p:sp>
          <p:nvSpPr>
            <p:cNvPr id="3" name="TextBox 3"/>
            <p:cNvSpPr txBox="1"/>
            <p:nvPr/>
          </p:nvSpPr>
          <p:spPr>
            <a:xfrm>
              <a:off x="-9832" y="131655"/>
              <a:ext cx="10956112" cy="5471583"/>
            </a:xfrm>
            <a:prstGeom prst="rect">
              <a:avLst/>
            </a:prstGeom>
          </p:spPr>
          <p:txBody>
            <a:bodyPr lIns="0" tIns="0" rIns="0" bIns="0" rtlCol="0" anchor="t">
              <a:spAutoFit/>
            </a:bodyPr>
            <a:lstStyle/>
            <a:p>
              <a:pPr algn="l">
                <a:lnSpc>
                  <a:spcPts val="8000"/>
                </a:lnSpc>
              </a:pPr>
              <a:r>
                <a:rPr lang="en-US" sz="8000" b="1" dirty="0">
                  <a:solidFill>
                    <a:srgbClr val="F7B4A7"/>
                  </a:solidFill>
                  <a:latin typeface="Clear Sans Bold"/>
                  <a:ea typeface="Clear Sans Bold"/>
                  <a:cs typeface="Clear Sans Bold"/>
                  <a:sym typeface="Clear Sans Bold"/>
                </a:rPr>
                <a:t>Learning Support for Mature Students in Higher Ed</a:t>
              </a:r>
            </a:p>
          </p:txBody>
        </p:sp>
        <p:sp>
          <p:nvSpPr>
            <p:cNvPr id="4" name="TextBox 4"/>
            <p:cNvSpPr txBox="1"/>
            <p:nvPr/>
          </p:nvSpPr>
          <p:spPr>
            <a:xfrm>
              <a:off x="-9832" y="8271319"/>
              <a:ext cx="10956112" cy="1698927"/>
            </a:xfrm>
            <a:prstGeom prst="rect">
              <a:avLst/>
            </a:prstGeom>
          </p:spPr>
          <p:txBody>
            <a:bodyPr lIns="0" tIns="0" rIns="0" bIns="0" rtlCol="0" anchor="t">
              <a:spAutoFit/>
            </a:bodyPr>
            <a:lstStyle/>
            <a:p>
              <a:pPr algn="l">
                <a:lnSpc>
                  <a:spcPts val="3359"/>
                </a:lnSpc>
              </a:pPr>
              <a:r>
                <a:rPr lang="en-US" sz="2400" dirty="0">
                  <a:solidFill>
                    <a:srgbClr val="94DDDE"/>
                  </a:solidFill>
                  <a:latin typeface="Clear Sans"/>
                  <a:ea typeface="Clear Sans"/>
                  <a:cs typeface="Clear Sans"/>
                  <a:sym typeface="Clear Sans"/>
                </a:rPr>
                <a:t>Alyssia Bueno (She/Her), </a:t>
              </a:r>
              <a:r>
                <a:rPr lang="en-US" sz="2400" dirty="0" err="1">
                  <a:solidFill>
                    <a:srgbClr val="94DDDE"/>
                  </a:solidFill>
                  <a:latin typeface="Clear Sans"/>
                  <a:ea typeface="Clear Sans"/>
                  <a:cs typeface="Clear Sans"/>
                  <a:sym typeface="Clear Sans"/>
                </a:rPr>
                <a:t>M.Ed</a:t>
              </a:r>
              <a:r>
                <a:rPr lang="en-US" sz="2400" dirty="0">
                  <a:solidFill>
                    <a:srgbClr val="94DDDE"/>
                  </a:solidFill>
                  <a:latin typeface="Clear Sans"/>
                  <a:ea typeface="Clear Sans"/>
                  <a:cs typeface="Clear Sans"/>
                  <a:sym typeface="Clear Sans"/>
                </a:rPr>
                <a:t>, OCT </a:t>
              </a:r>
            </a:p>
            <a:p>
              <a:pPr algn="l">
                <a:lnSpc>
                  <a:spcPts val="3359"/>
                </a:lnSpc>
              </a:pPr>
              <a:r>
                <a:rPr lang="en-US" sz="2400" dirty="0">
                  <a:solidFill>
                    <a:srgbClr val="94DDDE"/>
                  </a:solidFill>
                  <a:latin typeface="Clear Sans"/>
                  <a:ea typeface="Clear Sans"/>
                  <a:cs typeface="Clear Sans"/>
                  <a:sym typeface="Clear Sans"/>
                </a:rPr>
                <a:t>Student Success Programs Officer,</a:t>
              </a:r>
            </a:p>
            <a:p>
              <a:pPr algn="l">
                <a:lnSpc>
                  <a:spcPts val="3359"/>
                </a:lnSpc>
              </a:pPr>
              <a:r>
                <a:rPr lang="en-US" sz="2400" dirty="0">
                  <a:solidFill>
                    <a:srgbClr val="94DDDE"/>
                  </a:solidFill>
                  <a:latin typeface="Clear Sans"/>
                  <a:ea typeface="Clear Sans"/>
                  <a:cs typeface="Clear Sans"/>
                  <a:sym typeface="Clear Sans"/>
                </a:rPr>
                <a:t>Office of the Faculty Registrar, Arts &amp; Science </a:t>
              </a:r>
            </a:p>
          </p:txBody>
        </p:sp>
      </p:grpSp>
      <p:sp>
        <p:nvSpPr>
          <p:cNvPr id="6" name="Freeform 6"/>
          <p:cNvSpPr/>
          <p:nvPr/>
        </p:nvSpPr>
        <p:spPr>
          <a:xfrm>
            <a:off x="1182834" y="-1921745"/>
            <a:ext cx="6755642" cy="4114800"/>
          </a:xfrm>
          <a:custGeom>
            <a:avLst/>
            <a:gdLst/>
            <a:ahLst/>
            <a:cxnLst/>
            <a:rect l="l" t="t" r="r" b="b"/>
            <a:pathLst>
              <a:path w="6755642" h="4114800">
                <a:moveTo>
                  <a:pt x="0" y="0"/>
                </a:moveTo>
                <a:lnTo>
                  <a:pt x="6755642" y="0"/>
                </a:lnTo>
                <a:lnTo>
                  <a:pt x="6755642"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a:off x="6303834" y="1790711"/>
            <a:ext cx="1194327" cy="2586142"/>
          </a:xfrm>
          <a:custGeom>
            <a:avLst/>
            <a:gdLst/>
            <a:ahLst/>
            <a:cxnLst/>
            <a:rect l="l" t="t" r="r" b="b"/>
            <a:pathLst>
              <a:path w="1194327" h="2586142">
                <a:moveTo>
                  <a:pt x="0" y="0"/>
                </a:moveTo>
                <a:lnTo>
                  <a:pt x="1194327" y="0"/>
                </a:lnTo>
                <a:lnTo>
                  <a:pt x="1194327" y="2586142"/>
                </a:lnTo>
                <a:lnTo>
                  <a:pt x="0" y="25861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flipH="1">
            <a:off x="2095190" y="2021154"/>
            <a:ext cx="5357753" cy="5591583"/>
          </a:xfrm>
          <a:custGeom>
            <a:avLst/>
            <a:gdLst/>
            <a:ahLst/>
            <a:cxnLst/>
            <a:rect l="l" t="t" r="r" b="b"/>
            <a:pathLst>
              <a:path w="5357753" h="5591583">
                <a:moveTo>
                  <a:pt x="5357753" y="0"/>
                </a:moveTo>
                <a:lnTo>
                  <a:pt x="0" y="0"/>
                </a:lnTo>
                <a:lnTo>
                  <a:pt x="0" y="5591582"/>
                </a:lnTo>
                <a:lnTo>
                  <a:pt x="5357753" y="5591582"/>
                </a:lnTo>
                <a:lnTo>
                  <a:pt x="5357753"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9" name="Freeform 9"/>
          <p:cNvSpPr/>
          <p:nvPr/>
        </p:nvSpPr>
        <p:spPr>
          <a:xfrm>
            <a:off x="-947148" y="1264426"/>
            <a:ext cx="3144039" cy="2440918"/>
          </a:xfrm>
          <a:custGeom>
            <a:avLst/>
            <a:gdLst/>
            <a:ahLst/>
            <a:cxnLst/>
            <a:rect l="l" t="t" r="r" b="b"/>
            <a:pathLst>
              <a:path w="3144039" h="2440918">
                <a:moveTo>
                  <a:pt x="0" y="0"/>
                </a:moveTo>
                <a:lnTo>
                  <a:pt x="3144040" y="0"/>
                </a:lnTo>
                <a:lnTo>
                  <a:pt x="3144040" y="2440918"/>
                </a:lnTo>
                <a:lnTo>
                  <a:pt x="0" y="244091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0" name="Freeform 10"/>
          <p:cNvSpPr/>
          <p:nvPr/>
        </p:nvSpPr>
        <p:spPr>
          <a:xfrm>
            <a:off x="624872" y="5005800"/>
            <a:ext cx="1894295" cy="4252500"/>
          </a:xfrm>
          <a:custGeom>
            <a:avLst/>
            <a:gdLst/>
            <a:ahLst/>
            <a:cxnLst/>
            <a:rect l="l" t="t" r="r" b="b"/>
            <a:pathLst>
              <a:path w="1894295" h="4252500">
                <a:moveTo>
                  <a:pt x="0" y="0"/>
                </a:moveTo>
                <a:lnTo>
                  <a:pt x="1894295" y="0"/>
                </a:lnTo>
                <a:lnTo>
                  <a:pt x="1894295" y="4252500"/>
                </a:lnTo>
                <a:lnTo>
                  <a:pt x="0" y="425250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1" name="Freeform 11"/>
          <p:cNvSpPr/>
          <p:nvPr/>
        </p:nvSpPr>
        <p:spPr>
          <a:xfrm>
            <a:off x="4011803" y="7612736"/>
            <a:ext cx="3486358" cy="4114800"/>
          </a:xfrm>
          <a:custGeom>
            <a:avLst/>
            <a:gdLst/>
            <a:ahLst/>
            <a:cxnLst/>
            <a:rect l="l" t="t" r="r" b="b"/>
            <a:pathLst>
              <a:path w="3486358" h="4114800">
                <a:moveTo>
                  <a:pt x="0" y="0"/>
                </a:moveTo>
                <a:lnTo>
                  <a:pt x="3486358" y="0"/>
                </a:lnTo>
                <a:lnTo>
                  <a:pt x="3486358" y="4114800"/>
                </a:lnTo>
                <a:lnTo>
                  <a:pt x="0" y="411480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7CF28EA-A79A-A5BB-D99A-F57CE620D66D}"/>
              </a:ext>
            </a:extLst>
          </p:cNvPr>
          <p:cNvPicPr>
            <a:picLocks noChangeAspect="1"/>
          </p:cNvPicPr>
          <p:nvPr/>
        </p:nvPicPr>
        <p:blipFill>
          <a:blip r:embed="rId3"/>
          <a:stretch>
            <a:fillRect/>
          </a:stretch>
        </p:blipFill>
        <p:spPr>
          <a:xfrm>
            <a:off x="795584" y="1235263"/>
            <a:ext cx="5114431" cy="1084715"/>
          </a:xfrm>
          <a:prstGeom prst="rect">
            <a:avLst/>
          </a:prstGeom>
        </p:spPr>
      </p:pic>
      <p:sp>
        <p:nvSpPr>
          <p:cNvPr id="15" name="TextBox 14">
            <a:extLst>
              <a:ext uri="{FF2B5EF4-FFF2-40B4-BE49-F238E27FC236}">
                <a16:creationId xmlns:a16="http://schemas.microsoft.com/office/drawing/2014/main" id="{08F87B70-4FD8-82A6-EC6D-33672221383A}"/>
              </a:ext>
            </a:extLst>
          </p:cNvPr>
          <p:cNvSpPr txBox="1"/>
          <p:nvPr/>
        </p:nvSpPr>
        <p:spPr>
          <a:xfrm>
            <a:off x="7599947" y="821010"/>
            <a:ext cx="10950018" cy="1292405"/>
          </a:xfrm>
          <a:prstGeom prst="rect">
            <a:avLst/>
          </a:prstGeom>
          <a:noFill/>
        </p:spPr>
        <p:txBody>
          <a:bodyPr wrap="square">
            <a:spAutoFit/>
          </a:bodyPr>
          <a:lstStyle/>
          <a:p>
            <a:pPr marL="0" marR="0" lvl="0" indent="0" algn="l" defTabSz="914400" rtl="0" eaLnBrk="1" fontAlgn="auto" latinLnBrk="0" hangingPunct="1">
              <a:lnSpc>
                <a:spcPts val="10400"/>
              </a:lnSpc>
              <a:spcBef>
                <a:spcPts val="0"/>
              </a:spcBef>
              <a:spcAft>
                <a:spcPts val="0"/>
              </a:spcAft>
              <a:buClrTx/>
              <a:buSzTx/>
              <a:buFontTx/>
              <a:buNone/>
              <a:tabLst/>
              <a:defRPr/>
            </a:pPr>
            <a:r>
              <a:rPr kumimoji="0" lang="en-US" sz="6000" b="1" i="0" u="none" strike="noStrike" kern="1200" cap="none" spc="0" normalizeH="0" baseline="0" noProof="0" dirty="0">
                <a:ln>
                  <a:noFill/>
                </a:ln>
                <a:solidFill>
                  <a:schemeClr val="tx2"/>
                </a:solidFill>
                <a:effectLst/>
                <a:uLnTx/>
                <a:uFillTx/>
                <a:latin typeface="Clear Sans Bold"/>
                <a:ea typeface="Clear Sans Bold"/>
                <a:cs typeface="Clear Sans Bold"/>
                <a:sym typeface="Clear Sans Bold"/>
              </a:rPr>
              <a:t>Learning Strategy Support </a:t>
            </a:r>
            <a:endParaRPr kumimoji="0" lang="en-US" sz="800" b="0" i="0" u="none" strike="noStrike" kern="1200" cap="none" spc="0" normalizeH="0" baseline="0" noProof="0" dirty="0">
              <a:ln>
                <a:noFill/>
              </a:ln>
              <a:solidFill>
                <a:schemeClr val="tx2"/>
              </a:solidFill>
              <a:effectLst/>
              <a:uLnTx/>
              <a:uFillTx/>
              <a:latin typeface="Calibri"/>
              <a:ea typeface="+mn-ea"/>
              <a:cs typeface="+mn-cs"/>
            </a:endParaRPr>
          </a:p>
        </p:txBody>
      </p:sp>
      <p:sp>
        <p:nvSpPr>
          <p:cNvPr id="21" name="TextBox 20">
            <a:extLst>
              <a:ext uri="{FF2B5EF4-FFF2-40B4-BE49-F238E27FC236}">
                <a16:creationId xmlns:a16="http://schemas.microsoft.com/office/drawing/2014/main" id="{CD116B2E-D24C-0342-06F7-B61C19736F7E}"/>
              </a:ext>
            </a:extLst>
          </p:cNvPr>
          <p:cNvSpPr txBox="1"/>
          <p:nvPr/>
        </p:nvSpPr>
        <p:spPr>
          <a:xfrm>
            <a:off x="7467600" y="2705100"/>
            <a:ext cx="10396565" cy="5178405"/>
          </a:xfrm>
          <a:prstGeom prst="rect">
            <a:avLst/>
          </a:prstGeom>
          <a:noFill/>
        </p:spPr>
        <p:txBody>
          <a:bodyPr wrap="square">
            <a:spAutoFit/>
          </a:bodyPr>
          <a:lstStyle/>
          <a:p>
            <a:pPr marL="626111" lvl="1" indent="-313055" algn="l">
              <a:lnSpc>
                <a:spcPct val="150000"/>
              </a:lnSpc>
              <a:buFont typeface="Arial"/>
              <a:buChar char="•"/>
              <a:defRPr/>
            </a:pPr>
            <a:r>
              <a:rPr lang="en-US" sz="3200" dirty="0">
                <a:solidFill>
                  <a:schemeClr val="tx2"/>
                </a:solidFill>
                <a:latin typeface="Clear Sans"/>
                <a:ea typeface="Clear Sans"/>
                <a:cs typeface="Clear Sans"/>
                <a:sym typeface="Clear Sans"/>
              </a:rPr>
              <a:t>One-on-one, in-person appointments with students </a:t>
            </a:r>
          </a:p>
          <a:p>
            <a:pPr marL="626111" lvl="1" indent="-313055" algn="l">
              <a:lnSpc>
                <a:spcPct val="150000"/>
              </a:lnSpc>
              <a:buFont typeface="Arial"/>
              <a:buChar char="•"/>
              <a:defRPr/>
            </a:pPr>
            <a:r>
              <a:rPr lang="en-US" sz="3200" dirty="0">
                <a:solidFill>
                  <a:schemeClr val="tx2"/>
                </a:solidFill>
                <a:latin typeface="Clear Sans"/>
                <a:ea typeface="Clear Sans"/>
                <a:cs typeface="Clear Sans"/>
                <a:sym typeface="Clear Sans"/>
              </a:rPr>
              <a:t>Review individual learning histories  </a:t>
            </a:r>
          </a:p>
          <a:p>
            <a:pPr marL="626111" lvl="1" indent="-313055" algn="l">
              <a:lnSpc>
                <a:spcPct val="150000"/>
              </a:lnSpc>
              <a:buFont typeface="Arial"/>
              <a:buChar char="•"/>
              <a:defRPr/>
            </a:pPr>
            <a:r>
              <a:rPr lang="en-US" sz="3200" dirty="0">
                <a:solidFill>
                  <a:schemeClr val="tx2"/>
                </a:solidFill>
                <a:latin typeface="Clear Sans"/>
                <a:ea typeface="Clear Sans"/>
                <a:cs typeface="Clear Sans"/>
                <a:sym typeface="Clear Sans"/>
              </a:rPr>
              <a:t>Identify previous and current learning-related challenges and needs </a:t>
            </a:r>
          </a:p>
          <a:p>
            <a:pPr marL="626111" lvl="1" indent="-313055" algn="l">
              <a:lnSpc>
                <a:spcPct val="150000"/>
              </a:lnSpc>
              <a:buFont typeface="Arial"/>
              <a:buChar char="•"/>
              <a:defRPr/>
            </a:pPr>
            <a:r>
              <a:rPr lang="en-US" sz="3200" dirty="0">
                <a:solidFill>
                  <a:schemeClr val="tx2"/>
                </a:solidFill>
                <a:latin typeface="Clear Sans"/>
                <a:ea typeface="Clear Sans"/>
                <a:cs typeface="Clear Sans"/>
                <a:sym typeface="Clear Sans"/>
              </a:rPr>
              <a:t>Individualized learning and study skill support </a:t>
            </a:r>
          </a:p>
          <a:p>
            <a:pPr marL="626111" lvl="1" indent="-313055" algn="l">
              <a:lnSpc>
                <a:spcPct val="150000"/>
              </a:lnSpc>
              <a:buFont typeface="Arial"/>
              <a:buChar char="•"/>
              <a:defRPr/>
            </a:pPr>
            <a:r>
              <a:rPr lang="en-US" sz="3200" dirty="0">
                <a:solidFill>
                  <a:schemeClr val="tx2"/>
                </a:solidFill>
                <a:latin typeface="Clear Sans"/>
                <a:ea typeface="Clear Sans"/>
                <a:cs typeface="Clear Sans"/>
                <a:sym typeface="Clear Sans"/>
              </a:rPr>
              <a:t>Navigate and access campus resources and supports </a:t>
            </a:r>
          </a:p>
        </p:txBody>
      </p:sp>
      <p:grpSp>
        <p:nvGrpSpPr>
          <p:cNvPr id="6" name="Group 5">
            <a:extLst>
              <a:ext uri="{FF2B5EF4-FFF2-40B4-BE49-F238E27FC236}">
                <a16:creationId xmlns:a16="http://schemas.microsoft.com/office/drawing/2014/main" id="{2A07A76F-7E03-D3CC-ED2C-418FF2E89822}"/>
              </a:ext>
            </a:extLst>
          </p:cNvPr>
          <p:cNvGrpSpPr/>
          <p:nvPr/>
        </p:nvGrpSpPr>
        <p:grpSpPr>
          <a:xfrm>
            <a:off x="609600" y="2425782"/>
            <a:ext cx="6477000" cy="5994317"/>
            <a:chOff x="457200" y="2247900"/>
            <a:chExt cx="6590125" cy="6346637"/>
          </a:xfrm>
        </p:grpSpPr>
        <p:pic>
          <p:nvPicPr>
            <p:cNvPr id="5" name="Picture 4" descr="A house with a tree in front of it&#10;&#10;Description automatically generated">
              <a:extLst>
                <a:ext uri="{FF2B5EF4-FFF2-40B4-BE49-F238E27FC236}">
                  <a16:creationId xmlns:a16="http://schemas.microsoft.com/office/drawing/2014/main" id="{65CF8311-27A5-ED79-E399-B85E0194E5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2247900"/>
              <a:ext cx="3374531" cy="4499375"/>
            </a:xfrm>
            <a:prstGeom prst="rect">
              <a:avLst/>
            </a:prstGeom>
          </p:spPr>
        </p:pic>
        <p:pic>
          <p:nvPicPr>
            <p:cNvPr id="3" name="Picture 2" descr="A person holding a book&#10;&#10;Description automatically generated">
              <a:extLst>
                <a:ext uri="{FF2B5EF4-FFF2-40B4-BE49-F238E27FC236}">
                  <a16:creationId xmlns:a16="http://schemas.microsoft.com/office/drawing/2014/main" id="{7DF3C2DF-1958-C726-FFF3-EB4F6EF9E6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52800" y="4900012"/>
              <a:ext cx="3694525" cy="3694525"/>
            </a:xfrm>
            <a:prstGeom prst="rect">
              <a:avLst/>
            </a:prstGeom>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AutoShape 2"/>
          <p:cNvSpPr/>
          <p:nvPr/>
        </p:nvSpPr>
        <p:spPr>
          <a:xfrm rot="-5400000">
            <a:off x="1559533" y="4872950"/>
            <a:ext cx="10257527" cy="0"/>
          </a:xfrm>
          <a:prstGeom prst="line">
            <a:avLst/>
          </a:prstGeom>
          <a:ln w="28575" cap="rnd">
            <a:solidFill>
              <a:srgbClr val="2B4B82"/>
            </a:solidFill>
            <a:prstDash val="solid"/>
            <a:headEnd type="none" w="sm" len="sm"/>
            <a:tailEnd type="none" w="sm" len="sm"/>
          </a:ln>
        </p:spPr>
        <p:txBody>
          <a:bodyPr/>
          <a:lstStyle/>
          <a:p>
            <a:endParaRPr lang="en-US"/>
          </a:p>
        </p:txBody>
      </p:sp>
      <p:sp>
        <p:nvSpPr>
          <p:cNvPr id="13" name="TextBox 13"/>
          <p:cNvSpPr txBox="1"/>
          <p:nvPr/>
        </p:nvSpPr>
        <p:spPr>
          <a:xfrm>
            <a:off x="762000" y="800100"/>
            <a:ext cx="5240769" cy="7687041"/>
          </a:xfrm>
          <a:prstGeom prst="rect">
            <a:avLst/>
          </a:prstGeom>
        </p:spPr>
        <p:txBody>
          <a:bodyPr wrap="square" lIns="0" tIns="0" rIns="0" bIns="0" rtlCol="0" anchor="t">
            <a:spAutoFit/>
          </a:bodyPr>
          <a:lstStyle/>
          <a:p>
            <a:pPr marL="0" lvl="0" indent="0" algn="l">
              <a:lnSpc>
                <a:spcPts val="6719"/>
              </a:lnSpc>
            </a:pPr>
            <a:endParaRPr lang="en-US" sz="5400" b="1" dirty="0">
              <a:solidFill>
                <a:srgbClr val="2B4B82"/>
              </a:solidFill>
              <a:latin typeface="Clear Sans Bold"/>
              <a:ea typeface="Clear Sans Bold"/>
              <a:cs typeface="Clear Sans Bold"/>
              <a:sym typeface="Clear Sans Bold"/>
            </a:endParaRPr>
          </a:p>
          <a:p>
            <a:pPr marL="0" lvl="0" indent="0" algn="l">
              <a:lnSpc>
                <a:spcPts val="6719"/>
              </a:lnSpc>
            </a:pPr>
            <a:r>
              <a:rPr lang="en-US" sz="5400" b="1" dirty="0">
                <a:solidFill>
                  <a:srgbClr val="2B4B82"/>
                </a:solidFill>
                <a:latin typeface="Clear Sans Bold"/>
                <a:ea typeface="Clear Sans Bold"/>
                <a:cs typeface="Clear Sans Bold"/>
                <a:sym typeface="Clear Sans Bold"/>
              </a:rPr>
              <a:t>Learning Needs + Challenges of Mature Students:</a:t>
            </a:r>
          </a:p>
          <a:p>
            <a:pPr marL="0" lvl="0" indent="0" algn="l">
              <a:lnSpc>
                <a:spcPts val="6719"/>
              </a:lnSpc>
            </a:pPr>
            <a:endParaRPr lang="en-US" sz="5400" b="1" i="1" dirty="0">
              <a:solidFill>
                <a:schemeClr val="accent5"/>
              </a:solidFill>
              <a:latin typeface="Clear Sans Bold"/>
              <a:ea typeface="Clear Sans Bold"/>
              <a:cs typeface="Clear Sans Bold"/>
              <a:sym typeface="Clear Sans Bold"/>
            </a:endParaRPr>
          </a:p>
          <a:p>
            <a:pPr>
              <a:lnSpc>
                <a:spcPts val="6719"/>
              </a:lnSpc>
            </a:pPr>
            <a:r>
              <a:rPr lang="en-US" sz="5400" b="1" i="1" dirty="0">
                <a:solidFill>
                  <a:schemeClr val="accent5"/>
                </a:solidFill>
                <a:latin typeface="Clear Sans Bold"/>
                <a:ea typeface="Clear Sans Bold"/>
                <a:cs typeface="Clear Sans Bold"/>
                <a:sym typeface="Clear Sans Bold"/>
              </a:rPr>
              <a:t>Reflections from Practice</a:t>
            </a:r>
          </a:p>
          <a:p>
            <a:pPr marL="0" lvl="0" indent="0" algn="l">
              <a:lnSpc>
                <a:spcPts val="6719"/>
              </a:lnSpc>
            </a:pPr>
            <a:endParaRPr lang="en-US" sz="5400" b="1" dirty="0">
              <a:solidFill>
                <a:srgbClr val="2B4B82"/>
              </a:solidFill>
              <a:latin typeface="Clear Sans Bold"/>
              <a:ea typeface="Clear Sans Bold"/>
              <a:cs typeface="Clear Sans Bold"/>
              <a:sym typeface="Clear Sans Bold"/>
            </a:endParaRPr>
          </a:p>
        </p:txBody>
      </p:sp>
      <p:sp>
        <p:nvSpPr>
          <p:cNvPr id="15" name="TextBox 14">
            <a:extLst>
              <a:ext uri="{FF2B5EF4-FFF2-40B4-BE49-F238E27FC236}">
                <a16:creationId xmlns:a16="http://schemas.microsoft.com/office/drawing/2014/main" id="{3FC7E469-1D83-F1EA-F895-E6DA3CBF2004}"/>
              </a:ext>
            </a:extLst>
          </p:cNvPr>
          <p:cNvSpPr txBox="1"/>
          <p:nvPr/>
        </p:nvSpPr>
        <p:spPr>
          <a:xfrm>
            <a:off x="7848600" y="2324100"/>
            <a:ext cx="9296391" cy="5772862"/>
          </a:xfrm>
          <a:prstGeom prst="rect">
            <a:avLst/>
          </a:prstGeom>
        </p:spPr>
        <p:txBody>
          <a:bodyPr wrap="square" lIns="0" tIns="0" rIns="0" bIns="0" rtlCol="0" anchor="t">
            <a:spAutoFit/>
          </a:bodyPr>
          <a:lstStyle/>
          <a:p>
            <a:pPr marL="742950" indent="-742950" algn="l">
              <a:lnSpc>
                <a:spcPct val="150000"/>
              </a:lnSpc>
              <a:buFont typeface="+mj-lt"/>
              <a:buAutoNum type="arabicPeriod"/>
            </a:pPr>
            <a:r>
              <a:rPr lang="en-US" sz="3200" b="1" dirty="0">
                <a:solidFill>
                  <a:srgbClr val="2B4B82"/>
                </a:solidFill>
                <a:latin typeface="Clear Sans"/>
                <a:ea typeface="Clear Sans"/>
                <a:cs typeface="Clear Sans"/>
                <a:sym typeface="Clear Sans"/>
              </a:rPr>
              <a:t>Time Management &amp; Organization</a:t>
            </a:r>
          </a:p>
          <a:p>
            <a:pPr marL="742950" indent="-742950" algn="l">
              <a:lnSpc>
                <a:spcPct val="150000"/>
              </a:lnSpc>
              <a:buFont typeface="+mj-lt"/>
              <a:buAutoNum type="arabicPeriod"/>
            </a:pPr>
            <a:r>
              <a:rPr lang="en-US" sz="3200" dirty="0">
                <a:solidFill>
                  <a:srgbClr val="2B4B82"/>
                </a:solidFill>
                <a:latin typeface="Clear Sans"/>
                <a:ea typeface="Clear Sans"/>
                <a:cs typeface="Clear Sans"/>
                <a:sym typeface="Clear Sans"/>
              </a:rPr>
              <a:t>Language, literacy and academic writing skills </a:t>
            </a:r>
          </a:p>
          <a:p>
            <a:pPr marL="742950" indent="-742950" algn="l">
              <a:lnSpc>
                <a:spcPct val="150000"/>
              </a:lnSpc>
              <a:buFont typeface="+mj-lt"/>
              <a:buAutoNum type="arabicPeriod"/>
            </a:pPr>
            <a:r>
              <a:rPr lang="en-US" sz="3200" dirty="0">
                <a:solidFill>
                  <a:srgbClr val="2B4B82"/>
                </a:solidFill>
                <a:latin typeface="Clear Sans"/>
                <a:ea typeface="Clear Sans"/>
                <a:cs typeface="Clear Sans"/>
                <a:sym typeface="Clear Sans"/>
              </a:rPr>
              <a:t>Study skills &amp; test taking strategies </a:t>
            </a:r>
          </a:p>
          <a:p>
            <a:pPr marL="742950" indent="-742950" algn="l">
              <a:lnSpc>
                <a:spcPct val="150000"/>
              </a:lnSpc>
              <a:buFont typeface="+mj-lt"/>
              <a:buAutoNum type="arabicPeriod"/>
            </a:pPr>
            <a:r>
              <a:rPr lang="en-US" sz="3200" dirty="0">
                <a:solidFill>
                  <a:srgbClr val="2B4B82"/>
                </a:solidFill>
                <a:latin typeface="Clear Sans"/>
                <a:ea typeface="Clear Sans"/>
                <a:cs typeface="Clear Sans"/>
                <a:sym typeface="Clear Sans"/>
              </a:rPr>
              <a:t>Mathematical/Numeracy skills </a:t>
            </a:r>
          </a:p>
          <a:p>
            <a:pPr marL="742950" indent="-742950" algn="l">
              <a:lnSpc>
                <a:spcPct val="150000"/>
              </a:lnSpc>
              <a:buFont typeface="+mj-lt"/>
              <a:buAutoNum type="arabicPeriod"/>
            </a:pPr>
            <a:r>
              <a:rPr lang="en-US" sz="3200" dirty="0">
                <a:solidFill>
                  <a:srgbClr val="2B4B82"/>
                </a:solidFill>
                <a:latin typeface="Clear Sans"/>
                <a:ea typeface="Clear Sans"/>
                <a:cs typeface="Clear Sans"/>
                <a:sym typeface="Clear Sans"/>
              </a:rPr>
              <a:t>(Unidentified) Accessibility-related needs</a:t>
            </a:r>
          </a:p>
          <a:p>
            <a:pPr algn="l"/>
            <a:r>
              <a:rPr lang="en-US" sz="2400" dirty="0">
                <a:solidFill>
                  <a:srgbClr val="2B4B82"/>
                </a:solidFill>
                <a:latin typeface="Clear Sans"/>
                <a:ea typeface="Clear Sans"/>
                <a:cs typeface="Clear Sans"/>
                <a:sym typeface="Clear Sans"/>
              </a:rPr>
              <a:t> </a:t>
            </a:r>
          </a:p>
          <a:p>
            <a:pPr algn="l">
              <a:lnSpc>
                <a:spcPts val="3359"/>
              </a:lnSpc>
            </a:pPr>
            <a:endParaRPr lang="en-US" sz="2400" dirty="0">
              <a:solidFill>
                <a:srgbClr val="2B4B82"/>
              </a:solidFill>
              <a:latin typeface="Clear Sans"/>
              <a:ea typeface="Clear Sans"/>
              <a:cs typeface="Clear Sans"/>
              <a:sym typeface="Clear Sans"/>
            </a:endParaRPr>
          </a:p>
          <a:p>
            <a:pPr algn="l">
              <a:lnSpc>
                <a:spcPts val="3359"/>
              </a:lnSpc>
            </a:pPr>
            <a:endParaRPr lang="en-US" sz="2400" dirty="0">
              <a:solidFill>
                <a:srgbClr val="2B4B82"/>
              </a:solidFill>
              <a:latin typeface="Clear Sans"/>
              <a:ea typeface="Clear Sans"/>
              <a:cs typeface="Clear Sans"/>
              <a:sym typeface="Clear Sans"/>
            </a:endParaRPr>
          </a:p>
          <a:p>
            <a:pPr algn="l">
              <a:lnSpc>
                <a:spcPts val="3359"/>
              </a:lnSpc>
            </a:pPr>
            <a:r>
              <a:rPr lang="en-US" sz="2400" dirty="0">
                <a:solidFill>
                  <a:srgbClr val="2B4B82"/>
                </a:solidFill>
                <a:latin typeface="Clear Sans"/>
                <a:ea typeface="Clear Sans"/>
                <a:cs typeface="Clear Sans"/>
                <a:sym typeface="Clear Sans"/>
              </a:rPr>
              <a:t> </a:t>
            </a:r>
          </a:p>
          <a:p>
            <a:pPr algn="l">
              <a:lnSpc>
                <a:spcPts val="3359"/>
              </a:lnSpc>
            </a:pPr>
            <a:r>
              <a:rPr lang="en-US" sz="2400" dirty="0">
                <a:solidFill>
                  <a:srgbClr val="2B4B82"/>
                </a:solidFill>
                <a:latin typeface="Clear Sans"/>
                <a:ea typeface="Clear Sans"/>
                <a:cs typeface="Clear Sans"/>
                <a:sym typeface="Clear Sans"/>
              </a:rPr>
              <a:t> </a:t>
            </a:r>
          </a:p>
        </p:txBody>
      </p:sp>
      <p:pic>
        <p:nvPicPr>
          <p:cNvPr id="16" name="Picture 15">
            <a:extLst>
              <a:ext uri="{FF2B5EF4-FFF2-40B4-BE49-F238E27FC236}">
                <a16:creationId xmlns:a16="http://schemas.microsoft.com/office/drawing/2014/main" id="{1A2EFADD-AD32-72C5-61B1-F9B8BBC17854}"/>
              </a:ext>
            </a:extLst>
          </p:cNvPr>
          <p:cNvPicPr>
            <a:picLocks noChangeAspect="1"/>
          </p:cNvPicPr>
          <p:nvPr/>
        </p:nvPicPr>
        <p:blipFill>
          <a:blip r:embed="rId3"/>
          <a:stretch>
            <a:fillRect/>
          </a:stretch>
        </p:blipFill>
        <p:spPr>
          <a:xfrm>
            <a:off x="16705286" y="7522439"/>
            <a:ext cx="1066892" cy="2298391"/>
          </a:xfrm>
          <a:prstGeom prst="rect">
            <a:avLst/>
          </a:prstGeom>
        </p:spPr>
      </p:pic>
    </p:spTree>
    <p:extLst>
      <p:ext uri="{BB962C8B-B14F-4D97-AF65-F5344CB8AC3E}">
        <p14:creationId xmlns:p14="http://schemas.microsoft.com/office/powerpoint/2010/main" val="635137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B4B82"/>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702435"/>
            <a:ext cx="10319304" cy="6385093"/>
            <a:chOff x="0" y="0"/>
            <a:chExt cx="13759071" cy="8513457"/>
          </a:xfrm>
        </p:grpSpPr>
        <p:sp>
          <p:nvSpPr>
            <p:cNvPr id="3" name="TextBox 3"/>
            <p:cNvSpPr txBox="1"/>
            <p:nvPr/>
          </p:nvSpPr>
          <p:spPr>
            <a:xfrm>
              <a:off x="0" y="0"/>
              <a:ext cx="13301871" cy="4393084"/>
            </a:xfrm>
            <a:prstGeom prst="rect">
              <a:avLst/>
            </a:prstGeom>
          </p:spPr>
          <p:txBody>
            <a:bodyPr lIns="0" tIns="0" rIns="0" bIns="0" rtlCol="0" anchor="t">
              <a:spAutoFit/>
            </a:bodyPr>
            <a:lstStyle/>
            <a:p>
              <a:pPr algn="l">
                <a:lnSpc>
                  <a:spcPts val="6480"/>
                </a:lnSpc>
              </a:pPr>
              <a:r>
                <a:rPr lang="en-US" sz="5400" b="1" i="1" dirty="0">
                  <a:solidFill>
                    <a:srgbClr val="94DDDE"/>
                  </a:solidFill>
                  <a:latin typeface="Clear Sans Bold"/>
                  <a:ea typeface="Clear Sans Bold"/>
                  <a:cs typeface="Clear Sans Bold"/>
                  <a:sym typeface="Clear Sans Bold"/>
                </a:rPr>
                <a:t>“Time management skills have been shown to have a positive impact on student learning and student outcomes” </a:t>
              </a:r>
            </a:p>
          </p:txBody>
        </p:sp>
        <p:sp>
          <p:nvSpPr>
            <p:cNvPr id="4" name="TextBox 4"/>
            <p:cNvSpPr txBox="1"/>
            <p:nvPr/>
          </p:nvSpPr>
          <p:spPr>
            <a:xfrm>
              <a:off x="457200" y="7229686"/>
              <a:ext cx="13301871" cy="1283771"/>
            </a:xfrm>
            <a:prstGeom prst="rect">
              <a:avLst/>
            </a:prstGeom>
          </p:spPr>
          <p:txBody>
            <a:bodyPr lIns="0" tIns="0" rIns="0" bIns="0" rtlCol="0" anchor="t">
              <a:spAutoFit/>
            </a:bodyPr>
            <a:lstStyle/>
            <a:p>
              <a:pPr algn="l">
                <a:lnSpc>
                  <a:spcPts val="3919"/>
                </a:lnSpc>
              </a:pPr>
              <a:r>
                <a:rPr lang="en-US" sz="2799" b="1" spc="279" dirty="0">
                  <a:solidFill>
                    <a:srgbClr val="F7B4A7"/>
                  </a:solidFill>
                  <a:latin typeface="Clear Sans Bold"/>
                  <a:ea typeface="Clear Sans Bold"/>
                  <a:cs typeface="Clear Sans Bold"/>
                  <a:sym typeface="Clear Sans Bold"/>
                </a:rPr>
                <a:t>(Kearns &amp; Gardiner, 2007; Kelly, 2002; McKenzie &amp; Gow 2004 as qtd in Adams &amp; Blair, 2019)</a:t>
              </a:r>
            </a:p>
          </p:txBody>
        </p:sp>
      </p:grpSp>
      <p:sp>
        <p:nvSpPr>
          <p:cNvPr id="5" name="Freeform 5"/>
          <p:cNvSpPr/>
          <p:nvPr/>
        </p:nvSpPr>
        <p:spPr>
          <a:xfrm>
            <a:off x="12877800" y="1866900"/>
            <a:ext cx="3662625" cy="5642699"/>
          </a:xfrm>
          <a:custGeom>
            <a:avLst/>
            <a:gdLst/>
            <a:ahLst/>
            <a:cxnLst/>
            <a:rect l="l" t="t" r="r" b="b"/>
            <a:pathLst>
              <a:path w="3662625" h="5642699">
                <a:moveTo>
                  <a:pt x="0" y="0"/>
                </a:moveTo>
                <a:lnTo>
                  <a:pt x="3662625" y="0"/>
                </a:lnTo>
                <a:lnTo>
                  <a:pt x="3662625" y="5642700"/>
                </a:lnTo>
                <a:lnTo>
                  <a:pt x="0" y="56427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Freeform 2"/>
          <p:cNvSpPr/>
          <p:nvPr/>
        </p:nvSpPr>
        <p:spPr>
          <a:xfrm>
            <a:off x="655666" y="-963412"/>
            <a:ext cx="4597438" cy="2842053"/>
          </a:xfrm>
          <a:custGeom>
            <a:avLst/>
            <a:gdLst/>
            <a:ahLst/>
            <a:cxnLst/>
            <a:rect l="l" t="t" r="r" b="b"/>
            <a:pathLst>
              <a:path w="4597438" h="2842053">
                <a:moveTo>
                  <a:pt x="0" y="0"/>
                </a:moveTo>
                <a:lnTo>
                  <a:pt x="4597439" y="0"/>
                </a:lnTo>
                <a:lnTo>
                  <a:pt x="4597439" y="2842052"/>
                </a:lnTo>
                <a:lnTo>
                  <a:pt x="0" y="284205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flipH="1">
            <a:off x="11207503" y="390596"/>
            <a:ext cx="2076668" cy="1276207"/>
          </a:xfrm>
          <a:custGeom>
            <a:avLst/>
            <a:gdLst/>
            <a:ahLst/>
            <a:cxnLst/>
            <a:rect l="l" t="t" r="r" b="b"/>
            <a:pathLst>
              <a:path w="2076668" h="1276207">
                <a:moveTo>
                  <a:pt x="2076669" y="0"/>
                </a:moveTo>
                <a:lnTo>
                  <a:pt x="0" y="0"/>
                </a:lnTo>
                <a:lnTo>
                  <a:pt x="0" y="1276208"/>
                </a:lnTo>
                <a:lnTo>
                  <a:pt x="2076669" y="1276208"/>
                </a:lnTo>
                <a:lnTo>
                  <a:pt x="2076669"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Freeform 5"/>
          <p:cNvSpPr/>
          <p:nvPr/>
        </p:nvSpPr>
        <p:spPr>
          <a:xfrm>
            <a:off x="5649912" y="-3759204"/>
            <a:ext cx="5357753" cy="5591583"/>
          </a:xfrm>
          <a:custGeom>
            <a:avLst/>
            <a:gdLst/>
            <a:ahLst/>
            <a:cxnLst/>
            <a:rect l="l" t="t" r="r" b="b"/>
            <a:pathLst>
              <a:path w="5357753" h="5591583">
                <a:moveTo>
                  <a:pt x="0" y="0"/>
                </a:moveTo>
                <a:lnTo>
                  <a:pt x="5357753" y="0"/>
                </a:lnTo>
                <a:lnTo>
                  <a:pt x="5357753" y="5591583"/>
                </a:lnTo>
                <a:lnTo>
                  <a:pt x="0" y="559158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graphicFrame>
        <p:nvGraphicFramePr>
          <p:cNvPr id="6" name="Table 6"/>
          <p:cNvGraphicFramePr>
            <a:graphicFrameLocks noGrp="1"/>
          </p:cNvGraphicFramePr>
          <p:nvPr>
            <p:extLst>
              <p:ext uri="{D42A27DB-BD31-4B8C-83A1-F6EECF244321}">
                <p14:modId xmlns:p14="http://schemas.microsoft.com/office/powerpoint/2010/main" val="2690954907"/>
              </p:ext>
            </p:extLst>
          </p:nvPr>
        </p:nvGraphicFramePr>
        <p:xfrm>
          <a:off x="838200" y="2303989"/>
          <a:ext cx="17716500" cy="6656261"/>
        </p:xfrm>
        <a:graphic>
          <a:graphicData uri="http://schemas.openxmlformats.org/drawingml/2006/table">
            <a:tbl>
              <a:tblPr/>
              <a:tblGrid>
                <a:gridCol w="8858250">
                  <a:extLst>
                    <a:ext uri="{9D8B030D-6E8A-4147-A177-3AD203B41FA5}">
                      <a16:colId xmlns:a16="http://schemas.microsoft.com/office/drawing/2014/main" val="20000"/>
                    </a:ext>
                  </a:extLst>
                </a:gridCol>
                <a:gridCol w="8858250">
                  <a:extLst>
                    <a:ext uri="{9D8B030D-6E8A-4147-A177-3AD203B41FA5}">
                      <a16:colId xmlns:a16="http://schemas.microsoft.com/office/drawing/2014/main" val="20001"/>
                    </a:ext>
                  </a:extLst>
                </a:gridCol>
              </a:tblGrid>
              <a:tr h="1000046">
                <a:tc>
                  <a:txBody>
                    <a:bodyPr/>
                    <a:lstStyle/>
                    <a:p>
                      <a:pPr algn="l">
                        <a:lnSpc>
                          <a:spcPts val="6600"/>
                        </a:lnSpc>
                        <a:defRPr/>
                      </a:pPr>
                      <a:endParaRPr lang="en-US" sz="1100" dirty="0"/>
                    </a:p>
                  </a:txBody>
                  <a:tcPr marL="190500" marR="190500" marT="190500" marB="190500">
                    <a:lnL w="57150" cap="flat" cmpd="sng" algn="ctr">
                      <a:solidFill>
                        <a:srgbClr val="FEFEFE"/>
                      </a:solidFill>
                      <a:prstDash val="solid"/>
                      <a:round/>
                      <a:headEnd type="none" w="med" len="med"/>
                      <a:tailEnd type="none" w="med" len="med"/>
                    </a:lnL>
                    <a:lnR w="57150" cap="flat" cmpd="sng" algn="ctr">
                      <a:solidFill>
                        <a:srgbClr val="FEFEFE"/>
                      </a:solidFill>
                      <a:prstDash val="solid"/>
                      <a:round/>
                      <a:headEnd type="none" w="med" len="med"/>
                      <a:tailEnd type="none" w="med" len="med"/>
                    </a:lnR>
                    <a:lnT w="57150" cap="flat" cmpd="sng" algn="ctr">
                      <a:solidFill>
                        <a:srgbClr val="FEFEFE"/>
                      </a:solidFill>
                      <a:prstDash val="solid"/>
                      <a:round/>
                      <a:headEnd type="none" w="med" len="med"/>
                      <a:tailEnd type="none" w="med" len="med"/>
                    </a:lnT>
                    <a:lnB w="57150" cap="flat" cmpd="sng" algn="ctr">
                      <a:solidFill>
                        <a:srgbClr val="FEFEFE"/>
                      </a:solidFill>
                      <a:prstDash val="solid"/>
                      <a:round/>
                      <a:headEnd type="none" w="med" len="med"/>
                      <a:tailEnd type="none" w="med" len="med"/>
                    </a:lnB>
                  </a:tcPr>
                </a:tc>
                <a:tc>
                  <a:txBody>
                    <a:bodyPr/>
                    <a:lstStyle/>
                    <a:p>
                      <a:pPr algn="l">
                        <a:lnSpc>
                          <a:spcPts val="6720"/>
                        </a:lnSpc>
                        <a:defRPr/>
                      </a:pPr>
                      <a:endParaRPr lang="en-US" sz="1100" dirty="0"/>
                    </a:p>
                  </a:txBody>
                  <a:tcPr marL="190500" marR="190500" marT="190500" marB="190500">
                    <a:lnL w="57150" cap="flat" cmpd="sng" algn="ctr">
                      <a:solidFill>
                        <a:srgbClr val="FEFEFE"/>
                      </a:solidFill>
                      <a:prstDash val="solid"/>
                      <a:round/>
                      <a:headEnd type="none" w="med" len="med"/>
                      <a:tailEnd type="none" w="med" len="med"/>
                    </a:lnL>
                    <a:lnR w="57150" cap="flat" cmpd="sng" algn="ctr">
                      <a:solidFill>
                        <a:srgbClr val="FEFEFE"/>
                      </a:solidFill>
                      <a:prstDash val="solid"/>
                      <a:round/>
                      <a:headEnd type="none" w="med" len="med"/>
                      <a:tailEnd type="none" w="med" len="med"/>
                    </a:lnR>
                    <a:lnT w="57150" cap="flat" cmpd="sng" algn="ctr">
                      <a:solidFill>
                        <a:srgbClr val="FEFEFE"/>
                      </a:solidFill>
                      <a:prstDash val="solid"/>
                      <a:round/>
                      <a:headEnd type="none" w="med" len="med"/>
                      <a:tailEnd type="none" w="med" len="med"/>
                    </a:lnT>
                    <a:lnB w="57150" cap="flat" cmpd="sng" algn="ctr">
                      <a:solidFill>
                        <a:srgbClr val="FEFEFE"/>
                      </a:solidFill>
                      <a:prstDash val="solid"/>
                      <a:round/>
                      <a:headEnd type="none" w="med" len="med"/>
                      <a:tailEnd type="none" w="med" len="med"/>
                    </a:lnB>
                  </a:tcPr>
                </a:tc>
                <a:extLst>
                  <a:ext uri="{0D108BD9-81ED-4DB2-BD59-A6C34878D82A}">
                    <a16:rowId xmlns:a16="http://schemas.microsoft.com/office/drawing/2014/main" val="10000"/>
                  </a:ext>
                </a:extLst>
              </a:tr>
              <a:tr h="3277087">
                <a:tc>
                  <a:txBody>
                    <a:bodyPr/>
                    <a:lstStyle/>
                    <a:p>
                      <a:pPr marL="259080" lvl="1" indent="0" algn="l">
                        <a:lnSpc>
                          <a:spcPts val="3359"/>
                        </a:lnSpc>
                        <a:buFont typeface="Arial"/>
                        <a:buNone/>
                        <a:defRPr/>
                      </a:pPr>
                      <a:endParaRPr lang="en-US" sz="2400" dirty="0">
                        <a:solidFill>
                          <a:srgbClr val="2B4B82"/>
                        </a:solidFill>
                        <a:latin typeface="Clear Sans"/>
                        <a:ea typeface="Clear Sans"/>
                        <a:cs typeface="Clear Sans"/>
                        <a:sym typeface="Clear Sans"/>
                      </a:endParaRPr>
                    </a:p>
                    <a:p>
                      <a:pPr marL="518160" lvl="1" indent="-259080" algn="l">
                        <a:lnSpc>
                          <a:spcPct val="150000"/>
                        </a:lnSpc>
                        <a:buFont typeface="Arial"/>
                        <a:buChar char="•"/>
                        <a:defRPr/>
                      </a:pPr>
                      <a:r>
                        <a:rPr lang="en-US" sz="3200" dirty="0">
                          <a:solidFill>
                            <a:srgbClr val="2B4B82"/>
                          </a:solidFill>
                          <a:latin typeface="Clear Sans"/>
                          <a:ea typeface="Clear Sans"/>
                          <a:cs typeface="Clear Sans"/>
                          <a:sym typeface="Clear Sans"/>
                        </a:rPr>
                        <a:t>Create a list of responsibilities (academic and non-academic) </a:t>
                      </a:r>
                    </a:p>
                    <a:p>
                      <a:pPr marL="518160" lvl="1" indent="-259080" algn="l">
                        <a:lnSpc>
                          <a:spcPct val="150000"/>
                        </a:lnSpc>
                        <a:buFont typeface="Arial"/>
                        <a:buChar char="•"/>
                        <a:defRPr/>
                      </a:pPr>
                      <a:r>
                        <a:rPr lang="en-US" sz="3200" dirty="0">
                          <a:solidFill>
                            <a:srgbClr val="2B4B82"/>
                          </a:solidFill>
                          <a:latin typeface="Clear Sans"/>
                          <a:ea typeface="Clear Sans"/>
                          <a:cs typeface="Clear Sans"/>
                          <a:sym typeface="Clear Sans"/>
                        </a:rPr>
                        <a:t>Determine deadlines &amp; importance </a:t>
                      </a:r>
                    </a:p>
                    <a:p>
                      <a:pPr marL="518160" lvl="1" indent="-259080" algn="l">
                        <a:lnSpc>
                          <a:spcPct val="150000"/>
                        </a:lnSpc>
                        <a:buFont typeface="Arial"/>
                        <a:buChar char="•"/>
                        <a:defRPr/>
                      </a:pPr>
                      <a:r>
                        <a:rPr lang="en-US" sz="3200" dirty="0">
                          <a:solidFill>
                            <a:srgbClr val="2B4B82"/>
                          </a:solidFill>
                          <a:latin typeface="Clear Sans"/>
                          <a:ea typeface="Clear Sans"/>
                          <a:cs typeface="Clear Sans"/>
                          <a:sym typeface="Clear Sans"/>
                        </a:rPr>
                        <a:t>Complete urgent and important tasks first </a:t>
                      </a:r>
                    </a:p>
                    <a:p>
                      <a:pPr marL="518160" lvl="1" indent="-259080" algn="l">
                        <a:lnSpc>
                          <a:spcPct val="150000"/>
                        </a:lnSpc>
                        <a:buFont typeface="Arial"/>
                        <a:buChar char="•"/>
                        <a:defRPr/>
                      </a:pPr>
                      <a:r>
                        <a:rPr lang="en-US" sz="3200" dirty="0">
                          <a:solidFill>
                            <a:srgbClr val="2B4B82"/>
                          </a:solidFill>
                          <a:latin typeface="Clear Sans"/>
                          <a:ea typeface="Clear Sans"/>
                          <a:cs typeface="Clear Sans"/>
                          <a:sym typeface="Clear Sans"/>
                        </a:rPr>
                        <a:t>Consider what can be delegated/supported by others</a:t>
                      </a:r>
                    </a:p>
                    <a:p>
                      <a:pPr marL="518160" lvl="1" indent="-259080" algn="l">
                        <a:lnSpc>
                          <a:spcPts val="3359"/>
                        </a:lnSpc>
                        <a:buFont typeface="Arial"/>
                        <a:buChar char="•"/>
                        <a:defRPr/>
                      </a:pPr>
                      <a:endParaRPr lang="en-US" sz="2400" dirty="0">
                        <a:solidFill>
                          <a:srgbClr val="2B4B82"/>
                        </a:solidFill>
                        <a:latin typeface="Clear Sans"/>
                        <a:ea typeface="Clear Sans"/>
                        <a:cs typeface="Clear Sans"/>
                        <a:sym typeface="Clear Sans"/>
                      </a:endParaRPr>
                    </a:p>
                  </a:txBody>
                  <a:tcPr marL="190500" marR="190500" marT="190500" marB="190500">
                    <a:lnL w="57150" cap="flat" cmpd="sng" algn="ctr">
                      <a:solidFill>
                        <a:srgbClr val="FEFEFE"/>
                      </a:solidFill>
                      <a:prstDash val="solid"/>
                      <a:round/>
                      <a:headEnd type="none" w="med" len="med"/>
                      <a:tailEnd type="none" w="med" len="med"/>
                    </a:lnL>
                    <a:lnR w="57150" cap="flat" cmpd="sng" algn="ctr">
                      <a:solidFill>
                        <a:srgbClr val="FEFEFE"/>
                      </a:solidFill>
                      <a:prstDash val="solid"/>
                      <a:round/>
                      <a:headEnd type="none" w="med" len="med"/>
                      <a:tailEnd type="none" w="med" len="med"/>
                    </a:lnR>
                    <a:lnT w="57150" cap="flat" cmpd="sng" algn="ctr">
                      <a:solidFill>
                        <a:srgbClr val="FEFEFE"/>
                      </a:solidFill>
                      <a:prstDash val="solid"/>
                      <a:round/>
                      <a:headEnd type="none" w="med" len="med"/>
                      <a:tailEnd type="none" w="med" len="med"/>
                    </a:lnT>
                    <a:lnB w="57150" cap="flat" cmpd="sng" algn="ctr">
                      <a:solidFill>
                        <a:srgbClr val="FEFEFE"/>
                      </a:solidFill>
                      <a:prstDash val="solid"/>
                      <a:round/>
                      <a:headEnd type="none" w="med" len="med"/>
                      <a:tailEnd type="none" w="med" len="med"/>
                    </a:lnB>
                  </a:tcPr>
                </a:tc>
                <a:tc>
                  <a:txBody>
                    <a:bodyPr/>
                    <a:lstStyle/>
                    <a:p>
                      <a:pPr marL="259080" lvl="1" indent="0" algn="l">
                        <a:lnSpc>
                          <a:spcPts val="3359"/>
                        </a:lnSpc>
                        <a:buFont typeface="Arial"/>
                        <a:buNone/>
                        <a:defRPr/>
                      </a:pPr>
                      <a:endParaRPr lang="en-US" sz="2400" dirty="0">
                        <a:solidFill>
                          <a:srgbClr val="2B4B82"/>
                        </a:solidFill>
                        <a:latin typeface="Clear Sans"/>
                        <a:ea typeface="Clear Sans"/>
                        <a:cs typeface="Clear Sans"/>
                        <a:sym typeface="Clear Sans"/>
                      </a:endParaRPr>
                    </a:p>
                  </a:txBody>
                  <a:tcPr marL="190500" marR="190500" marT="190500" marB="190500">
                    <a:lnL w="57150" cap="flat" cmpd="sng" algn="ctr">
                      <a:solidFill>
                        <a:srgbClr val="FEFEFE"/>
                      </a:solidFill>
                      <a:prstDash val="solid"/>
                      <a:round/>
                      <a:headEnd type="none" w="med" len="med"/>
                      <a:tailEnd type="none" w="med" len="med"/>
                    </a:lnL>
                    <a:lnR w="57150" cap="flat" cmpd="sng" algn="ctr">
                      <a:solidFill>
                        <a:srgbClr val="FEFEFE"/>
                      </a:solidFill>
                      <a:prstDash val="solid"/>
                      <a:round/>
                      <a:headEnd type="none" w="med" len="med"/>
                      <a:tailEnd type="none" w="med" len="med"/>
                    </a:lnR>
                    <a:lnT w="57150" cap="flat" cmpd="sng" algn="ctr">
                      <a:solidFill>
                        <a:srgbClr val="FEFEFE"/>
                      </a:solidFill>
                      <a:prstDash val="solid"/>
                      <a:round/>
                      <a:headEnd type="none" w="med" len="med"/>
                      <a:tailEnd type="none" w="med" len="med"/>
                    </a:lnT>
                    <a:lnB w="57150" cap="flat" cmpd="sng" algn="ctr">
                      <a:solidFill>
                        <a:srgbClr val="FEFEFE"/>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7" name="Picture 6">
            <a:extLst>
              <a:ext uri="{FF2B5EF4-FFF2-40B4-BE49-F238E27FC236}">
                <a16:creationId xmlns:a16="http://schemas.microsoft.com/office/drawing/2014/main" id="{DB89D9ED-C0EF-BD9D-A82E-7AF72C7E1627}"/>
              </a:ext>
            </a:extLst>
          </p:cNvPr>
          <p:cNvPicPr>
            <a:picLocks noChangeAspect="1"/>
          </p:cNvPicPr>
          <p:nvPr/>
        </p:nvPicPr>
        <p:blipFill>
          <a:blip r:embed="rId9"/>
          <a:stretch>
            <a:fillRect/>
          </a:stretch>
        </p:blipFill>
        <p:spPr>
          <a:xfrm>
            <a:off x="14107395" y="-850222"/>
            <a:ext cx="3151905" cy="3487214"/>
          </a:xfrm>
          <a:prstGeom prst="rect">
            <a:avLst/>
          </a:prstGeom>
        </p:spPr>
      </p:pic>
      <p:sp>
        <p:nvSpPr>
          <p:cNvPr id="9" name="TextBox 8">
            <a:extLst>
              <a:ext uri="{FF2B5EF4-FFF2-40B4-BE49-F238E27FC236}">
                <a16:creationId xmlns:a16="http://schemas.microsoft.com/office/drawing/2014/main" id="{BB80BF14-7EBB-434E-3A54-8609A0BE926F}"/>
              </a:ext>
            </a:extLst>
          </p:cNvPr>
          <p:cNvSpPr txBox="1"/>
          <p:nvPr/>
        </p:nvSpPr>
        <p:spPr>
          <a:xfrm>
            <a:off x="1163208" y="2808472"/>
            <a:ext cx="9144000" cy="906915"/>
          </a:xfrm>
          <a:prstGeom prst="rect">
            <a:avLst/>
          </a:prstGeom>
          <a:noFill/>
        </p:spPr>
        <p:txBody>
          <a:bodyPr wrap="square">
            <a:spAutoFit/>
          </a:bodyPr>
          <a:lstStyle/>
          <a:p>
            <a:pPr algn="l">
              <a:lnSpc>
                <a:spcPts val="6600"/>
              </a:lnSpc>
              <a:defRPr/>
            </a:pPr>
            <a:r>
              <a:rPr lang="en-US" sz="5400" b="1" dirty="0">
                <a:solidFill>
                  <a:srgbClr val="2B4B82"/>
                </a:solidFill>
                <a:latin typeface="Clear Sans Bold"/>
                <a:cs typeface="Clear Sans Bold"/>
                <a:sym typeface="Clear Sans Bold"/>
              </a:rPr>
              <a:t>Strategy 1: Prioritization </a:t>
            </a:r>
            <a:endParaRPr lang="en-US" sz="2000" dirty="0"/>
          </a:p>
        </p:txBody>
      </p:sp>
      <p:grpSp>
        <p:nvGrpSpPr>
          <p:cNvPr id="25" name="Group 24">
            <a:extLst>
              <a:ext uri="{FF2B5EF4-FFF2-40B4-BE49-F238E27FC236}">
                <a16:creationId xmlns:a16="http://schemas.microsoft.com/office/drawing/2014/main" id="{8ACDDA38-373C-EF2B-73D9-3A7BBD66E9D1}"/>
              </a:ext>
            </a:extLst>
          </p:cNvPr>
          <p:cNvGrpSpPr/>
          <p:nvPr/>
        </p:nvGrpSpPr>
        <p:grpSpPr>
          <a:xfrm>
            <a:off x="10045598" y="3159674"/>
            <a:ext cx="6676339" cy="5297502"/>
            <a:chOff x="9946001" y="3156857"/>
            <a:chExt cx="6676339" cy="5297502"/>
          </a:xfrm>
        </p:grpSpPr>
        <p:grpSp>
          <p:nvGrpSpPr>
            <p:cNvPr id="20" name="Group 19">
              <a:extLst>
                <a:ext uri="{FF2B5EF4-FFF2-40B4-BE49-F238E27FC236}">
                  <a16:creationId xmlns:a16="http://schemas.microsoft.com/office/drawing/2014/main" id="{E0127E05-7EF7-476E-BC1F-720256F47FE0}"/>
                </a:ext>
              </a:extLst>
            </p:cNvPr>
            <p:cNvGrpSpPr/>
            <p:nvPr/>
          </p:nvGrpSpPr>
          <p:grpSpPr>
            <a:xfrm>
              <a:off x="9946001" y="3156857"/>
              <a:ext cx="6676339" cy="5297502"/>
              <a:chOff x="9958988" y="2875139"/>
              <a:chExt cx="6676339" cy="5297502"/>
            </a:xfrm>
          </p:grpSpPr>
          <p:grpSp>
            <p:nvGrpSpPr>
              <p:cNvPr id="15" name="Group 14">
                <a:extLst>
                  <a:ext uri="{FF2B5EF4-FFF2-40B4-BE49-F238E27FC236}">
                    <a16:creationId xmlns:a16="http://schemas.microsoft.com/office/drawing/2014/main" id="{88710998-1B02-BA22-AE8A-93A8BD6D87F4}"/>
                  </a:ext>
                </a:extLst>
              </p:cNvPr>
              <p:cNvGrpSpPr/>
              <p:nvPr/>
            </p:nvGrpSpPr>
            <p:grpSpPr>
              <a:xfrm>
                <a:off x="10540971" y="3476446"/>
                <a:ext cx="6052703" cy="4477775"/>
                <a:chOff x="10558897" y="3314700"/>
                <a:chExt cx="6291698" cy="4625783"/>
              </a:xfrm>
              <a:solidFill>
                <a:schemeClr val="accent6">
                  <a:lumMod val="40000"/>
                  <a:lumOff val="60000"/>
                </a:schemeClr>
              </a:solidFill>
            </p:grpSpPr>
            <p:sp>
              <p:nvSpPr>
                <p:cNvPr id="11" name="Rectangle 10">
                  <a:extLst>
                    <a:ext uri="{FF2B5EF4-FFF2-40B4-BE49-F238E27FC236}">
                      <a16:creationId xmlns:a16="http://schemas.microsoft.com/office/drawing/2014/main" id="{964F0F87-7E24-B061-428D-53DA6EF0A3D7}"/>
                    </a:ext>
                  </a:extLst>
                </p:cNvPr>
                <p:cNvSpPr/>
                <p:nvPr/>
              </p:nvSpPr>
              <p:spPr>
                <a:xfrm>
                  <a:off x="10558897" y="3314700"/>
                  <a:ext cx="3124200" cy="22860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05409C9-4D94-5631-ADD8-409508015762}"/>
                    </a:ext>
                  </a:extLst>
                </p:cNvPr>
                <p:cNvSpPr/>
                <p:nvPr/>
              </p:nvSpPr>
              <p:spPr>
                <a:xfrm>
                  <a:off x="13726395" y="3314700"/>
                  <a:ext cx="3124200" cy="22860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0BA6D3E-C0DE-8844-7061-969177DB65B9}"/>
                    </a:ext>
                  </a:extLst>
                </p:cNvPr>
                <p:cNvSpPr/>
                <p:nvPr/>
              </p:nvSpPr>
              <p:spPr>
                <a:xfrm>
                  <a:off x="10558897" y="5654483"/>
                  <a:ext cx="3124200" cy="22860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9D40A3E-56F8-A7EF-D05D-C7608A162674}"/>
                    </a:ext>
                  </a:extLst>
                </p:cNvPr>
                <p:cNvSpPr/>
                <p:nvPr/>
              </p:nvSpPr>
              <p:spPr>
                <a:xfrm>
                  <a:off x="13726395" y="5654483"/>
                  <a:ext cx="3124200" cy="22860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ADA59097-ED78-A85B-92D5-0B326223946E}"/>
                  </a:ext>
                </a:extLst>
              </p:cNvPr>
              <p:cNvSpPr txBox="1"/>
              <p:nvPr/>
            </p:nvSpPr>
            <p:spPr>
              <a:xfrm rot="16200000">
                <a:off x="9001398" y="3832729"/>
                <a:ext cx="2438400" cy="523220"/>
              </a:xfrm>
              <a:prstGeom prst="rect">
                <a:avLst/>
              </a:prstGeom>
              <a:noFill/>
            </p:spPr>
            <p:txBody>
              <a:bodyPr wrap="square" rtlCol="0">
                <a:spAutoFit/>
              </a:bodyPr>
              <a:lstStyle/>
              <a:p>
                <a:r>
                  <a:rPr lang="en-US" sz="2800" b="1" dirty="0">
                    <a:solidFill>
                      <a:schemeClr val="tx2"/>
                    </a:solidFill>
                  </a:rPr>
                  <a:t>Important</a:t>
                </a:r>
                <a:r>
                  <a:rPr lang="en-US" dirty="0"/>
                  <a:t> </a:t>
                </a:r>
              </a:p>
            </p:txBody>
          </p:sp>
          <p:sp>
            <p:nvSpPr>
              <p:cNvPr id="17" name="TextBox 16">
                <a:extLst>
                  <a:ext uri="{FF2B5EF4-FFF2-40B4-BE49-F238E27FC236}">
                    <a16:creationId xmlns:a16="http://schemas.microsoft.com/office/drawing/2014/main" id="{38990C28-044D-017C-BD6D-D490F2264335}"/>
                  </a:ext>
                </a:extLst>
              </p:cNvPr>
              <p:cNvSpPr txBox="1"/>
              <p:nvPr/>
            </p:nvSpPr>
            <p:spPr>
              <a:xfrm rot="16200000">
                <a:off x="8675876" y="6366309"/>
                <a:ext cx="3089444" cy="523220"/>
              </a:xfrm>
              <a:prstGeom prst="rect">
                <a:avLst/>
              </a:prstGeom>
              <a:noFill/>
            </p:spPr>
            <p:txBody>
              <a:bodyPr wrap="square" rtlCol="0">
                <a:spAutoFit/>
              </a:bodyPr>
              <a:lstStyle/>
              <a:p>
                <a:r>
                  <a:rPr lang="en-US" sz="2800" b="1" dirty="0">
                    <a:solidFill>
                      <a:schemeClr val="tx2"/>
                    </a:solidFill>
                  </a:rPr>
                  <a:t>Less Important</a:t>
                </a:r>
                <a:r>
                  <a:rPr lang="en-US" dirty="0"/>
                  <a:t> </a:t>
                </a:r>
              </a:p>
            </p:txBody>
          </p:sp>
          <p:sp>
            <p:nvSpPr>
              <p:cNvPr id="18" name="TextBox 17">
                <a:extLst>
                  <a:ext uri="{FF2B5EF4-FFF2-40B4-BE49-F238E27FC236}">
                    <a16:creationId xmlns:a16="http://schemas.microsoft.com/office/drawing/2014/main" id="{B4EEDED4-888D-FE82-2E6A-883DDC477B3B}"/>
                  </a:ext>
                </a:extLst>
              </p:cNvPr>
              <p:cNvSpPr txBox="1"/>
              <p:nvPr/>
            </p:nvSpPr>
            <p:spPr>
              <a:xfrm>
                <a:off x="11436623" y="2980519"/>
                <a:ext cx="2438400" cy="523220"/>
              </a:xfrm>
              <a:prstGeom prst="rect">
                <a:avLst/>
              </a:prstGeom>
              <a:noFill/>
            </p:spPr>
            <p:txBody>
              <a:bodyPr wrap="square" rtlCol="0">
                <a:spAutoFit/>
              </a:bodyPr>
              <a:lstStyle/>
              <a:p>
                <a:r>
                  <a:rPr lang="en-US" sz="2800" b="1" dirty="0">
                    <a:solidFill>
                      <a:schemeClr val="tx2"/>
                    </a:solidFill>
                  </a:rPr>
                  <a:t>Urgent</a:t>
                </a:r>
                <a:endParaRPr lang="en-US" dirty="0"/>
              </a:p>
            </p:txBody>
          </p:sp>
          <p:sp>
            <p:nvSpPr>
              <p:cNvPr id="19" name="TextBox 18">
                <a:extLst>
                  <a:ext uri="{FF2B5EF4-FFF2-40B4-BE49-F238E27FC236}">
                    <a16:creationId xmlns:a16="http://schemas.microsoft.com/office/drawing/2014/main" id="{FE66A587-2D9B-3511-6E7D-B05BFC2EF8FF}"/>
                  </a:ext>
                </a:extLst>
              </p:cNvPr>
              <p:cNvSpPr txBox="1"/>
              <p:nvPr/>
            </p:nvSpPr>
            <p:spPr>
              <a:xfrm>
                <a:off x="14196927" y="2988789"/>
                <a:ext cx="2438400" cy="523220"/>
              </a:xfrm>
              <a:prstGeom prst="rect">
                <a:avLst/>
              </a:prstGeom>
              <a:noFill/>
            </p:spPr>
            <p:txBody>
              <a:bodyPr wrap="square" rtlCol="0">
                <a:spAutoFit/>
              </a:bodyPr>
              <a:lstStyle/>
              <a:p>
                <a:r>
                  <a:rPr lang="en-US" sz="2800" b="1" dirty="0">
                    <a:solidFill>
                      <a:schemeClr val="tx2"/>
                    </a:solidFill>
                  </a:rPr>
                  <a:t>Less urgent</a:t>
                </a:r>
                <a:endParaRPr lang="en-US" dirty="0"/>
              </a:p>
            </p:txBody>
          </p:sp>
        </p:grpSp>
        <p:sp>
          <p:nvSpPr>
            <p:cNvPr id="21" name="TextBox 20">
              <a:extLst>
                <a:ext uri="{FF2B5EF4-FFF2-40B4-BE49-F238E27FC236}">
                  <a16:creationId xmlns:a16="http://schemas.microsoft.com/office/drawing/2014/main" id="{6624D695-1AB9-337A-2312-783430BA20C6}"/>
                </a:ext>
              </a:extLst>
            </p:cNvPr>
            <p:cNvSpPr txBox="1"/>
            <p:nvPr/>
          </p:nvSpPr>
          <p:spPr>
            <a:xfrm>
              <a:off x="10820400" y="4308698"/>
              <a:ext cx="2438401" cy="1015663"/>
            </a:xfrm>
            <a:prstGeom prst="rect">
              <a:avLst/>
            </a:prstGeom>
            <a:noFill/>
          </p:spPr>
          <p:txBody>
            <a:bodyPr wrap="square" rtlCol="0">
              <a:spAutoFit/>
            </a:bodyPr>
            <a:lstStyle/>
            <a:p>
              <a:pPr marL="285750" indent="-285750">
                <a:buFont typeface="Arial" panose="020B0604020202020204" pitchFamily="34" charset="0"/>
                <a:buChar char="•"/>
              </a:pPr>
              <a:r>
                <a:rPr lang="en-US" sz="2000" dirty="0"/>
                <a:t>Childcare pick up </a:t>
              </a:r>
            </a:p>
            <a:p>
              <a:pPr marL="285750" indent="-285750">
                <a:buFont typeface="Arial" panose="020B0604020202020204" pitchFamily="34" charset="0"/>
                <a:buChar char="•"/>
              </a:pPr>
              <a:r>
                <a:rPr lang="en-US" sz="2000" dirty="0"/>
                <a:t>Prepare Dinner   </a:t>
              </a:r>
            </a:p>
            <a:p>
              <a:pPr marL="285750" indent="-285750">
                <a:buFont typeface="Arial" panose="020B0604020202020204" pitchFamily="34" charset="0"/>
                <a:buChar char="•"/>
              </a:pPr>
              <a:r>
                <a:rPr lang="en-US" sz="2000" dirty="0"/>
                <a:t>Sociology Exam </a:t>
              </a:r>
            </a:p>
          </p:txBody>
        </p:sp>
        <p:sp>
          <p:nvSpPr>
            <p:cNvPr id="22" name="TextBox 21">
              <a:extLst>
                <a:ext uri="{FF2B5EF4-FFF2-40B4-BE49-F238E27FC236}">
                  <a16:creationId xmlns:a16="http://schemas.microsoft.com/office/drawing/2014/main" id="{7C18E01C-5A22-A072-8995-6CD6BC396F2E}"/>
                </a:ext>
              </a:extLst>
            </p:cNvPr>
            <p:cNvSpPr txBox="1"/>
            <p:nvPr/>
          </p:nvSpPr>
          <p:spPr>
            <a:xfrm>
              <a:off x="14005342" y="6505948"/>
              <a:ext cx="2438401" cy="1015663"/>
            </a:xfrm>
            <a:prstGeom prst="rect">
              <a:avLst/>
            </a:prstGeom>
            <a:noFill/>
          </p:spPr>
          <p:txBody>
            <a:bodyPr wrap="square" rtlCol="0">
              <a:spAutoFit/>
            </a:bodyPr>
            <a:lstStyle/>
            <a:p>
              <a:pPr marL="285750" indent="-285750">
                <a:buFont typeface="Arial" panose="020B0604020202020204" pitchFamily="34" charset="0"/>
                <a:buChar char="•"/>
              </a:pPr>
              <a:r>
                <a:rPr lang="en-US" sz="2000" dirty="0"/>
                <a:t>Laundry </a:t>
              </a:r>
            </a:p>
            <a:p>
              <a:pPr marL="285750" indent="-285750">
                <a:buFont typeface="Arial" panose="020B0604020202020204" pitchFamily="34" charset="0"/>
                <a:buChar char="•"/>
              </a:pPr>
              <a:r>
                <a:rPr lang="en-US" sz="2000" dirty="0"/>
                <a:t>Optional Readings</a:t>
              </a:r>
            </a:p>
            <a:p>
              <a:pPr marL="285750" indent="-285750">
                <a:buFont typeface="Arial" panose="020B0604020202020204" pitchFamily="34" charset="0"/>
                <a:buChar char="•"/>
              </a:pPr>
              <a:endParaRPr lang="en-US" sz="2000" dirty="0"/>
            </a:p>
          </p:txBody>
        </p:sp>
        <p:sp>
          <p:nvSpPr>
            <p:cNvPr id="23" name="TextBox 22">
              <a:extLst>
                <a:ext uri="{FF2B5EF4-FFF2-40B4-BE49-F238E27FC236}">
                  <a16:creationId xmlns:a16="http://schemas.microsoft.com/office/drawing/2014/main" id="{88C733D5-4838-AC9A-79D9-A5F47E0EEB17}"/>
                </a:ext>
              </a:extLst>
            </p:cNvPr>
            <p:cNvSpPr txBox="1"/>
            <p:nvPr/>
          </p:nvSpPr>
          <p:spPr>
            <a:xfrm>
              <a:off x="10811545" y="6254263"/>
              <a:ext cx="2438401" cy="707886"/>
            </a:xfrm>
            <a:prstGeom prst="rect">
              <a:avLst/>
            </a:prstGeom>
            <a:noFill/>
          </p:spPr>
          <p:txBody>
            <a:bodyPr wrap="square" rtlCol="0">
              <a:spAutoFit/>
            </a:bodyPr>
            <a:lstStyle/>
            <a:p>
              <a:endParaRPr lang="en-US" sz="2000" dirty="0"/>
            </a:p>
            <a:p>
              <a:pPr marL="285750" indent="-285750">
                <a:buFont typeface="Arial" panose="020B0604020202020204" pitchFamily="34" charset="0"/>
                <a:buChar char="•"/>
              </a:pPr>
              <a:r>
                <a:rPr lang="en-US" sz="2000" dirty="0"/>
                <a:t>Assigned Readings</a:t>
              </a:r>
            </a:p>
          </p:txBody>
        </p:sp>
        <p:sp>
          <p:nvSpPr>
            <p:cNvPr id="24" name="TextBox 23">
              <a:extLst>
                <a:ext uri="{FF2B5EF4-FFF2-40B4-BE49-F238E27FC236}">
                  <a16:creationId xmlns:a16="http://schemas.microsoft.com/office/drawing/2014/main" id="{44971670-081A-A919-5457-84F61AF7D435}"/>
                </a:ext>
              </a:extLst>
            </p:cNvPr>
            <p:cNvSpPr txBox="1"/>
            <p:nvPr/>
          </p:nvSpPr>
          <p:spPr>
            <a:xfrm>
              <a:off x="13774246" y="4308698"/>
              <a:ext cx="2669498" cy="1323439"/>
            </a:xfrm>
            <a:prstGeom prst="rect">
              <a:avLst/>
            </a:prstGeom>
            <a:noFill/>
          </p:spPr>
          <p:txBody>
            <a:bodyPr wrap="square" rtlCol="0">
              <a:spAutoFit/>
            </a:bodyPr>
            <a:lstStyle/>
            <a:p>
              <a:pPr marL="285750" indent="-285750">
                <a:buFont typeface="Arial" panose="020B0604020202020204" pitchFamily="34" charset="0"/>
                <a:buChar char="•"/>
              </a:pPr>
              <a:r>
                <a:rPr lang="en-US" sz="2000" dirty="0"/>
                <a:t>Meet the Teacher Night</a:t>
              </a:r>
            </a:p>
            <a:p>
              <a:pPr marL="285750" indent="-285750">
                <a:buFont typeface="Arial" panose="020B0604020202020204" pitchFamily="34" charset="0"/>
                <a:buChar char="•"/>
              </a:pPr>
              <a:r>
                <a:rPr lang="en-US" sz="2000" dirty="0"/>
                <a:t>Sociology Assignment </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aphicFrame>
        <p:nvGraphicFramePr>
          <p:cNvPr id="6" name="Table 6"/>
          <p:cNvGraphicFramePr>
            <a:graphicFrameLocks noGrp="1"/>
          </p:cNvGraphicFramePr>
          <p:nvPr>
            <p:extLst>
              <p:ext uri="{D42A27DB-BD31-4B8C-83A1-F6EECF244321}">
                <p14:modId xmlns:p14="http://schemas.microsoft.com/office/powerpoint/2010/main" val="1733534239"/>
              </p:ext>
            </p:extLst>
          </p:nvPr>
        </p:nvGraphicFramePr>
        <p:xfrm>
          <a:off x="762000" y="969159"/>
          <a:ext cx="14401800" cy="8213083"/>
        </p:xfrm>
        <a:graphic>
          <a:graphicData uri="http://schemas.openxmlformats.org/drawingml/2006/table">
            <a:tbl>
              <a:tblPr/>
              <a:tblGrid>
                <a:gridCol w="7200900">
                  <a:extLst>
                    <a:ext uri="{9D8B030D-6E8A-4147-A177-3AD203B41FA5}">
                      <a16:colId xmlns:a16="http://schemas.microsoft.com/office/drawing/2014/main" val="20000"/>
                    </a:ext>
                  </a:extLst>
                </a:gridCol>
                <a:gridCol w="7200900">
                  <a:extLst>
                    <a:ext uri="{9D8B030D-6E8A-4147-A177-3AD203B41FA5}">
                      <a16:colId xmlns:a16="http://schemas.microsoft.com/office/drawing/2014/main" val="20001"/>
                    </a:ext>
                  </a:extLst>
                </a:gridCol>
              </a:tblGrid>
              <a:tr h="1149851">
                <a:tc>
                  <a:txBody>
                    <a:bodyPr/>
                    <a:lstStyle/>
                    <a:p>
                      <a:pPr algn="l">
                        <a:lnSpc>
                          <a:spcPts val="6600"/>
                        </a:lnSpc>
                        <a:defRPr/>
                      </a:pPr>
                      <a:endParaRPr lang="en-US" sz="1100" dirty="0"/>
                    </a:p>
                  </a:txBody>
                  <a:tcPr marL="190500" marR="190500" marT="190500" marB="190500">
                    <a:lnL w="57150" cap="flat" cmpd="sng" algn="ctr">
                      <a:solidFill>
                        <a:srgbClr val="FEFEFE"/>
                      </a:solidFill>
                      <a:prstDash val="solid"/>
                      <a:round/>
                      <a:headEnd type="none" w="med" len="med"/>
                      <a:tailEnd type="none" w="med" len="med"/>
                    </a:lnL>
                    <a:lnR w="57150" cap="flat" cmpd="sng" algn="ctr">
                      <a:solidFill>
                        <a:srgbClr val="FEFEFE"/>
                      </a:solidFill>
                      <a:prstDash val="solid"/>
                      <a:round/>
                      <a:headEnd type="none" w="med" len="med"/>
                      <a:tailEnd type="none" w="med" len="med"/>
                    </a:lnR>
                    <a:lnT w="57150" cap="flat" cmpd="sng" algn="ctr">
                      <a:solidFill>
                        <a:srgbClr val="FEFEFE"/>
                      </a:solidFill>
                      <a:prstDash val="solid"/>
                      <a:round/>
                      <a:headEnd type="none" w="med" len="med"/>
                      <a:tailEnd type="none" w="med" len="med"/>
                    </a:lnT>
                    <a:lnB w="57150" cap="flat" cmpd="sng" algn="ctr">
                      <a:solidFill>
                        <a:srgbClr val="FEFEFE"/>
                      </a:solidFill>
                      <a:prstDash val="solid"/>
                      <a:round/>
                      <a:headEnd type="none" w="med" len="med"/>
                      <a:tailEnd type="none" w="med" len="med"/>
                    </a:lnB>
                  </a:tcPr>
                </a:tc>
                <a:tc>
                  <a:txBody>
                    <a:bodyPr/>
                    <a:lstStyle/>
                    <a:p>
                      <a:pPr algn="l">
                        <a:lnSpc>
                          <a:spcPts val="6720"/>
                        </a:lnSpc>
                        <a:defRPr/>
                      </a:pPr>
                      <a:endParaRPr lang="en-US" sz="1100" dirty="0"/>
                    </a:p>
                  </a:txBody>
                  <a:tcPr marL="190500" marR="190500" marT="190500" marB="190500">
                    <a:lnL w="57150" cap="flat" cmpd="sng" algn="ctr">
                      <a:solidFill>
                        <a:srgbClr val="FEFEFE"/>
                      </a:solidFill>
                      <a:prstDash val="solid"/>
                      <a:round/>
                      <a:headEnd type="none" w="med" len="med"/>
                      <a:tailEnd type="none" w="med" len="med"/>
                    </a:lnL>
                    <a:lnR w="57150" cap="flat" cmpd="sng" algn="ctr">
                      <a:solidFill>
                        <a:srgbClr val="FEFEFE"/>
                      </a:solidFill>
                      <a:prstDash val="solid"/>
                      <a:round/>
                      <a:headEnd type="none" w="med" len="med"/>
                      <a:tailEnd type="none" w="med" len="med"/>
                    </a:lnR>
                    <a:lnT w="57150" cap="flat" cmpd="sng" algn="ctr">
                      <a:solidFill>
                        <a:srgbClr val="FEFEFE"/>
                      </a:solidFill>
                      <a:prstDash val="solid"/>
                      <a:round/>
                      <a:headEnd type="none" w="med" len="med"/>
                      <a:tailEnd type="none" w="med" len="med"/>
                    </a:lnT>
                    <a:lnB w="57150" cap="flat" cmpd="sng" algn="ctr">
                      <a:solidFill>
                        <a:srgbClr val="FEFEFE"/>
                      </a:solidFill>
                      <a:prstDash val="solid"/>
                      <a:round/>
                      <a:headEnd type="none" w="med" len="med"/>
                      <a:tailEnd type="none" w="med" len="med"/>
                    </a:lnB>
                  </a:tcPr>
                </a:tc>
                <a:extLst>
                  <a:ext uri="{0D108BD9-81ED-4DB2-BD59-A6C34878D82A}">
                    <a16:rowId xmlns:a16="http://schemas.microsoft.com/office/drawing/2014/main" val="10000"/>
                  </a:ext>
                </a:extLst>
              </a:tr>
              <a:tr h="2046086">
                <a:tc>
                  <a:txBody>
                    <a:bodyPr/>
                    <a:lstStyle/>
                    <a:p>
                      <a:pPr marL="518160" lvl="1" indent="-259080" algn="l">
                        <a:lnSpc>
                          <a:spcPct val="150000"/>
                        </a:lnSpc>
                        <a:buFont typeface="Arial"/>
                        <a:buChar char="•"/>
                        <a:defRPr/>
                      </a:pPr>
                      <a:r>
                        <a:rPr lang="en-US" sz="3200" dirty="0">
                          <a:solidFill>
                            <a:srgbClr val="2B4B82"/>
                          </a:solidFill>
                          <a:latin typeface="Clear Sans"/>
                          <a:cs typeface="Clear Sans"/>
                          <a:sym typeface="Clear Sans"/>
                        </a:rPr>
                        <a:t>Determine non-negotiable items </a:t>
                      </a:r>
                    </a:p>
                    <a:p>
                      <a:pPr marL="518160" lvl="1" indent="-259080" algn="l">
                        <a:lnSpc>
                          <a:spcPct val="150000"/>
                        </a:lnSpc>
                        <a:buFont typeface="Arial"/>
                        <a:buChar char="•"/>
                        <a:defRPr/>
                      </a:pPr>
                      <a:r>
                        <a:rPr lang="en-US" sz="3200" dirty="0">
                          <a:solidFill>
                            <a:srgbClr val="2B4B82"/>
                          </a:solidFill>
                          <a:latin typeface="Clear Sans"/>
                          <a:cs typeface="Clear Sans"/>
                          <a:sym typeface="Clear Sans"/>
                        </a:rPr>
                        <a:t>Stagger work hours; pockets of productivity </a:t>
                      </a:r>
                    </a:p>
                    <a:p>
                      <a:pPr marL="518160" lvl="1" indent="-259080" algn="l">
                        <a:lnSpc>
                          <a:spcPct val="150000"/>
                        </a:lnSpc>
                        <a:buFont typeface="Arial"/>
                        <a:buChar char="•"/>
                        <a:defRPr/>
                      </a:pPr>
                      <a:r>
                        <a:rPr lang="en-US" sz="3200" dirty="0">
                          <a:solidFill>
                            <a:srgbClr val="2B4B82"/>
                          </a:solidFill>
                          <a:latin typeface="Clear Sans"/>
                          <a:cs typeface="Clear Sans"/>
                          <a:sym typeface="Clear Sans"/>
                        </a:rPr>
                        <a:t>Chunk academic tasks </a:t>
                      </a:r>
                    </a:p>
                    <a:p>
                      <a:pPr marL="518160" lvl="1" indent="-259080" algn="l">
                        <a:lnSpc>
                          <a:spcPct val="150000"/>
                        </a:lnSpc>
                        <a:buFont typeface="Arial"/>
                        <a:buChar char="•"/>
                        <a:defRPr/>
                      </a:pPr>
                      <a:r>
                        <a:rPr lang="en-US" sz="3200" dirty="0">
                          <a:solidFill>
                            <a:srgbClr val="2B4B82"/>
                          </a:solidFill>
                          <a:latin typeface="Clear Sans"/>
                          <a:cs typeface="Clear Sans"/>
                          <a:sym typeface="Clear Sans"/>
                        </a:rPr>
                        <a:t>Identify family study time</a:t>
                      </a:r>
                    </a:p>
                    <a:p>
                      <a:pPr marL="518160" lvl="1" indent="-259080" algn="l">
                        <a:lnSpc>
                          <a:spcPct val="150000"/>
                        </a:lnSpc>
                        <a:buFont typeface="Arial"/>
                        <a:buChar char="•"/>
                        <a:defRPr/>
                      </a:pPr>
                      <a:r>
                        <a:rPr lang="en-US" sz="3200" dirty="0">
                          <a:solidFill>
                            <a:srgbClr val="2B4B82"/>
                          </a:solidFill>
                          <a:latin typeface="Clear Sans"/>
                          <a:cs typeface="Clear Sans"/>
                          <a:sym typeface="Clear Sans"/>
                        </a:rPr>
                        <a:t>Lean on a community of support</a:t>
                      </a:r>
                    </a:p>
                    <a:p>
                      <a:pPr marL="518160" lvl="1" indent="-259080" algn="l">
                        <a:lnSpc>
                          <a:spcPct val="150000"/>
                        </a:lnSpc>
                        <a:buFont typeface="Arial"/>
                        <a:buChar char="•"/>
                        <a:defRPr/>
                      </a:pPr>
                      <a:r>
                        <a:rPr lang="en-US" sz="3200" dirty="0">
                          <a:solidFill>
                            <a:srgbClr val="2B4B82"/>
                          </a:solidFill>
                          <a:latin typeface="Clear Sans"/>
                          <a:cs typeface="Clear Sans"/>
                          <a:sym typeface="Clear Sans"/>
                        </a:rPr>
                        <a:t>Communicate boundaries and bandwidth</a:t>
                      </a:r>
                    </a:p>
                    <a:p>
                      <a:pPr marL="518160" lvl="1" indent="-259080" algn="l">
                        <a:lnSpc>
                          <a:spcPts val="3359"/>
                        </a:lnSpc>
                        <a:buFont typeface="Arial"/>
                        <a:buChar char="•"/>
                        <a:defRPr/>
                      </a:pPr>
                      <a:endParaRPr lang="en-US" sz="1100" dirty="0"/>
                    </a:p>
                    <a:p>
                      <a:pPr algn="l">
                        <a:lnSpc>
                          <a:spcPts val="3359"/>
                        </a:lnSpc>
                      </a:pPr>
                      <a:endParaRPr lang="en-US" sz="2400" dirty="0">
                        <a:solidFill>
                          <a:srgbClr val="2B4B82"/>
                        </a:solidFill>
                        <a:latin typeface="Clear Sans"/>
                        <a:ea typeface="Clear Sans"/>
                        <a:cs typeface="Clear Sans"/>
                        <a:sym typeface="Clear Sans"/>
                      </a:endParaRPr>
                    </a:p>
                  </a:txBody>
                  <a:tcPr marL="190500" marR="190500" marT="190500" marB="190500">
                    <a:lnL w="57150" cap="flat" cmpd="sng" algn="ctr">
                      <a:solidFill>
                        <a:srgbClr val="FEFEFE"/>
                      </a:solidFill>
                      <a:prstDash val="solid"/>
                      <a:round/>
                      <a:headEnd type="none" w="med" len="med"/>
                      <a:tailEnd type="none" w="med" len="med"/>
                    </a:lnL>
                    <a:lnR w="57150" cap="flat" cmpd="sng" algn="ctr">
                      <a:solidFill>
                        <a:srgbClr val="FEFEFE"/>
                      </a:solidFill>
                      <a:prstDash val="solid"/>
                      <a:round/>
                      <a:headEnd type="none" w="med" len="med"/>
                      <a:tailEnd type="none" w="med" len="med"/>
                    </a:lnR>
                    <a:lnT w="57150" cap="flat" cmpd="sng" algn="ctr">
                      <a:solidFill>
                        <a:srgbClr val="FEFEFE"/>
                      </a:solidFill>
                      <a:prstDash val="solid"/>
                      <a:round/>
                      <a:headEnd type="none" w="med" len="med"/>
                      <a:tailEnd type="none" w="med" len="med"/>
                    </a:lnT>
                    <a:lnB w="57150" cap="flat" cmpd="sng" algn="ctr">
                      <a:solidFill>
                        <a:srgbClr val="FEFEFE"/>
                      </a:solidFill>
                      <a:prstDash val="solid"/>
                      <a:round/>
                      <a:headEnd type="none" w="med" len="med"/>
                      <a:tailEnd type="none" w="med" len="med"/>
                    </a:lnB>
                  </a:tcPr>
                </a:tc>
                <a:tc>
                  <a:txBody>
                    <a:bodyPr/>
                    <a:lstStyle/>
                    <a:p>
                      <a:pPr marL="259080" lvl="1" indent="0" algn="l">
                        <a:lnSpc>
                          <a:spcPts val="3359"/>
                        </a:lnSpc>
                        <a:buFont typeface="Arial"/>
                        <a:buNone/>
                        <a:defRPr/>
                      </a:pPr>
                      <a:endParaRPr lang="en-US" sz="2400" dirty="0">
                        <a:solidFill>
                          <a:srgbClr val="2B4B82"/>
                        </a:solidFill>
                        <a:latin typeface="Clear Sans"/>
                        <a:ea typeface="Clear Sans"/>
                        <a:cs typeface="Clear Sans"/>
                        <a:sym typeface="Clear Sans"/>
                      </a:endParaRPr>
                    </a:p>
                  </a:txBody>
                  <a:tcPr marL="190500" marR="190500" marT="190500" marB="190500">
                    <a:lnL w="57150" cap="flat" cmpd="sng" algn="ctr">
                      <a:solidFill>
                        <a:srgbClr val="FEFEFE"/>
                      </a:solidFill>
                      <a:prstDash val="solid"/>
                      <a:round/>
                      <a:headEnd type="none" w="med" len="med"/>
                      <a:tailEnd type="none" w="med" len="med"/>
                    </a:lnL>
                    <a:lnR w="57150" cap="flat" cmpd="sng" algn="ctr">
                      <a:solidFill>
                        <a:srgbClr val="FEFEFE"/>
                      </a:solidFill>
                      <a:prstDash val="solid"/>
                      <a:round/>
                      <a:headEnd type="none" w="med" len="med"/>
                      <a:tailEnd type="none" w="med" len="med"/>
                    </a:lnR>
                    <a:lnT w="57150" cap="flat" cmpd="sng" algn="ctr">
                      <a:solidFill>
                        <a:srgbClr val="FEFEFE"/>
                      </a:solidFill>
                      <a:prstDash val="solid"/>
                      <a:round/>
                      <a:headEnd type="none" w="med" len="med"/>
                      <a:tailEnd type="none" w="med" len="med"/>
                    </a:lnT>
                    <a:lnB w="57150" cap="flat" cmpd="sng" algn="ctr">
                      <a:solidFill>
                        <a:srgbClr val="FEFEFE"/>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7" name="Picture 6">
            <a:extLst>
              <a:ext uri="{FF2B5EF4-FFF2-40B4-BE49-F238E27FC236}">
                <a16:creationId xmlns:a16="http://schemas.microsoft.com/office/drawing/2014/main" id="{F8DB6B52-9222-417E-6AE5-E0C361D60E2B}"/>
              </a:ext>
            </a:extLst>
          </p:cNvPr>
          <p:cNvPicPr>
            <a:picLocks noChangeAspect="1"/>
          </p:cNvPicPr>
          <p:nvPr/>
        </p:nvPicPr>
        <p:blipFill>
          <a:blip r:embed="rId3"/>
          <a:stretch>
            <a:fillRect/>
          </a:stretch>
        </p:blipFill>
        <p:spPr>
          <a:xfrm>
            <a:off x="12957009" y="5145505"/>
            <a:ext cx="3154279" cy="3484818"/>
          </a:xfrm>
          <a:prstGeom prst="rect">
            <a:avLst/>
          </a:prstGeom>
        </p:spPr>
      </p:pic>
      <p:sp>
        <p:nvSpPr>
          <p:cNvPr id="9" name="TextBox 8">
            <a:extLst>
              <a:ext uri="{FF2B5EF4-FFF2-40B4-BE49-F238E27FC236}">
                <a16:creationId xmlns:a16="http://schemas.microsoft.com/office/drawing/2014/main" id="{51B7C3FD-240C-F522-61A9-487E22321399}"/>
              </a:ext>
            </a:extLst>
          </p:cNvPr>
          <p:cNvSpPr txBox="1"/>
          <p:nvPr/>
        </p:nvSpPr>
        <p:spPr>
          <a:xfrm>
            <a:off x="1028698" y="1104900"/>
            <a:ext cx="9144000" cy="906915"/>
          </a:xfrm>
          <a:prstGeom prst="rect">
            <a:avLst/>
          </a:prstGeom>
          <a:noFill/>
        </p:spPr>
        <p:txBody>
          <a:bodyPr wrap="square">
            <a:spAutoFit/>
          </a:bodyPr>
          <a:lstStyle/>
          <a:p>
            <a:pPr algn="l">
              <a:lnSpc>
                <a:spcPts val="6600"/>
              </a:lnSpc>
              <a:defRPr/>
            </a:pPr>
            <a:r>
              <a:rPr lang="en-US" sz="5400" b="1" dirty="0">
                <a:solidFill>
                  <a:srgbClr val="2B4B82"/>
                </a:solidFill>
                <a:latin typeface="Clear Sans Bold"/>
                <a:cs typeface="Clear Sans Bold"/>
                <a:sym typeface="Clear Sans Bold"/>
              </a:rPr>
              <a:t>Strategy 2: Scheduling </a:t>
            </a:r>
            <a:endParaRPr lang="en-US" sz="2000" dirty="0"/>
          </a:p>
        </p:txBody>
      </p:sp>
      <p:graphicFrame>
        <p:nvGraphicFramePr>
          <p:cNvPr id="10" name="Table 9">
            <a:extLst>
              <a:ext uri="{FF2B5EF4-FFF2-40B4-BE49-F238E27FC236}">
                <a16:creationId xmlns:a16="http://schemas.microsoft.com/office/drawing/2014/main" id="{EA5B78E5-2BA7-2402-6B5A-13490E7B079F}"/>
              </a:ext>
            </a:extLst>
          </p:cNvPr>
          <p:cNvGraphicFramePr>
            <a:graphicFrameLocks noGrp="1"/>
          </p:cNvGraphicFramePr>
          <p:nvPr>
            <p:extLst>
              <p:ext uri="{D42A27DB-BD31-4B8C-83A1-F6EECF244321}">
                <p14:modId xmlns:p14="http://schemas.microsoft.com/office/powerpoint/2010/main" val="706696067"/>
              </p:ext>
            </p:extLst>
          </p:nvPr>
        </p:nvGraphicFramePr>
        <p:xfrm>
          <a:off x="8983261" y="1337329"/>
          <a:ext cx="8915400" cy="7612342"/>
        </p:xfrm>
        <a:graphic>
          <a:graphicData uri="http://schemas.openxmlformats.org/drawingml/2006/table">
            <a:tbl>
              <a:tblPr firstRow="1" bandRow="1">
                <a:tableStyleId>{5C22544A-7EE6-4342-B048-85BDC9FD1C3A}</a:tableStyleId>
              </a:tblPr>
              <a:tblGrid>
                <a:gridCol w="1114425">
                  <a:extLst>
                    <a:ext uri="{9D8B030D-6E8A-4147-A177-3AD203B41FA5}">
                      <a16:colId xmlns:a16="http://schemas.microsoft.com/office/drawing/2014/main" val="1482252497"/>
                    </a:ext>
                  </a:extLst>
                </a:gridCol>
                <a:gridCol w="1114425">
                  <a:extLst>
                    <a:ext uri="{9D8B030D-6E8A-4147-A177-3AD203B41FA5}">
                      <a16:colId xmlns:a16="http://schemas.microsoft.com/office/drawing/2014/main" val="1375082053"/>
                    </a:ext>
                  </a:extLst>
                </a:gridCol>
                <a:gridCol w="1114425">
                  <a:extLst>
                    <a:ext uri="{9D8B030D-6E8A-4147-A177-3AD203B41FA5}">
                      <a16:colId xmlns:a16="http://schemas.microsoft.com/office/drawing/2014/main" val="2899402584"/>
                    </a:ext>
                  </a:extLst>
                </a:gridCol>
                <a:gridCol w="1114425">
                  <a:extLst>
                    <a:ext uri="{9D8B030D-6E8A-4147-A177-3AD203B41FA5}">
                      <a16:colId xmlns:a16="http://schemas.microsoft.com/office/drawing/2014/main" val="3297420698"/>
                    </a:ext>
                  </a:extLst>
                </a:gridCol>
                <a:gridCol w="1114425">
                  <a:extLst>
                    <a:ext uri="{9D8B030D-6E8A-4147-A177-3AD203B41FA5}">
                      <a16:colId xmlns:a16="http://schemas.microsoft.com/office/drawing/2014/main" val="3683477601"/>
                    </a:ext>
                  </a:extLst>
                </a:gridCol>
                <a:gridCol w="1114425">
                  <a:extLst>
                    <a:ext uri="{9D8B030D-6E8A-4147-A177-3AD203B41FA5}">
                      <a16:colId xmlns:a16="http://schemas.microsoft.com/office/drawing/2014/main" val="3669261730"/>
                    </a:ext>
                  </a:extLst>
                </a:gridCol>
                <a:gridCol w="1114425">
                  <a:extLst>
                    <a:ext uri="{9D8B030D-6E8A-4147-A177-3AD203B41FA5}">
                      <a16:colId xmlns:a16="http://schemas.microsoft.com/office/drawing/2014/main" val="738744205"/>
                    </a:ext>
                  </a:extLst>
                </a:gridCol>
                <a:gridCol w="1114425">
                  <a:extLst>
                    <a:ext uri="{9D8B030D-6E8A-4147-A177-3AD203B41FA5}">
                      <a16:colId xmlns:a16="http://schemas.microsoft.com/office/drawing/2014/main" val="1373214741"/>
                    </a:ext>
                  </a:extLst>
                </a:gridCol>
              </a:tblGrid>
              <a:tr h="437854">
                <a:tc>
                  <a:txBody>
                    <a:bodyPr/>
                    <a:lstStyle/>
                    <a:p>
                      <a:pPr algn="ctr"/>
                      <a:r>
                        <a:rPr lang="en-US" dirty="0"/>
                        <a:t>Time</a:t>
                      </a:r>
                    </a:p>
                  </a:txBody>
                  <a:tcPr anchor="ctr">
                    <a:lnB w="12700" cap="flat" cmpd="sng" algn="ctr">
                      <a:solidFill>
                        <a:schemeClr val="tx1"/>
                      </a:solidFill>
                      <a:prstDash val="solid"/>
                      <a:round/>
                      <a:headEnd type="none" w="med" len="med"/>
                      <a:tailEnd type="none" w="med" len="med"/>
                    </a:lnB>
                  </a:tcPr>
                </a:tc>
                <a:tc>
                  <a:txBody>
                    <a:bodyPr/>
                    <a:lstStyle/>
                    <a:p>
                      <a:pPr algn="ctr"/>
                      <a:r>
                        <a:rPr lang="en-US" dirty="0"/>
                        <a:t>Sun</a:t>
                      </a:r>
                    </a:p>
                  </a:txBody>
                  <a:tcPr anchor="ctr">
                    <a:lnB w="12700" cap="flat" cmpd="sng" algn="ctr">
                      <a:solidFill>
                        <a:schemeClr val="tx1"/>
                      </a:solidFill>
                      <a:prstDash val="solid"/>
                      <a:round/>
                      <a:headEnd type="none" w="med" len="med"/>
                      <a:tailEnd type="none" w="med" len="med"/>
                    </a:lnB>
                  </a:tcPr>
                </a:tc>
                <a:tc>
                  <a:txBody>
                    <a:bodyPr/>
                    <a:lstStyle/>
                    <a:p>
                      <a:pPr algn="ctr"/>
                      <a:r>
                        <a:rPr lang="en-US" dirty="0"/>
                        <a:t>Mon</a:t>
                      </a:r>
                    </a:p>
                  </a:txBody>
                  <a:tcPr anchor="ctr">
                    <a:lnB w="12700" cap="flat" cmpd="sng" algn="ctr">
                      <a:solidFill>
                        <a:schemeClr val="tx1"/>
                      </a:solidFill>
                      <a:prstDash val="solid"/>
                      <a:round/>
                      <a:headEnd type="none" w="med" len="med"/>
                      <a:tailEnd type="none" w="med" len="med"/>
                    </a:lnB>
                  </a:tcPr>
                </a:tc>
                <a:tc>
                  <a:txBody>
                    <a:bodyPr/>
                    <a:lstStyle/>
                    <a:p>
                      <a:pPr algn="ctr"/>
                      <a:r>
                        <a:rPr lang="en-US" dirty="0"/>
                        <a:t>Tues</a:t>
                      </a:r>
                    </a:p>
                  </a:txBody>
                  <a:tcPr anchor="ctr">
                    <a:lnB w="12700" cap="flat" cmpd="sng" algn="ctr">
                      <a:solidFill>
                        <a:schemeClr val="tx1"/>
                      </a:solidFill>
                      <a:prstDash val="solid"/>
                      <a:round/>
                      <a:headEnd type="none" w="med" len="med"/>
                      <a:tailEnd type="none" w="med" len="med"/>
                    </a:lnB>
                  </a:tcPr>
                </a:tc>
                <a:tc>
                  <a:txBody>
                    <a:bodyPr/>
                    <a:lstStyle/>
                    <a:p>
                      <a:pPr algn="ctr"/>
                      <a:r>
                        <a:rPr lang="en-US" dirty="0"/>
                        <a:t>Weds </a:t>
                      </a:r>
                    </a:p>
                  </a:txBody>
                  <a:tcPr anchor="ctr">
                    <a:lnB w="12700" cap="flat" cmpd="sng" algn="ctr">
                      <a:solidFill>
                        <a:schemeClr val="tx1"/>
                      </a:solidFill>
                      <a:prstDash val="solid"/>
                      <a:round/>
                      <a:headEnd type="none" w="med" len="med"/>
                      <a:tailEnd type="none" w="med" len="med"/>
                    </a:lnB>
                  </a:tcPr>
                </a:tc>
                <a:tc>
                  <a:txBody>
                    <a:bodyPr/>
                    <a:lstStyle/>
                    <a:p>
                      <a:pPr algn="ctr"/>
                      <a:r>
                        <a:rPr lang="en-US" dirty="0"/>
                        <a:t>Thurs </a:t>
                      </a:r>
                    </a:p>
                  </a:txBody>
                  <a:tcPr anchor="ctr">
                    <a:lnB w="12700" cap="flat" cmpd="sng" algn="ctr">
                      <a:solidFill>
                        <a:schemeClr val="tx1"/>
                      </a:solidFill>
                      <a:prstDash val="solid"/>
                      <a:round/>
                      <a:headEnd type="none" w="med" len="med"/>
                      <a:tailEnd type="none" w="med" len="med"/>
                    </a:lnB>
                  </a:tcPr>
                </a:tc>
                <a:tc>
                  <a:txBody>
                    <a:bodyPr/>
                    <a:lstStyle/>
                    <a:p>
                      <a:pPr algn="ctr"/>
                      <a:r>
                        <a:rPr lang="en-US" dirty="0"/>
                        <a:t>Fri </a:t>
                      </a:r>
                    </a:p>
                  </a:txBody>
                  <a:tcPr anchor="ctr">
                    <a:lnB w="12700" cap="flat" cmpd="sng" algn="ctr">
                      <a:solidFill>
                        <a:schemeClr val="tx1"/>
                      </a:solidFill>
                      <a:prstDash val="solid"/>
                      <a:round/>
                      <a:headEnd type="none" w="med" len="med"/>
                      <a:tailEnd type="none" w="med" len="med"/>
                    </a:lnB>
                  </a:tcPr>
                </a:tc>
                <a:tc>
                  <a:txBody>
                    <a:bodyPr/>
                    <a:lstStyle/>
                    <a:p>
                      <a:pPr algn="ctr"/>
                      <a:r>
                        <a:rPr lang="en-US" dirty="0"/>
                        <a:t>Sat</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9618304"/>
                  </a:ext>
                </a:extLst>
              </a:tr>
              <a:tr h="437854">
                <a:tc>
                  <a:txBody>
                    <a:bodyPr/>
                    <a:lstStyle/>
                    <a:p>
                      <a:pPr algn="ctr"/>
                      <a:r>
                        <a:rPr lang="en-US" dirty="0"/>
                        <a:t>9-10 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10">
                  <a:txBody>
                    <a:bodyPr/>
                    <a:lstStyle/>
                    <a:p>
                      <a:pPr algn="ctr"/>
                      <a:r>
                        <a:rPr lang="en-US" dirty="0"/>
                        <a:t>Work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t>Commute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t>Commute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t>Commute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t>Drop-off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t>Drop-off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10">
                  <a:txBody>
                    <a:bodyPr/>
                    <a:lstStyle/>
                    <a:p>
                      <a:pPr algn="ctr"/>
                      <a:r>
                        <a:rPr lang="en-US" dirty="0"/>
                        <a:t>Work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965430048"/>
                  </a:ext>
                </a:extLst>
              </a:tr>
              <a:tr h="437854">
                <a:tc>
                  <a:txBody>
                    <a:bodyPr/>
                    <a:lstStyle/>
                    <a:p>
                      <a:pPr algn="ctr"/>
                      <a:r>
                        <a:rPr lang="en-US" dirty="0"/>
                        <a:t>10-11 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rowSpan="3">
                  <a:txBody>
                    <a:bodyPr/>
                    <a:lstStyle/>
                    <a:p>
                      <a:pPr algn="ctr"/>
                      <a:r>
                        <a:rPr lang="en-US" dirty="0"/>
                        <a:t>Soc Lect.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gn="ctr"/>
                      <a:r>
                        <a:rPr lang="en-US" dirty="0"/>
                        <a:t>Bio Study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dirty="0"/>
                        <a:t>Study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dirty="0"/>
                        <a:t>Groceries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t>Commute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88241809"/>
                  </a:ext>
                </a:extLst>
              </a:tr>
              <a:tr h="437854">
                <a:tc>
                  <a:txBody>
                    <a:bodyPr/>
                    <a:lstStyle/>
                    <a:p>
                      <a:pPr algn="ctr"/>
                      <a:r>
                        <a:rPr lang="en-US" dirty="0"/>
                        <a:t>11-12 PM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vMerge="1">
                  <a:txBody>
                    <a:bodyPr/>
                    <a:lstStyle/>
                    <a:p>
                      <a:pPr algn="ctr"/>
                      <a:endParaRPr lang="en-US" dirty="0"/>
                    </a:p>
                  </a:txBody>
                  <a:tcPr anchor="ctr"/>
                </a:tc>
                <a:tc vMerge="1">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dirty="0"/>
                        <a:t>Lab Prep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vMerge="1">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693889183"/>
                  </a:ext>
                </a:extLst>
              </a:tr>
              <a:tr h="437854">
                <a:tc>
                  <a:txBody>
                    <a:bodyPr/>
                    <a:lstStyle/>
                    <a:p>
                      <a:pPr algn="ctr"/>
                      <a:r>
                        <a:rPr lang="en-US" dirty="0"/>
                        <a:t>11-12 PM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vMerge="1">
                  <a:txBody>
                    <a:bodyPr/>
                    <a:lstStyle/>
                    <a:p>
                      <a:pPr algn="ctr"/>
                      <a:endParaRPr lang="en-US" dirty="0"/>
                    </a:p>
                  </a:txBody>
                  <a:tcPr anchor="ct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rowSpan="2">
                  <a:txBody>
                    <a:bodyPr/>
                    <a:lstStyle/>
                    <a:p>
                      <a:pPr algn="ctr"/>
                      <a:r>
                        <a:rPr lang="en-US" dirty="0"/>
                        <a:t>Bio Lect.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gn="ctr"/>
                      <a:r>
                        <a:rPr lang="en-US" dirty="0"/>
                        <a:t>Eng Study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rowSpan="2">
                  <a:txBody>
                    <a:bodyPr/>
                    <a:lstStyle/>
                    <a:p>
                      <a:pPr algn="ctr"/>
                      <a:r>
                        <a:rPr lang="en-US" dirty="0"/>
                        <a:t>Bio Lab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749999843"/>
                  </a:ext>
                </a:extLst>
              </a:tr>
              <a:tr h="437854">
                <a:tc>
                  <a:txBody>
                    <a:bodyPr/>
                    <a:lstStyle/>
                    <a:p>
                      <a:pPr algn="ctr"/>
                      <a:r>
                        <a:rPr lang="en-US" dirty="0"/>
                        <a:t>12-1 PM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dirty="0"/>
                        <a:t>Soc Tut.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dirty="0"/>
                        <a:t>Lunch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vMerge="1">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vMerge="1">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vMerge="1">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269062509"/>
                  </a:ext>
                </a:extLst>
              </a:tr>
              <a:tr h="437854">
                <a:tc>
                  <a:txBody>
                    <a:bodyPr/>
                    <a:lstStyle/>
                    <a:p>
                      <a:pPr algn="ctr"/>
                      <a:r>
                        <a:rPr lang="en-US" dirty="0"/>
                        <a:t>1-2 PM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dirty="0"/>
                        <a:t>Lunch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t>Writing Cent.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dirty="0"/>
                        <a:t>Lunch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t>Lunch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t>Lunch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209207240"/>
                  </a:ext>
                </a:extLst>
              </a:tr>
              <a:tr h="437854">
                <a:tc>
                  <a:txBody>
                    <a:bodyPr/>
                    <a:lstStyle/>
                    <a:p>
                      <a:pPr algn="ctr"/>
                      <a:r>
                        <a:rPr lang="en-US" dirty="0"/>
                        <a:t>2-3 PM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rowSpan="3">
                  <a:txBody>
                    <a:bodyPr/>
                    <a:lstStyle/>
                    <a:p>
                      <a:pPr algn="ctr"/>
                      <a:r>
                        <a:rPr lang="en-US" dirty="0"/>
                        <a:t>Eng Lect.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dirty="0"/>
                        <a:t>Math Help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dirty="0"/>
                        <a:t>Office Hr.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242673415"/>
                  </a:ext>
                </a:extLst>
              </a:tr>
              <a:tr h="437854">
                <a:tc>
                  <a:txBody>
                    <a:bodyPr/>
                    <a:lstStyle/>
                    <a:p>
                      <a:pPr algn="ctr"/>
                      <a:r>
                        <a:rPr lang="en-US" dirty="0"/>
                        <a:t>3-4 PM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vMerge="1">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dirty="0"/>
                        <a:t>Commute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dirty="0"/>
                        <a:t>Commute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515227770"/>
                  </a:ext>
                </a:extLst>
              </a:tr>
              <a:tr h="437854">
                <a:tc>
                  <a:txBody>
                    <a:bodyPr/>
                    <a:lstStyle/>
                    <a:p>
                      <a:pPr algn="ctr"/>
                      <a:r>
                        <a:rPr lang="en-US" dirty="0"/>
                        <a:t>4-5 PM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dirty="0"/>
                        <a:t>Daycare Pick up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dirty="0"/>
                        <a:t>Dinner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vMerge="1">
                  <a:txBody>
                    <a:bodyPr/>
                    <a:lstStyle/>
                    <a:p>
                      <a:pPr algn="ct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596020671"/>
                  </a:ext>
                </a:extLst>
              </a:tr>
              <a:tr h="437854">
                <a:tc>
                  <a:txBody>
                    <a:bodyPr/>
                    <a:lstStyle/>
                    <a:p>
                      <a:pPr algn="ctr"/>
                      <a:r>
                        <a:rPr lang="en-US" dirty="0"/>
                        <a:t>5-6 PM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dirty="0"/>
                        <a:t>Commute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dirty="0"/>
                        <a:t>Gym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t>Gym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6">
                  <a:txBody>
                    <a:bodyPr/>
                    <a:lstStyle/>
                    <a:p>
                      <a:pPr algn="ctr"/>
                      <a:r>
                        <a:rPr lang="en-US" dirty="0"/>
                        <a:t>Work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873100406"/>
                  </a:ext>
                </a:extLst>
              </a:tr>
              <a:tr h="437854">
                <a:tc>
                  <a:txBody>
                    <a:bodyPr/>
                    <a:lstStyle/>
                    <a:p>
                      <a:pPr algn="ctr"/>
                      <a:r>
                        <a:rPr lang="en-US" dirty="0"/>
                        <a:t>6-7 PM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Commute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t>Dinner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algn="ctr"/>
                      <a:r>
                        <a:rPr lang="en-US" dirty="0"/>
                        <a:t>Eng Study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dirty="0"/>
                        <a:t>Kids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t>Dinner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vMerge="1">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dirty="0"/>
                        <a:t>Commute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570061823"/>
                  </a:ext>
                </a:extLst>
              </a:tr>
              <a:tr h="437854">
                <a:tc>
                  <a:txBody>
                    <a:bodyPr/>
                    <a:lstStyle/>
                    <a:p>
                      <a:pPr algn="ctr"/>
                      <a:r>
                        <a:rPr lang="en-US" dirty="0"/>
                        <a:t>7-8 PM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Dinner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t>Soc Study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vMerge="1">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algn="ctr"/>
                      <a:r>
                        <a:rPr lang="en-US" dirty="0"/>
                        <a:t>Soc Study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vMerge="1">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dirty="0"/>
                        <a:t>Dinner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601053078"/>
                  </a:ext>
                </a:extLst>
              </a:tr>
              <a:tr h="437854">
                <a:tc>
                  <a:txBody>
                    <a:bodyPr/>
                    <a:lstStyle/>
                    <a:p>
                      <a:pPr algn="ctr"/>
                      <a:r>
                        <a:rPr lang="en-US" dirty="0"/>
                        <a:t>8-9 PM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r>
                        <a:rPr lang="en-US" dirty="0"/>
                        <a:t>Prep for Week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t>Kids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vMerge="1">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280406954"/>
                  </a:ext>
                </a:extLst>
              </a:tr>
              <a:tr h="437854">
                <a:tc>
                  <a:txBody>
                    <a:bodyPr/>
                    <a:lstStyle/>
                    <a:p>
                      <a:pPr algn="ctr"/>
                      <a:r>
                        <a:rPr lang="en-US" dirty="0"/>
                        <a:t>9-10 PM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dirty="0"/>
                        <a:t>Prep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t>Prep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t>Prep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t>Prep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dirty="0"/>
                        <a:t>Prep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982757781"/>
                  </a:ext>
                </a:extLst>
              </a:tr>
              <a:tr h="437854">
                <a:tc>
                  <a:txBody>
                    <a:bodyPr/>
                    <a:lstStyle/>
                    <a:p>
                      <a:pPr algn="ctr"/>
                      <a:r>
                        <a:rPr lang="en-US" dirty="0"/>
                        <a:t>10-11 PM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Sleep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t>Sleep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t>Sleep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t>Sleep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t>Sleep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dirty="0"/>
                        <a:t>Sleep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27218806"/>
                  </a:ext>
                </a:extLst>
              </a:tr>
            </a:tbl>
          </a:graphicData>
        </a:graphic>
      </p:graphicFrame>
      <p:pic>
        <p:nvPicPr>
          <p:cNvPr id="11" name="Picture 10">
            <a:extLst>
              <a:ext uri="{FF2B5EF4-FFF2-40B4-BE49-F238E27FC236}">
                <a16:creationId xmlns:a16="http://schemas.microsoft.com/office/drawing/2014/main" id="{3765435F-AD94-B4D6-831B-57ECDC64E9D3}"/>
              </a:ext>
            </a:extLst>
          </p:cNvPr>
          <p:cNvPicPr>
            <a:picLocks noChangeAspect="1"/>
          </p:cNvPicPr>
          <p:nvPr/>
        </p:nvPicPr>
        <p:blipFill>
          <a:blip r:embed="rId4"/>
          <a:stretch>
            <a:fillRect/>
          </a:stretch>
        </p:blipFill>
        <p:spPr>
          <a:xfrm>
            <a:off x="6909509" y="7211844"/>
            <a:ext cx="2244651" cy="2483444"/>
          </a:xfrm>
          <a:prstGeom prst="rect">
            <a:avLst/>
          </a:prstGeom>
        </p:spPr>
      </p:pic>
    </p:spTree>
    <p:extLst>
      <p:ext uri="{BB962C8B-B14F-4D97-AF65-F5344CB8AC3E}">
        <p14:creationId xmlns:p14="http://schemas.microsoft.com/office/powerpoint/2010/main" val="2838990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Freeform 2"/>
          <p:cNvSpPr/>
          <p:nvPr/>
        </p:nvSpPr>
        <p:spPr>
          <a:xfrm>
            <a:off x="655666" y="-963412"/>
            <a:ext cx="4597438" cy="2842053"/>
          </a:xfrm>
          <a:custGeom>
            <a:avLst/>
            <a:gdLst/>
            <a:ahLst/>
            <a:cxnLst/>
            <a:rect l="l" t="t" r="r" b="b"/>
            <a:pathLst>
              <a:path w="4597438" h="2842053">
                <a:moveTo>
                  <a:pt x="0" y="0"/>
                </a:moveTo>
                <a:lnTo>
                  <a:pt x="4597439" y="0"/>
                </a:lnTo>
                <a:lnTo>
                  <a:pt x="4597439" y="2842052"/>
                </a:lnTo>
                <a:lnTo>
                  <a:pt x="0" y="284205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flipH="1">
            <a:off x="11207503" y="390596"/>
            <a:ext cx="2076668" cy="1276207"/>
          </a:xfrm>
          <a:custGeom>
            <a:avLst/>
            <a:gdLst/>
            <a:ahLst/>
            <a:cxnLst/>
            <a:rect l="l" t="t" r="r" b="b"/>
            <a:pathLst>
              <a:path w="2076668" h="1276207">
                <a:moveTo>
                  <a:pt x="2076669" y="0"/>
                </a:moveTo>
                <a:lnTo>
                  <a:pt x="0" y="0"/>
                </a:lnTo>
                <a:lnTo>
                  <a:pt x="0" y="1276208"/>
                </a:lnTo>
                <a:lnTo>
                  <a:pt x="2076669" y="1276208"/>
                </a:lnTo>
                <a:lnTo>
                  <a:pt x="2076669"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Freeform 5"/>
          <p:cNvSpPr/>
          <p:nvPr/>
        </p:nvSpPr>
        <p:spPr>
          <a:xfrm>
            <a:off x="5649912" y="-3759204"/>
            <a:ext cx="5357753" cy="5591583"/>
          </a:xfrm>
          <a:custGeom>
            <a:avLst/>
            <a:gdLst/>
            <a:ahLst/>
            <a:cxnLst/>
            <a:rect l="l" t="t" r="r" b="b"/>
            <a:pathLst>
              <a:path w="5357753" h="5591583">
                <a:moveTo>
                  <a:pt x="0" y="0"/>
                </a:moveTo>
                <a:lnTo>
                  <a:pt x="5357753" y="0"/>
                </a:lnTo>
                <a:lnTo>
                  <a:pt x="5357753" y="5591583"/>
                </a:lnTo>
                <a:lnTo>
                  <a:pt x="0" y="559158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graphicFrame>
        <p:nvGraphicFramePr>
          <p:cNvPr id="6" name="Table 6"/>
          <p:cNvGraphicFramePr>
            <a:graphicFrameLocks noGrp="1"/>
          </p:cNvGraphicFramePr>
          <p:nvPr>
            <p:extLst>
              <p:ext uri="{D42A27DB-BD31-4B8C-83A1-F6EECF244321}">
                <p14:modId xmlns:p14="http://schemas.microsoft.com/office/powerpoint/2010/main" val="4069609901"/>
              </p:ext>
            </p:extLst>
          </p:nvPr>
        </p:nvGraphicFramePr>
        <p:xfrm>
          <a:off x="655665" y="2098923"/>
          <a:ext cx="16613160" cy="7219909"/>
        </p:xfrm>
        <a:graphic>
          <a:graphicData uri="http://schemas.openxmlformats.org/drawingml/2006/table">
            <a:tbl>
              <a:tblPr/>
              <a:tblGrid>
                <a:gridCol w="8306580">
                  <a:extLst>
                    <a:ext uri="{9D8B030D-6E8A-4147-A177-3AD203B41FA5}">
                      <a16:colId xmlns:a16="http://schemas.microsoft.com/office/drawing/2014/main" val="20000"/>
                    </a:ext>
                  </a:extLst>
                </a:gridCol>
                <a:gridCol w="8306580">
                  <a:extLst>
                    <a:ext uri="{9D8B030D-6E8A-4147-A177-3AD203B41FA5}">
                      <a16:colId xmlns:a16="http://schemas.microsoft.com/office/drawing/2014/main" val="20001"/>
                    </a:ext>
                  </a:extLst>
                </a:gridCol>
              </a:tblGrid>
              <a:tr h="1314345">
                <a:tc>
                  <a:txBody>
                    <a:bodyPr/>
                    <a:lstStyle/>
                    <a:p>
                      <a:pPr algn="l">
                        <a:lnSpc>
                          <a:spcPts val="6600"/>
                        </a:lnSpc>
                        <a:defRPr/>
                      </a:pPr>
                      <a:endParaRPr lang="en-US" sz="1100" dirty="0"/>
                    </a:p>
                  </a:txBody>
                  <a:tcPr marL="190500" marR="190500" marT="190500" marB="190500">
                    <a:lnL w="57150" cap="flat" cmpd="sng" algn="ctr">
                      <a:solidFill>
                        <a:srgbClr val="FEFEFE"/>
                      </a:solidFill>
                      <a:prstDash val="solid"/>
                      <a:round/>
                      <a:headEnd type="none" w="med" len="med"/>
                      <a:tailEnd type="none" w="med" len="med"/>
                    </a:lnL>
                    <a:lnR w="57150" cap="flat" cmpd="sng" algn="ctr">
                      <a:solidFill>
                        <a:srgbClr val="FEFEFE"/>
                      </a:solidFill>
                      <a:prstDash val="solid"/>
                      <a:round/>
                      <a:headEnd type="none" w="med" len="med"/>
                      <a:tailEnd type="none" w="med" len="med"/>
                    </a:lnR>
                    <a:lnT w="57150" cap="flat" cmpd="sng" algn="ctr">
                      <a:solidFill>
                        <a:srgbClr val="FEFEFE"/>
                      </a:solidFill>
                      <a:prstDash val="solid"/>
                      <a:round/>
                      <a:headEnd type="none" w="med" len="med"/>
                      <a:tailEnd type="none" w="med" len="med"/>
                    </a:lnT>
                    <a:lnB w="57150" cap="flat" cmpd="sng" algn="ctr">
                      <a:solidFill>
                        <a:srgbClr val="FEFEFE"/>
                      </a:solidFill>
                      <a:prstDash val="solid"/>
                      <a:round/>
                      <a:headEnd type="none" w="med" len="med"/>
                      <a:tailEnd type="none" w="med" len="med"/>
                    </a:lnB>
                  </a:tcPr>
                </a:tc>
                <a:tc>
                  <a:txBody>
                    <a:bodyPr/>
                    <a:lstStyle/>
                    <a:p>
                      <a:pPr algn="l">
                        <a:lnSpc>
                          <a:spcPts val="6720"/>
                        </a:lnSpc>
                        <a:defRPr/>
                      </a:pPr>
                      <a:endParaRPr lang="en-US" sz="1100" dirty="0"/>
                    </a:p>
                  </a:txBody>
                  <a:tcPr marL="190500" marR="190500" marT="190500" marB="190500">
                    <a:lnL w="57150" cap="flat" cmpd="sng" algn="ctr">
                      <a:solidFill>
                        <a:srgbClr val="FEFEFE"/>
                      </a:solidFill>
                      <a:prstDash val="solid"/>
                      <a:round/>
                      <a:headEnd type="none" w="med" len="med"/>
                      <a:tailEnd type="none" w="med" len="med"/>
                    </a:lnL>
                    <a:lnR w="57150" cap="flat" cmpd="sng" algn="ctr">
                      <a:solidFill>
                        <a:srgbClr val="FEFEFE"/>
                      </a:solidFill>
                      <a:prstDash val="solid"/>
                      <a:round/>
                      <a:headEnd type="none" w="med" len="med"/>
                      <a:tailEnd type="none" w="med" len="med"/>
                    </a:lnR>
                    <a:lnT w="57150" cap="flat" cmpd="sng" algn="ctr">
                      <a:solidFill>
                        <a:srgbClr val="FEFEFE"/>
                      </a:solidFill>
                      <a:prstDash val="solid"/>
                      <a:round/>
                      <a:headEnd type="none" w="med" len="med"/>
                      <a:tailEnd type="none" w="med" len="med"/>
                    </a:lnT>
                    <a:lnB w="57150" cap="flat" cmpd="sng" algn="ctr">
                      <a:solidFill>
                        <a:srgbClr val="FEFEFE"/>
                      </a:solidFill>
                      <a:prstDash val="solid"/>
                      <a:round/>
                      <a:headEnd type="none" w="med" len="med"/>
                      <a:tailEnd type="none" w="med" len="med"/>
                    </a:lnB>
                  </a:tcPr>
                </a:tc>
                <a:extLst>
                  <a:ext uri="{0D108BD9-81ED-4DB2-BD59-A6C34878D82A}">
                    <a16:rowId xmlns:a16="http://schemas.microsoft.com/office/drawing/2014/main" val="10000"/>
                  </a:ext>
                </a:extLst>
              </a:tr>
              <a:tr h="2338792">
                <a:tc>
                  <a:txBody>
                    <a:bodyPr/>
                    <a:lstStyle/>
                    <a:p>
                      <a:pPr marL="259080" lvl="1" indent="0" algn="l">
                        <a:lnSpc>
                          <a:spcPct val="100000"/>
                        </a:lnSpc>
                        <a:buFont typeface="Arial"/>
                        <a:buNone/>
                        <a:defRPr/>
                      </a:pPr>
                      <a:r>
                        <a:rPr lang="en-US" sz="3200" b="1" i="0" dirty="0">
                          <a:solidFill>
                            <a:schemeClr val="accent5">
                              <a:lumMod val="75000"/>
                            </a:schemeClr>
                          </a:solidFill>
                          <a:latin typeface="Clear Sans"/>
                          <a:ea typeface="Clear Sans"/>
                          <a:cs typeface="Clear Sans"/>
                          <a:sym typeface="Clear Sans"/>
                        </a:rPr>
                        <a:t>Mature students report an enhanced sense of self-determination &amp; academic self-efficacy </a:t>
                      </a:r>
                      <a:r>
                        <a:rPr lang="en-US" sz="3200" b="1" i="1" dirty="0">
                          <a:solidFill>
                            <a:schemeClr val="accent5">
                              <a:lumMod val="75000"/>
                            </a:schemeClr>
                          </a:solidFill>
                          <a:latin typeface="Clear Sans"/>
                          <a:ea typeface="Clear Sans"/>
                          <a:cs typeface="Clear Sans"/>
                          <a:sym typeface="Clear Sans"/>
                        </a:rPr>
                        <a:t>(</a:t>
                      </a:r>
                      <a:r>
                        <a:rPr lang="en-US" sz="3200" b="1" i="1" dirty="0" err="1">
                          <a:solidFill>
                            <a:schemeClr val="accent5">
                              <a:lumMod val="75000"/>
                            </a:schemeClr>
                          </a:solidFill>
                          <a:latin typeface="Clear Sans"/>
                          <a:ea typeface="Clear Sans"/>
                          <a:cs typeface="Clear Sans"/>
                          <a:sym typeface="Clear Sans"/>
                        </a:rPr>
                        <a:t>Erb</a:t>
                      </a:r>
                      <a:r>
                        <a:rPr lang="en-US" sz="3200" b="1" i="1" dirty="0">
                          <a:solidFill>
                            <a:schemeClr val="accent5">
                              <a:lumMod val="75000"/>
                            </a:schemeClr>
                          </a:solidFill>
                          <a:latin typeface="Clear Sans"/>
                          <a:ea typeface="Clear Sans"/>
                          <a:cs typeface="Clear Sans"/>
                          <a:sym typeface="Clear Sans"/>
                        </a:rPr>
                        <a:t> &amp; Drysdale, 2017).</a:t>
                      </a:r>
                    </a:p>
                    <a:p>
                      <a:pPr marL="259080" lvl="1" indent="0" algn="l">
                        <a:lnSpc>
                          <a:spcPct val="100000"/>
                        </a:lnSpc>
                        <a:buFont typeface="Arial"/>
                        <a:buNone/>
                        <a:defRPr/>
                      </a:pPr>
                      <a:endParaRPr lang="en-US" sz="3200" b="1" i="1" dirty="0">
                        <a:solidFill>
                          <a:schemeClr val="accent5">
                            <a:lumMod val="75000"/>
                          </a:schemeClr>
                        </a:solidFill>
                        <a:latin typeface="Clear Sans"/>
                        <a:ea typeface="Clear Sans"/>
                        <a:cs typeface="Clear Sans"/>
                        <a:sym typeface="Clear Sans"/>
                      </a:endParaRPr>
                    </a:p>
                    <a:p>
                      <a:pPr marL="518160" lvl="1" indent="-259080" algn="l">
                        <a:lnSpc>
                          <a:spcPct val="150000"/>
                        </a:lnSpc>
                        <a:buFont typeface="Arial"/>
                        <a:buChar char="•"/>
                        <a:defRPr/>
                      </a:pPr>
                      <a:r>
                        <a:rPr lang="en-US" sz="3200" dirty="0">
                          <a:solidFill>
                            <a:srgbClr val="2B4B82"/>
                          </a:solidFill>
                          <a:latin typeface="Clear Sans"/>
                          <a:ea typeface="Clear Sans"/>
                          <a:cs typeface="Clear Sans"/>
                          <a:sym typeface="Clear Sans"/>
                        </a:rPr>
                        <a:t>Reflect on personal, professional &amp; academic goals </a:t>
                      </a:r>
                    </a:p>
                    <a:p>
                      <a:pPr marL="518160" lvl="1" indent="-259080" algn="l">
                        <a:lnSpc>
                          <a:spcPct val="150000"/>
                        </a:lnSpc>
                        <a:buFont typeface="Arial"/>
                        <a:buChar char="•"/>
                        <a:defRPr/>
                      </a:pPr>
                      <a:r>
                        <a:rPr lang="en-US" sz="3200" dirty="0">
                          <a:solidFill>
                            <a:srgbClr val="2B4B82"/>
                          </a:solidFill>
                          <a:latin typeface="Clear Sans"/>
                          <a:ea typeface="Clear Sans"/>
                          <a:cs typeface="Clear Sans"/>
                          <a:sym typeface="Clear Sans"/>
                        </a:rPr>
                        <a:t>Determine purpose and motivation  </a:t>
                      </a:r>
                    </a:p>
                    <a:p>
                      <a:pPr marL="518160" lvl="1" indent="-259080" algn="l">
                        <a:lnSpc>
                          <a:spcPct val="150000"/>
                        </a:lnSpc>
                        <a:buFont typeface="Arial"/>
                        <a:buChar char="•"/>
                        <a:defRPr/>
                      </a:pPr>
                      <a:r>
                        <a:rPr lang="en-US" sz="3200" dirty="0">
                          <a:solidFill>
                            <a:srgbClr val="2B4B82"/>
                          </a:solidFill>
                          <a:latin typeface="Clear Sans"/>
                          <a:ea typeface="Clear Sans"/>
                          <a:cs typeface="Clear Sans"/>
                          <a:sym typeface="Clear Sans"/>
                        </a:rPr>
                        <a:t>Identify a work-back plan </a:t>
                      </a:r>
                    </a:p>
                    <a:p>
                      <a:pPr marL="518160" lvl="1" indent="-259080" algn="l">
                        <a:lnSpc>
                          <a:spcPct val="150000"/>
                        </a:lnSpc>
                        <a:buFont typeface="Arial"/>
                        <a:buChar char="•"/>
                        <a:defRPr/>
                      </a:pPr>
                      <a:endParaRPr lang="en-US" sz="3200" dirty="0">
                        <a:solidFill>
                          <a:srgbClr val="2B4B82"/>
                        </a:solidFill>
                        <a:latin typeface="Clear Sans"/>
                        <a:ea typeface="Clear Sans"/>
                        <a:cs typeface="Clear Sans"/>
                        <a:sym typeface="Clear Sans"/>
                      </a:endParaRPr>
                    </a:p>
                  </a:txBody>
                  <a:tcPr marL="190500" marR="190500" marT="190500" marB="190500">
                    <a:lnL w="57150" cap="flat" cmpd="sng" algn="ctr">
                      <a:solidFill>
                        <a:srgbClr val="FEFEFE"/>
                      </a:solidFill>
                      <a:prstDash val="solid"/>
                      <a:round/>
                      <a:headEnd type="none" w="med" len="med"/>
                      <a:tailEnd type="none" w="med" len="med"/>
                    </a:lnL>
                    <a:lnR w="57150" cap="flat" cmpd="sng" algn="ctr">
                      <a:solidFill>
                        <a:srgbClr val="FEFEFE"/>
                      </a:solidFill>
                      <a:prstDash val="solid"/>
                      <a:round/>
                      <a:headEnd type="none" w="med" len="med"/>
                      <a:tailEnd type="none" w="med" len="med"/>
                    </a:lnR>
                    <a:lnT w="57150" cap="flat" cmpd="sng" algn="ctr">
                      <a:solidFill>
                        <a:srgbClr val="FEFEFE"/>
                      </a:solidFill>
                      <a:prstDash val="solid"/>
                      <a:round/>
                      <a:headEnd type="none" w="med" len="med"/>
                      <a:tailEnd type="none" w="med" len="med"/>
                    </a:lnT>
                    <a:lnB w="57150" cap="flat" cmpd="sng" algn="ctr">
                      <a:solidFill>
                        <a:srgbClr val="FEFEFE"/>
                      </a:solidFill>
                      <a:prstDash val="solid"/>
                      <a:round/>
                      <a:headEnd type="none" w="med" len="med"/>
                      <a:tailEnd type="none" w="med" len="med"/>
                    </a:lnB>
                  </a:tcPr>
                </a:tc>
                <a:tc>
                  <a:txBody>
                    <a:bodyPr/>
                    <a:lstStyle/>
                    <a:p>
                      <a:pPr marL="259080" lvl="1" indent="0" algn="l">
                        <a:lnSpc>
                          <a:spcPts val="3359"/>
                        </a:lnSpc>
                        <a:buFont typeface="Arial"/>
                        <a:buNone/>
                        <a:defRPr/>
                      </a:pPr>
                      <a:endParaRPr lang="en-US" sz="2400" dirty="0">
                        <a:solidFill>
                          <a:srgbClr val="2B4B82"/>
                        </a:solidFill>
                        <a:latin typeface="Clear Sans"/>
                        <a:ea typeface="Clear Sans"/>
                        <a:cs typeface="Clear Sans"/>
                        <a:sym typeface="Clear Sans"/>
                      </a:endParaRPr>
                    </a:p>
                  </a:txBody>
                  <a:tcPr marL="190500" marR="190500" marT="190500" marB="190500">
                    <a:lnL w="57150" cap="flat" cmpd="sng" algn="ctr">
                      <a:solidFill>
                        <a:srgbClr val="FEFEFE"/>
                      </a:solidFill>
                      <a:prstDash val="solid"/>
                      <a:round/>
                      <a:headEnd type="none" w="med" len="med"/>
                      <a:tailEnd type="none" w="med" len="med"/>
                    </a:lnL>
                    <a:lnR w="57150" cap="flat" cmpd="sng" algn="ctr">
                      <a:solidFill>
                        <a:srgbClr val="FEFEFE"/>
                      </a:solidFill>
                      <a:prstDash val="solid"/>
                      <a:round/>
                      <a:headEnd type="none" w="med" len="med"/>
                      <a:tailEnd type="none" w="med" len="med"/>
                    </a:lnR>
                    <a:lnT w="57150" cap="flat" cmpd="sng" algn="ctr">
                      <a:solidFill>
                        <a:srgbClr val="FEFEFE"/>
                      </a:solidFill>
                      <a:prstDash val="solid"/>
                      <a:round/>
                      <a:headEnd type="none" w="med" len="med"/>
                      <a:tailEnd type="none" w="med" len="med"/>
                    </a:lnT>
                    <a:lnB w="57150" cap="flat" cmpd="sng" algn="ctr">
                      <a:solidFill>
                        <a:srgbClr val="FEFEFE"/>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7" name="Picture 6">
            <a:extLst>
              <a:ext uri="{FF2B5EF4-FFF2-40B4-BE49-F238E27FC236}">
                <a16:creationId xmlns:a16="http://schemas.microsoft.com/office/drawing/2014/main" id="{F793EA75-19F2-7FFA-E8B9-308E86708BAA}"/>
              </a:ext>
            </a:extLst>
          </p:cNvPr>
          <p:cNvPicPr>
            <a:picLocks noChangeAspect="1"/>
          </p:cNvPicPr>
          <p:nvPr/>
        </p:nvPicPr>
        <p:blipFill>
          <a:blip r:embed="rId9"/>
          <a:stretch>
            <a:fillRect/>
          </a:stretch>
        </p:blipFill>
        <p:spPr>
          <a:xfrm>
            <a:off x="14107395" y="-921274"/>
            <a:ext cx="3151905" cy="3487214"/>
          </a:xfrm>
          <a:prstGeom prst="rect">
            <a:avLst/>
          </a:prstGeom>
        </p:spPr>
      </p:pic>
      <p:sp>
        <p:nvSpPr>
          <p:cNvPr id="9" name="TextBox 8">
            <a:extLst>
              <a:ext uri="{FF2B5EF4-FFF2-40B4-BE49-F238E27FC236}">
                <a16:creationId xmlns:a16="http://schemas.microsoft.com/office/drawing/2014/main" id="{CF235CD5-83A3-45A0-71C1-89E3B8D7C6B5}"/>
              </a:ext>
            </a:extLst>
          </p:cNvPr>
          <p:cNvSpPr txBox="1"/>
          <p:nvPr/>
        </p:nvSpPr>
        <p:spPr>
          <a:xfrm>
            <a:off x="1019175" y="2334682"/>
            <a:ext cx="9144000" cy="906915"/>
          </a:xfrm>
          <a:prstGeom prst="rect">
            <a:avLst/>
          </a:prstGeom>
          <a:noFill/>
        </p:spPr>
        <p:txBody>
          <a:bodyPr wrap="square">
            <a:spAutoFit/>
          </a:bodyPr>
          <a:lstStyle/>
          <a:p>
            <a:pPr algn="l">
              <a:lnSpc>
                <a:spcPts val="6600"/>
              </a:lnSpc>
              <a:defRPr/>
            </a:pPr>
            <a:r>
              <a:rPr lang="en-US" sz="5400" b="1" dirty="0">
                <a:solidFill>
                  <a:srgbClr val="2B4B82"/>
                </a:solidFill>
                <a:latin typeface="Clear Sans Bold"/>
                <a:cs typeface="Clear Sans Bold"/>
                <a:sym typeface="Clear Sans Bold"/>
              </a:rPr>
              <a:t>Strategy 3: Goal Setting</a:t>
            </a:r>
            <a:endParaRPr lang="en-US" sz="2000" dirty="0"/>
          </a:p>
        </p:txBody>
      </p:sp>
      <p:graphicFrame>
        <p:nvGraphicFramePr>
          <p:cNvPr id="10" name="Table 9">
            <a:extLst>
              <a:ext uri="{FF2B5EF4-FFF2-40B4-BE49-F238E27FC236}">
                <a16:creationId xmlns:a16="http://schemas.microsoft.com/office/drawing/2014/main" id="{48635A69-9528-A1E7-AC7C-DF85A85A67B5}"/>
              </a:ext>
            </a:extLst>
          </p:cNvPr>
          <p:cNvGraphicFramePr>
            <a:graphicFrameLocks noGrp="1"/>
          </p:cNvGraphicFramePr>
          <p:nvPr>
            <p:extLst>
              <p:ext uri="{D42A27DB-BD31-4B8C-83A1-F6EECF244321}">
                <p14:modId xmlns:p14="http://schemas.microsoft.com/office/powerpoint/2010/main" val="2641625018"/>
              </p:ext>
            </p:extLst>
          </p:nvPr>
        </p:nvGraphicFramePr>
        <p:xfrm>
          <a:off x="9601200" y="1971493"/>
          <a:ext cx="8115300" cy="6069612"/>
        </p:xfrm>
        <a:graphic>
          <a:graphicData uri="http://schemas.openxmlformats.org/drawingml/2006/table">
            <a:tbl>
              <a:tblPr firstRow="1" bandRow="1">
                <a:tableStyleId>{5C22544A-7EE6-4342-B048-85BDC9FD1C3A}</a:tableStyleId>
              </a:tblPr>
              <a:tblGrid>
                <a:gridCol w="719906">
                  <a:extLst>
                    <a:ext uri="{9D8B030D-6E8A-4147-A177-3AD203B41FA5}">
                      <a16:colId xmlns:a16="http://schemas.microsoft.com/office/drawing/2014/main" val="3997071369"/>
                    </a:ext>
                  </a:extLst>
                </a:gridCol>
                <a:gridCol w="2480494">
                  <a:extLst>
                    <a:ext uri="{9D8B030D-6E8A-4147-A177-3AD203B41FA5}">
                      <a16:colId xmlns:a16="http://schemas.microsoft.com/office/drawing/2014/main" val="261172430"/>
                    </a:ext>
                  </a:extLst>
                </a:gridCol>
                <a:gridCol w="4914900">
                  <a:extLst>
                    <a:ext uri="{9D8B030D-6E8A-4147-A177-3AD203B41FA5}">
                      <a16:colId xmlns:a16="http://schemas.microsoft.com/office/drawing/2014/main" val="3438718114"/>
                    </a:ext>
                  </a:extLst>
                </a:gridCol>
              </a:tblGrid>
              <a:tr h="1011602">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extLst>
                  <a:ext uri="{0D108BD9-81ED-4DB2-BD59-A6C34878D82A}">
                    <a16:rowId xmlns:a16="http://schemas.microsoft.com/office/drawing/2014/main" val="533870823"/>
                  </a:ext>
                </a:extLst>
              </a:tr>
              <a:tr h="1011602">
                <a:tc>
                  <a:txBody>
                    <a:bodyPr/>
                    <a:lstStyle/>
                    <a:p>
                      <a:pPr algn="ctr"/>
                      <a:r>
                        <a:rPr lang="en-US" sz="2800" b="1" dirty="0"/>
                        <a:t>S</a:t>
                      </a:r>
                    </a:p>
                  </a:txBody>
                  <a:tcPr anchor="ctr"/>
                </a:tc>
                <a:tc>
                  <a:txBody>
                    <a:bodyPr/>
                    <a:lstStyle/>
                    <a:p>
                      <a:r>
                        <a:rPr lang="en-US" sz="2400" dirty="0"/>
                        <a:t>Specific </a:t>
                      </a:r>
                    </a:p>
                  </a:txBody>
                  <a:tcPr anchor="ctr"/>
                </a:tc>
                <a:tc>
                  <a:txBody>
                    <a:bodyPr/>
                    <a:lstStyle/>
                    <a:p>
                      <a:r>
                        <a:rPr lang="en-US" sz="2000" dirty="0"/>
                        <a:t>Implement a study plan for the next month.</a:t>
                      </a:r>
                    </a:p>
                  </a:txBody>
                  <a:tcPr anchor="ctr"/>
                </a:tc>
                <a:extLst>
                  <a:ext uri="{0D108BD9-81ED-4DB2-BD59-A6C34878D82A}">
                    <a16:rowId xmlns:a16="http://schemas.microsoft.com/office/drawing/2014/main" val="3911660833"/>
                  </a:ext>
                </a:extLst>
              </a:tr>
              <a:tr h="1011602">
                <a:tc>
                  <a:txBody>
                    <a:bodyPr/>
                    <a:lstStyle/>
                    <a:p>
                      <a:pPr algn="ctr"/>
                      <a:r>
                        <a:rPr lang="en-US" sz="2800" b="1" dirty="0"/>
                        <a:t>M</a:t>
                      </a:r>
                    </a:p>
                  </a:txBody>
                  <a:tcPr anchor="ctr"/>
                </a:tc>
                <a:tc>
                  <a:txBody>
                    <a:bodyPr/>
                    <a:lstStyle/>
                    <a:p>
                      <a:r>
                        <a:rPr lang="en-US" sz="2400" dirty="0"/>
                        <a:t>Measurable</a:t>
                      </a:r>
                    </a:p>
                  </a:txBody>
                  <a:tcPr anchor="ctr"/>
                </a:tc>
                <a:tc>
                  <a:txBody>
                    <a:bodyPr/>
                    <a:lstStyle/>
                    <a:p>
                      <a:r>
                        <a:rPr lang="en-US" sz="2000" dirty="0"/>
                        <a:t>Create a study schedule and check off each completed study session.</a:t>
                      </a:r>
                    </a:p>
                  </a:txBody>
                  <a:tcPr anchor="ctr"/>
                </a:tc>
                <a:extLst>
                  <a:ext uri="{0D108BD9-81ED-4DB2-BD59-A6C34878D82A}">
                    <a16:rowId xmlns:a16="http://schemas.microsoft.com/office/drawing/2014/main" val="3294503618"/>
                  </a:ext>
                </a:extLst>
              </a:tr>
              <a:tr h="1011602">
                <a:tc>
                  <a:txBody>
                    <a:bodyPr/>
                    <a:lstStyle/>
                    <a:p>
                      <a:pPr algn="ctr"/>
                      <a:r>
                        <a:rPr lang="en-US" sz="2800" b="1" dirty="0"/>
                        <a:t>A</a:t>
                      </a:r>
                    </a:p>
                  </a:txBody>
                  <a:tcPr anchor="ctr"/>
                </a:tc>
                <a:tc>
                  <a:txBody>
                    <a:bodyPr/>
                    <a:lstStyle/>
                    <a:p>
                      <a:r>
                        <a:rPr lang="en-US" sz="2400" dirty="0"/>
                        <a:t>Attainable/Action</a:t>
                      </a:r>
                    </a:p>
                  </a:txBody>
                  <a:tcPr anchor="ctr"/>
                </a:tc>
                <a:tc>
                  <a:txBody>
                    <a:bodyPr/>
                    <a:lstStyle/>
                    <a:p>
                      <a:r>
                        <a:rPr lang="en-US" sz="2000" dirty="0"/>
                        <a:t>Goal appears to be realistic for my situation. </a:t>
                      </a:r>
                    </a:p>
                    <a:p>
                      <a:r>
                        <a:rPr lang="en-US" sz="2000" dirty="0"/>
                        <a:t>Set small study intervals, communicate goals &amp; boundaries to others.</a:t>
                      </a:r>
                    </a:p>
                  </a:txBody>
                  <a:tcPr anchor="ctr"/>
                </a:tc>
                <a:extLst>
                  <a:ext uri="{0D108BD9-81ED-4DB2-BD59-A6C34878D82A}">
                    <a16:rowId xmlns:a16="http://schemas.microsoft.com/office/drawing/2014/main" val="1583242033"/>
                  </a:ext>
                </a:extLst>
              </a:tr>
              <a:tr h="1011602">
                <a:tc>
                  <a:txBody>
                    <a:bodyPr/>
                    <a:lstStyle/>
                    <a:p>
                      <a:pPr algn="ctr"/>
                      <a:r>
                        <a:rPr lang="en-US" sz="2800" b="1" dirty="0"/>
                        <a:t>R </a:t>
                      </a:r>
                    </a:p>
                  </a:txBody>
                  <a:tcPr anchor="ctr"/>
                </a:tc>
                <a:tc>
                  <a:txBody>
                    <a:bodyPr/>
                    <a:lstStyle/>
                    <a:p>
                      <a:r>
                        <a:rPr lang="en-US" sz="2400" dirty="0"/>
                        <a:t>Relevant</a:t>
                      </a:r>
                    </a:p>
                  </a:txBody>
                  <a:tcPr anchor="ctr"/>
                </a:tc>
                <a:tc>
                  <a:txBody>
                    <a:bodyPr/>
                    <a:lstStyle/>
                    <a:p>
                      <a:r>
                        <a:rPr lang="en-US" sz="2000" dirty="0"/>
                        <a:t>Achieving this will allow me to prepare for my upcoming project &amp; exam.</a:t>
                      </a:r>
                    </a:p>
                  </a:txBody>
                  <a:tcPr anchor="ctr"/>
                </a:tc>
                <a:extLst>
                  <a:ext uri="{0D108BD9-81ED-4DB2-BD59-A6C34878D82A}">
                    <a16:rowId xmlns:a16="http://schemas.microsoft.com/office/drawing/2014/main" val="1590735408"/>
                  </a:ext>
                </a:extLst>
              </a:tr>
              <a:tr h="1011602">
                <a:tc>
                  <a:txBody>
                    <a:bodyPr/>
                    <a:lstStyle/>
                    <a:p>
                      <a:pPr algn="ctr"/>
                      <a:r>
                        <a:rPr lang="en-US" sz="2800" b="1" dirty="0"/>
                        <a:t>T</a:t>
                      </a:r>
                    </a:p>
                  </a:txBody>
                  <a:tcPr anchor="ctr"/>
                </a:tc>
                <a:tc>
                  <a:txBody>
                    <a:bodyPr/>
                    <a:lstStyle/>
                    <a:p>
                      <a:r>
                        <a:rPr lang="en-US" sz="2400" dirty="0"/>
                        <a:t>Time-based</a:t>
                      </a:r>
                    </a:p>
                  </a:txBody>
                  <a:tcPr anchor="ctr"/>
                </a:tc>
                <a:tc>
                  <a:txBody>
                    <a:bodyPr/>
                    <a:lstStyle/>
                    <a:p>
                      <a:r>
                        <a:rPr lang="en-US" sz="2000" dirty="0"/>
                        <a:t>Track progress over next month.</a:t>
                      </a:r>
                    </a:p>
                  </a:txBody>
                  <a:tcPr anchor="ctr"/>
                </a:tc>
                <a:extLst>
                  <a:ext uri="{0D108BD9-81ED-4DB2-BD59-A6C34878D82A}">
                    <a16:rowId xmlns:a16="http://schemas.microsoft.com/office/drawing/2014/main" val="1026471207"/>
                  </a:ext>
                </a:extLst>
              </a:tr>
            </a:tbl>
          </a:graphicData>
        </a:graphic>
      </p:graphicFrame>
    </p:spTree>
    <p:extLst>
      <p:ext uri="{BB962C8B-B14F-4D97-AF65-F5344CB8AC3E}">
        <p14:creationId xmlns:p14="http://schemas.microsoft.com/office/powerpoint/2010/main" val="1314961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4DDDE"/>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AEABBA6-D0BC-C729-861D-34E2D000DA5E}"/>
              </a:ext>
            </a:extLst>
          </p:cNvPr>
          <p:cNvSpPr/>
          <p:nvPr/>
        </p:nvSpPr>
        <p:spPr>
          <a:xfrm>
            <a:off x="6184490" y="0"/>
            <a:ext cx="12115800" cy="104013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gn="l" defTabSz="914400" rtl="0" eaLnBrk="1" fontAlgn="auto" latinLnBrk="0" hangingPunct="1">
              <a:lnSpc>
                <a:spcPts val="4060"/>
              </a:lnSpc>
              <a:spcBef>
                <a:spcPts val="0"/>
              </a:spcBef>
              <a:spcAft>
                <a:spcPts val="0"/>
              </a:spcAft>
              <a:buClrTx/>
              <a:buSzTx/>
              <a:tabLst/>
              <a:defRPr/>
            </a:pPr>
            <a:endParaRPr kumimoji="0" lang="en-US" sz="2900" b="0" i="0" u="none" strike="noStrike" kern="1200" cap="none" spc="0" normalizeH="0" baseline="0" noProof="0" dirty="0">
              <a:ln>
                <a:noFill/>
              </a:ln>
              <a:solidFill>
                <a:srgbClr val="2B4B82"/>
              </a:solidFill>
              <a:effectLst/>
              <a:uLnTx/>
              <a:uFillTx/>
              <a:latin typeface="Clear Sans"/>
              <a:ea typeface="Clear Sans"/>
              <a:cs typeface="Clear Sans"/>
              <a:sym typeface="Clear Sans"/>
            </a:endParaRPr>
          </a:p>
        </p:txBody>
      </p:sp>
      <p:grpSp>
        <p:nvGrpSpPr>
          <p:cNvPr id="3" name="Group 3"/>
          <p:cNvGrpSpPr/>
          <p:nvPr/>
        </p:nvGrpSpPr>
        <p:grpSpPr>
          <a:xfrm>
            <a:off x="1028700" y="2642563"/>
            <a:ext cx="4762500" cy="1655879"/>
            <a:chOff x="0" y="85725"/>
            <a:chExt cx="13024306" cy="3399776"/>
          </a:xfrm>
        </p:grpSpPr>
        <p:sp>
          <p:nvSpPr>
            <p:cNvPr id="4" name="TextBox 4"/>
            <p:cNvSpPr txBox="1"/>
            <p:nvPr/>
          </p:nvSpPr>
          <p:spPr>
            <a:xfrm>
              <a:off x="0" y="85725"/>
              <a:ext cx="13024306" cy="1145613"/>
            </a:xfrm>
            <a:prstGeom prst="rect">
              <a:avLst/>
            </a:prstGeom>
          </p:spPr>
          <p:txBody>
            <a:bodyPr lIns="0" tIns="0" rIns="0" bIns="0" rtlCol="0" anchor="t">
              <a:spAutoFit/>
            </a:bodyPr>
            <a:lstStyle/>
            <a:p>
              <a:pPr algn="l">
                <a:lnSpc>
                  <a:spcPts val="6719"/>
                </a:lnSpc>
              </a:pPr>
              <a:r>
                <a:rPr lang="en-US" sz="6399" b="1" dirty="0">
                  <a:solidFill>
                    <a:srgbClr val="31356E"/>
                  </a:solidFill>
                  <a:latin typeface="Clear Sans Bold"/>
                  <a:ea typeface="Clear Sans Bold"/>
                  <a:cs typeface="Clear Sans Bold"/>
                  <a:sym typeface="Clear Sans Bold"/>
                </a:rPr>
                <a:t>Final Reflections</a:t>
              </a:r>
            </a:p>
          </p:txBody>
        </p:sp>
        <p:sp>
          <p:nvSpPr>
            <p:cNvPr id="5" name="TextBox 5"/>
            <p:cNvSpPr txBox="1"/>
            <p:nvPr/>
          </p:nvSpPr>
          <p:spPr>
            <a:xfrm>
              <a:off x="0" y="2489579"/>
              <a:ext cx="12478551" cy="995922"/>
            </a:xfrm>
            <a:prstGeom prst="rect">
              <a:avLst/>
            </a:prstGeom>
          </p:spPr>
          <p:txBody>
            <a:bodyPr lIns="0" tIns="0" rIns="0" bIns="0" rtlCol="0" anchor="t">
              <a:spAutoFit/>
            </a:bodyPr>
            <a:lstStyle/>
            <a:p>
              <a:pPr marL="457200" indent="-457200" algn="l">
                <a:lnSpc>
                  <a:spcPts val="4060"/>
                </a:lnSpc>
                <a:buFont typeface="Arial" panose="020B0604020202020204" pitchFamily="34" charset="0"/>
                <a:buChar char="•"/>
              </a:pPr>
              <a:endParaRPr lang="en-US" sz="2900" dirty="0">
                <a:solidFill>
                  <a:srgbClr val="2B4B82"/>
                </a:solidFill>
                <a:latin typeface="Clear Sans"/>
                <a:ea typeface="Clear Sans"/>
                <a:cs typeface="Clear Sans"/>
                <a:sym typeface="Clear Sans"/>
              </a:endParaRPr>
            </a:p>
          </p:txBody>
        </p:sp>
      </p:grpSp>
      <p:sp>
        <p:nvSpPr>
          <p:cNvPr id="8" name="TextBox 7">
            <a:extLst>
              <a:ext uri="{FF2B5EF4-FFF2-40B4-BE49-F238E27FC236}">
                <a16:creationId xmlns:a16="http://schemas.microsoft.com/office/drawing/2014/main" id="{62591B5F-F64A-8202-5E41-754A41AC41E7}"/>
              </a:ext>
            </a:extLst>
          </p:cNvPr>
          <p:cNvSpPr txBox="1"/>
          <p:nvPr/>
        </p:nvSpPr>
        <p:spPr>
          <a:xfrm>
            <a:off x="6394793" y="1028700"/>
            <a:ext cx="11766626" cy="7979107"/>
          </a:xfrm>
          <a:prstGeom prst="rect">
            <a:avLst/>
          </a:prstGeom>
          <a:noFill/>
        </p:spPr>
        <p:txBody>
          <a:bodyPr wrap="square">
            <a:spAutoFit/>
          </a:bodyPr>
          <a:lstStyle/>
          <a:p>
            <a:pPr marL="571500" marR="0" lvl="0" indent="-571500" algn="l" defTabSz="914400" rtl="0" eaLnBrk="1" fontAlgn="auto" latinLnBrk="0" hangingPunct="1">
              <a:lnSpc>
                <a:spcPts val="4060"/>
              </a:lnSpc>
              <a:spcBef>
                <a:spcPts val="0"/>
              </a:spcBef>
              <a:spcAft>
                <a:spcPts val="0"/>
              </a:spcAft>
              <a:buClrTx/>
              <a:buSzTx/>
              <a:buFont typeface="Arial" panose="020B0604020202020204" pitchFamily="34" charset="0"/>
              <a:buChar char="•"/>
              <a:tabLst/>
              <a:defRPr/>
            </a:pPr>
            <a:endParaRPr kumimoji="0" lang="en-US" sz="3300" b="0" i="0" u="none" strike="noStrike" kern="1200" cap="none" spc="0" normalizeH="0" baseline="0" noProof="0" dirty="0">
              <a:ln>
                <a:noFill/>
              </a:ln>
              <a:solidFill>
                <a:srgbClr val="2B4B82"/>
              </a:solidFill>
              <a:effectLst/>
              <a:uLnTx/>
              <a:uFillTx/>
              <a:latin typeface="Clear Sans"/>
              <a:ea typeface="Clear Sans"/>
              <a:cs typeface="Clear Sans"/>
              <a:sym typeface="Clear Sans"/>
            </a:endParaRPr>
          </a:p>
          <a:p>
            <a:pPr marL="571500" lvl="0" indent="-571500">
              <a:lnSpc>
                <a:spcPts val="4060"/>
              </a:lnSpc>
              <a:buFont typeface="Arial" panose="020B0604020202020204" pitchFamily="34" charset="0"/>
              <a:buChar char="•"/>
              <a:defRPr/>
            </a:pPr>
            <a:r>
              <a:rPr lang="en-US" sz="3300" dirty="0">
                <a:solidFill>
                  <a:srgbClr val="2B4B82"/>
                </a:solidFill>
                <a:latin typeface="Clear Sans"/>
                <a:ea typeface="Clear Sans"/>
                <a:cs typeface="Clear Sans"/>
                <a:sym typeface="Clear Sans"/>
              </a:rPr>
              <a:t>M</a:t>
            </a:r>
            <a:r>
              <a:rPr kumimoji="0" lang="en-US" sz="3300" b="0" i="0" u="none" strike="noStrike" kern="1200" cap="none" spc="0" normalizeH="0" baseline="0" noProof="0" dirty="0" err="1">
                <a:ln>
                  <a:noFill/>
                </a:ln>
                <a:solidFill>
                  <a:srgbClr val="2B4B82"/>
                </a:solidFill>
                <a:effectLst/>
                <a:uLnTx/>
                <a:uFillTx/>
                <a:latin typeface="Clear Sans"/>
                <a:ea typeface="Clear Sans"/>
                <a:cs typeface="Clear Sans"/>
                <a:sym typeface="Clear Sans"/>
              </a:rPr>
              <a:t>ature</a:t>
            </a:r>
            <a:r>
              <a:rPr kumimoji="0" lang="en-US" sz="3300" b="0" i="0" u="none" strike="noStrike" kern="1200" cap="none" spc="0" normalizeH="0" baseline="0" noProof="0" dirty="0">
                <a:ln>
                  <a:noFill/>
                </a:ln>
                <a:solidFill>
                  <a:srgbClr val="2B4B82"/>
                </a:solidFill>
                <a:effectLst/>
                <a:uLnTx/>
                <a:uFillTx/>
                <a:latin typeface="Clear Sans"/>
                <a:ea typeface="Clear Sans"/>
                <a:cs typeface="Clear Sans"/>
                <a:sym typeface="Clear Sans"/>
              </a:rPr>
              <a:t> students have multiple, shifting and competing </a:t>
            </a:r>
            <a:r>
              <a:rPr lang="en-US" sz="3300" dirty="0">
                <a:solidFill>
                  <a:srgbClr val="2B4B82"/>
                </a:solidFill>
                <a:latin typeface="Clear Sans"/>
                <a:ea typeface="Clear Sans"/>
                <a:cs typeface="Clear Sans"/>
                <a:sym typeface="Clear Sans"/>
              </a:rPr>
              <a:t>priorities    </a:t>
            </a:r>
          </a:p>
          <a:p>
            <a:pPr marL="571500" marR="0" lvl="0" indent="-571500" algn="l" defTabSz="914400" rtl="0" eaLnBrk="1" fontAlgn="auto" latinLnBrk="0" hangingPunct="1">
              <a:lnSpc>
                <a:spcPts val="4060"/>
              </a:lnSpc>
              <a:spcBef>
                <a:spcPts val="0"/>
              </a:spcBef>
              <a:spcAft>
                <a:spcPts val="0"/>
              </a:spcAft>
              <a:buClrTx/>
              <a:buSzTx/>
              <a:buFont typeface="Arial" panose="020B0604020202020204" pitchFamily="34" charset="0"/>
              <a:buChar char="•"/>
              <a:tabLst/>
              <a:defRPr/>
            </a:pPr>
            <a:endParaRPr lang="en-US" sz="3300" dirty="0">
              <a:solidFill>
                <a:srgbClr val="2B4B82"/>
              </a:solidFill>
              <a:latin typeface="Clear Sans"/>
              <a:ea typeface="Clear Sans"/>
              <a:cs typeface="Clear Sans"/>
              <a:sym typeface="Clear Sans"/>
            </a:endParaRPr>
          </a:p>
          <a:p>
            <a:pPr marL="571500" marR="0" lvl="0" indent="-571500" algn="l" defTabSz="914400" rtl="0" eaLnBrk="1" fontAlgn="auto" latinLnBrk="0" hangingPunct="1">
              <a:lnSpc>
                <a:spcPts val="4060"/>
              </a:lnSpc>
              <a:spcBef>
                <a:spcPts val="0"/>
              </a:spcBef>
              <a:spcAft>
                <a:spcPts val="0"/>
              </a:spcAft>
              <a:buClrTx/>
              <a:buSzTx/>
              <a:buFont typeface="Arial" panose="020B0604020202020204" pitchFamily="34" charset="0"/>
              <a:buChar char="•"/>
              <a:tabLst/>
              <a:defRPr/>
            </a:pPr>
            <a:r>
              <a:rPr lang="en-US" sz="3300" dirty="0">
                <a:solidFill>
                  <a:srgbClr val="2B4B82"/>
                </a:solidFill>
                <a:latin typeface="Clear Sans"/>
                <a:ea typeface="Clear Sans"/>
                <a:cs typeface="Clear Sans"/>
                <a:sym typeface="Clear Sans"/>
              </a:rPr>
              <a:t>Critically reflect on the concept of </a:t>
            </a:r>
            <a:r>
              <a:rPr lang="en-US" sz="3300" i="1" dirty="0">
                <a:solidFill>
                  <a:srgbClr val="2B4B82"/>
                </a:solidFill>
                <a:latin typeface="Clear Sans"/>
                <a:ea typeface="Clear Sans"/>
                <a:cs typeface="Clear Sans"/>
                <a:sym typeface="Clear Sans"/>
              </a:rPr>
              <a:t>Time Management</a:t>
            </a:r>
            <a:r>
              <a:rPr lang="en-US" sz="3300" dirty="0">
                <a:solidFill>
                  <a:srgbClr val="2B4B82"/>
                </a:solidFill>
                <a:latin typeface="Clear Sans"/>
                <a:ea typeface="Clear Sans"/>
                <a:cs typeface="Clear Sans"/>
                <a:sym typeface="Clear Sans"/>
              </a:rPr>
              <a:t>; more than a ‘simple choice’ to make-time</a:t>
            </a:r>
          </a:p>
          <a:p>
            <a:pPr marL="571500" marR="0" lvl="0" indent="-571500" algn="l" defTabSz="914400" rtl="0" eaLnBrk="1" fontAlgn="auto" latinLnBrk="0" hangingPunct="1">
              <a:lnSpc>
                <a:spcPts val="4060"/>
              </a:lnSpc>
              <a:spcBef>
                <a:spcPts val="0"/>
              </a:spcBef>
              <a:spcAft>
                <a:spcPts val="0"/>
              </a:spcAft>
              <a:buClrTx/>
              <a:buSzTx/>
              <a:buFont typeface="Arial" panose="020B0604020202020204" pitchFamily="34" charset="0"/>
              <a:buChar char="•"/>
              <a:tabLst/>
              <a:defRPr/>
            </a:pPr>
            <a:endParaRPr lang="en-US" sz="3300" dirty="0">
              <a:solidFill>
                <a:srgbClr val="2B4B82"/>
              </a:solidFill>
              <a:latin typeface="Clear Sans"/>
              <a:ea typeface="Clear Sans"/>
              <a:cs typeface="Clear Sans"/>
              <a:sym typeface="Clear Sans"/>
            </a:endParaRPr>
          </a:p>
          <a:p>
            <a:pPr marL="571500" indent="-571500">
              <a:lnSpc>
                <a:spcPts val="4060"/>
              </a:lnSpc>
              <a:buFont typeface="Arial" panose="020B0604020202020204" pitchFamily="34" charset="0"/>
              <a:buChar char="•"/>
              <a:defRPr/>
            </a:pPr>
            <a:r>
              <a:rPr kumimoji="0" lang="en-US" sz="3300" b="0" i="0" u="none" strike="noStrike" kern="1200" cap="none" spc="0" normalizeH="0" baseline="0" noProof="0" dirty="0">
                <a:ln>
                  <a:noFill/>
                </a:ln>
                <a:solidFill>
                  <a:srgbClr val="2B4B82"/>
                </a:solidFill>
                <a:effectLst/>
                <a:uLnTx/>
                <a:uFillTx/>
                <a:latin typeface="Clear Sans"/>
                <a:ea typeface="Clear Sans"/>
                <a:cs typeface="Clear Sans"/>
                <a:sym typeface="Clear Sans"/>
              </a:rPr>
              <a:t>No one-size-fits all approach to supporting student learning; individual and community-based needs</a:t>
            </a:r>
            <a:endParaRPr lang="en-US" sz="3300" dirty="0">
              <a:solidFill>
                <a:srgbClr val="2B4B82"/>
              </a:solidFill>
              <a:latin typeface="Clear Sans"/>
              <a:ea typeface="Clear Sans"/>
              <a:cs typeface="Clear Sans"/>
              <a:sym typeface="Clear Sans"/>
            </a:endParaRPr>
          </a:p>
          <a:p>
            <a:pPr marR="0" lvl="0" algn="l" defTabSz="914400" rtl="0" eaLnBrk="1" fontAlgn="auto" latinLnBrk="0" hangingPunct="1">
              <a:lnSpc>
                <a:spcPts val="4060"/>
              </a:lnSpc>
              <a:spcBef>
                <a:spcPts val="0"/>
              </a:spcBef>
              <a:spcAft>
                <a:spcPts val="0"/>
              </a:spcAft>
              <a:buClrTx/>
              <a:buSzTx/>
              <a:tabLst/>
              <a:defRPr/>
            </a:pPr>
            <a:endParaRPr kumimoji="0" lang="en-US" sz="3300" b="0" i="0" u="none" strike="noStrike" kern="1200" cap="none" spc="0" normalizeH="0" baseline="0" noProof="0" dirty="0">
              <a:ln>
                <a:noFill/>
              </a:ln>
              <a:solidFill>
                <a:srgbClr val="2B4B82"/>
              </a:solidFill>
              <a:effectLst/>
              <a:uLnTx/>
              <a:uFillTx/>
              <a:latin typeface="Clear Sans"/>
              <a:ea typeface="Clear Sans"/>
              <a:cs typeface="Clear Sans"/>
              <a:sym typeface="Clear Sans"/>
            </a:endParaRPr>
          </a:p>
          <a:p>
            <a:pPr marL="571500" marR="0" lvl="0" indent="-571500" algn="l" defTabSz="914400" rtl="0" eaLnBrk="1" fontAlgn="auto" latinLnBrk="0" hangingPunct="1">
              <a:lnSpc>
                <a:spcPts val="4060"/>
              </a:lnSpc>
              <a:spcBef>
                <a:spcPts val="0"/>
              </a:spcBef>
              <a:spcAft>
                <a:spcPts val="0"/>
              </a:spcAft>
              <a:buClrTx/>
              <a:buSzTx/>
              <a:buFont typeface="Arial" panose="020B0604020202020204" pitchFamily="34" charset="0"/>
              <a:buChar char="•"/>
              <a:tabLst/>
              <a:defRPr/>
            </a:pPr>
            <a:r>
              <a:rPr lang="en-US" sz="3300" dirty="0">
                <a:solidFill>
                  <a:srgbClr val="2B4B82"/>
                </a:solidFill>
                <a:latin typeface="Clear Sans"/>
                <a:ea typeface="Clear Sans"/>
                <a:cs typeface="Clear Sans"/>
                <a:sym typeface="Clear Sans"/>
              </a:rPr>
              <a:t>Recognize the strengths and skills mature students bring to the institution </a:t>
            </a:r>
          </a:p>
          <a:p>
            <a:pPr marL="571500" marR="0" lvl="0" indent="-571500" algn="l" defTabSz="914400" rtl="0" eaLnBrk="1" fontAlgn="auto" latinLnBrk="0" hangingPunct="1">
              <a:lnSpc>
                <a:spcPts val="4060"/>
              </a:lnSpc>
              <a:spcBef>
                <a:spcPts val="0"/>
              </a:spcBef>
              <a:spcAft>
                <a:spcPts val="0"/>
              </a:spcAft>
              <a:buClrTx/>
              <a:buSzTx/>
              <a:buFont typeface="Arial" panose="020B0604020202020204" pitchFamily="34" charset="0"/>
              <a:buChar char="•"/>
              <a:tabLst/>
              <a:defRPr/>
            </a:pPr>
            <a:endParaRPr lang="en-US" sz="3300" dirty="0">
              <a:solidFill>
                <a:srgbClr val="2B4B82"/>
              </a:solidFill>
              <a:latin typeface="Clear Sans"/>
              <a:ea typeface="Clear Sans"/>
              <a:cs typeface="Clear Sans"/>
              <a:sym typeface="Clear Sans"/>
            </a:endParaRPr>
          </a:p>
          <a:p>
            <a:pPr marL="571500" marR="0" lvl="0" indent="-571500" algn="l" defTabSz="914400" rtl="0" eaLnBrk="1" fontAlgn="auto" latinLnBrk="0" hangingPunct="1">
              <a:lnSpc>
                <a:spcPts val="4060"/>
              </a:lnSpc>
              <a:spcBef>
                <a:spcPts val="0"/>
              </a:spcBef>
              <a:spcAft>
                <a:spcPts val="0"/>
              </a:spcAft>
              <a:buClrTx/>
              <a:buSzTx/>
              <a:buFont typeface="Arial" panose="020B0604020202020204" pitchFamily="34" charset="0"/>
              <a:buChar char="•"/>
              <a:tabLst/>
              <a:defRPr/>
            </a:pPr>
            <a:r>
              <a:rPr lang="en-US" sz="3300" dirty="0">
                <a:solidFill>
                  <a:srgbClr val="2B4B82"/>
                </a:solidFill>
                <a:latin typeface="Clear Sans"/>
                <a:ea typeface="Clear Sans"/>
                <a:cs typeface="Clear Sans"/>
                <a:sym typeface="Clear Sans"/>
              </a:rPr>
              <a:t>Ongoing, tailored support for mature students</a:t>
            </a:r>
            <a:endParaRPr lang="en-US" sz="3600" dirty="0">
              <a:solidFill>
                <a:srgbClr val="2B4B82"/>
              </a:solidFill>
              <a:latin typeface="Clear Sans"/>
              <a:ea typeface="Clear Sans"/>
              <a:cs typeface="Clear Sans"/>
              <a:sym typeface="Clear Sans"/>
            </a:endParaRPr>
          </a:p>
          <a:p>
            <a:pPr marR="0" lvl="0" algn="l" defTabSz="914400" rtl="0" eaLnBrk="1" fontAlgn="auto" latinLnBrk="0" hangingPunct="1">
              <a:lnSpc>
                <a:spcPts val="4060"/>
              </a:lnSpc>
              <a:spcBef>
                <a:spcPts val="0"/>
              </a:spcBef>
              <a:spcAft>
                <a:spcPts val="0"/>
              </a:spcAft>
              <a:buClrTx/>
              <a:buSzTx/>
              <a:tabLst/>
              <a:defRPr/>
            </a:pPr>
            <a:endParaRPr kumimoji="0" lang="en-US" sz="3600" b="0" i="0" u="none" strike="noStrike" kern="1200" cap="none" spc="0" normalizeH="0" baseline="0" noProof="0" dirty="0">
              <a:ln>
                <a:noFill/>
              </a:ln>
              <a:solidFill>
                <a:srgbClr val="2B4B82"/>
              </a:solidFill>
              <a:effectLst/>
              <a:uLnTx/>
              <a:uFillTx/>
              <a:latin typeface="Clear Sans"/>
              <a:ea typeface="Clear Sans"/>
              <a:cs typeface="Clear Sans"/>
              <a:sym typeface="Clear Sans"/>
            </a:endParaRPr>
          </a:p>
        </p:txBody>
      </p:sp>
      <p:pic>
        <p:nvPicPr>
          <p:cNvPr id="9" name="Picture 8">
            <a:extLst>
              <a:ext uri="{FF2B5EF4-FFF2-40B4-BE49-F238E27FC236}">
                <a16:creationId xmlns:a16="http://schemas.microsoft.com/office/drawing/2014/main" id="{9D82EA30-6202-69A4-0B4B-043E249D4222}"/>
              </a:ext>
            </a:extLst>
          </p:cNvPr>
          <p:cNvPicPr>
            <a:picLocks noChangeAspect="1"/>
          </p:cNvPicPr>
          <p:nvPr/>
        </p:nvPicPr>
        <p:blipFill>
          <a:blip r:embed="rId3"/>
          <a:stretch>
            <a:fillRect/>
          </a:stretch>
        </p:blipFill>
        <p:spPr>
          <a:xfrm rot="703728">
            <a:off x="16695475" y="8478932"/>
            <a:ext cx="1133948" cy="174714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AutoShape 2"/>
          <p:cNvSpPr/>
          <p:nvPr/>
        </p:nvSpPr>
        <p:spPr>
          <a:xfrm rot="-5400000">
            <a:off x="1559533" y="4872950"/>
            <a:ext cx="10257527" cy="0"/>
          </a:xfrm>
          <a:prstGeom prst="line">
            <a:avLst/>
          </a:prstGeom>
          <a:ln w="28575" cap="rnd">
            <a:solidFill>
              <a:srgbClr val="2B4B82"/>
            </a:solidFill>
            <a:prstDash val="solid"/>
            <a:headEnd type="none" w="sm" len="sm"/>
            <a:tailEnd type="none" w="sm" len="sm"/>
          </a:ln>
        </p:spPr>
        <p:txBody>
          <a:bodyPr/>
          <a:lstStyle/>
          <a:p>
            <a:endParaRPr lang="en-US"/>
          </a:p>
        </p:txBody>
      </p:sp>
      <p:sp>
        <p:nvSpPr>
          <p:cNvPr id="13" name="TextBox 13"/>
          <p:cNvSpPr txBox="1"/>
          <p:nvPr/>
        </p:nvSpPr>
        <p:spPr>
          <a:xfrm>
            <a:off x="973024" y="2095500"/>
            <a:ext cx="5240769" cy="813364"/>
          </a:xfrm>
          <a:prstGeom prst="rect">
            <a:avLst/>
          </a:prstGeom>
        </p:spPr>
        <p:txBody>
          <a:bodyPr wrap="square" lIns="0" tIns="0" rIns="0" bIns="0" rtlCol="0" anchor="t">
            <a:spAutoFit/>
          </a:bodyPr>
          <a:lstStyle/>
          <a:p>
            <a:pPr marL="0" lvl="0" indent="0" algn="l">
              <a:lnSpc>
                <a:spcPts val="6719"/>
              </a:lnSpc>
            </a:pPr>
            <a:r>
              <a:rPr lang="en-US" sz="5400" b="1" dirty="0">
                <a:solidFill>
                  <a:srgbClr val="2B4B82"/>
                </a:solidFill>
                <a:latin typeface="Clear Sans Bold"/>
                <a:ea typeface="Clear Sans Bold"/>
                <a:cs typeface="Clear Sans Bold"/>
                <a:sym typeface="Clear Sans Bold"/>
              </a:rPr>
              <a:t>References:</a:t>
            </a:r>
          </a:p>
        </p:txBody>
      </p:sp>
      <p:sp>
        <p:nvSpPr>
          <p:cNvPr id="15" name="TextBox 14">
            <a:extLst>
              <a:ext uri="{FF2B5EF4-FFF2-40B4-BE49-F238E27FC236}">
                <a16:creationId xmlns:a16="http://schemas.microsoft.com/office/drawing/2014/main" id="{3FC7E469-1D83-F1EA-F895-E6DA3CBF2004}"/>
              </a:ext>
            </a:extLst>
          </p:cNvPr>
          <p:cNvSpPr txBox="1"/>
          <p:nvPr/>
        </p:nvSpPr>
        <p:spPr>
          <a:xfrm>
            <a:off x="7598231" y="1615365"/>
            <a:ext cx="9296391" cy="2264210"/>
          </a:xfrm>
          <a:prstGeom prst="rect">
            <a:avLst/>
          </a:prstGeom>
        </p:spPr>
        <p:txBody>
          <a:bodyPr wrap="square" lIns="0" tIns="0" rIns="0" bIns="0" rtlCol="0" anchor="t">
            <a:spAutoFit/>
          </a:bodyPr>
          <a:lstStyle/>
          <a:p>
            <a:pPr marL="742950" indent="-742950" algn="l">
              <a:lnSpc>
                <a:spcPct val="150000"/>
              </a:lnSpc>
              <a:buFont typeface="+mj-lt"/>
              <a:buAutoNum type="arabicPeriod"/>
            </a:pPr>
            <a:endParaRPr lang="en-US" sz="2400" dirty="0">
              <a:solidFill>
                <a:srgbClr val="2B4B82"/>
              </a:solidFill>
              <a:latin typeface="Clear Sans"/>
              <a:ea typeface="Clear Sans"/>
              <a:cs typeface="Clear Sans"/>
              <a:sym typeface="Clear Sans"/>
            </a:endParaRPr>
          </a:p>
          <a:p>
            <a:pPr algn="l">
              <a:lnSpc>
                <a:spcPts val="3359"/>
              </a:lnSpc>
            </a:pPr>
            <a:endParaRPr lang="en-US" sz="2400" dirty="0">
              <a:solidFill>
                <a:srgbClr val="2B4B82"/>
              </a:solidFill>
              <a:latin typeface="Clear Sans"/>
              <a:ea typeface="Clear Sans"/>
              <a:cs typeface="Clear Sans"/>
              <a:sym typeface="Clear Sans"/>
            </a:endParaRPr>
          </a:p>
          <a:p>
            <a:pPr algn="l">
              <a:lnSpc>
                <a:spcPts val="3359"/>
              </a:lnSpc>
            </a:pPr>
            <a:endParaRPr lang="en-US" sz="2400" dirty="0">
              <a:solidFill>
                <a:srgbClr val="2B4B82"/>
              </a:solidFill>
              <a:latin typeface="Clear Sans"/>
              <a:ea typeface="Clear Sans"/>
              <a:cs typeface="Clear Sans"/>
              <a:sym typeface="Clear Sans"/>
            </a:endParaRPr>
          </a:p>
          <a:p>
            <a:pPr algn="l">
              <a:lnSpc>
                <a:spcPts val="3359"/>
              </a:lnSpc>
            </a:pPr>
            <a:r>
              <a:rPr lang="en-US" sz="2400" dirty="0">
                <a:solidFill>
                  <a:srgbClr val="2B4B82"/>
                </a:solidFill>
                <a:latin typeface="Clear Sans"/>
                <a:ea typeface="Clear Sans"/>
                <a:cs typeface="Clear Sans"/>
                <a:sym typeface="Clear Sans"/>
              </a:rPr>
              <a:t> </a:t>
            </a:r>
          </a:p>
          <a:p>
            <a:pPr algn="l">
              <a:lnSpc>
                <a:spcPts val="3359"/>
              </a:lnSpc>
            </a:pPr>
            <a:r>
              <a:rPr lang="en-US" sz="2400" dirty="0">
                <a:solidFill>
                  <a:srgbClr val="2B4B82"/>
                </a:solidFill>
                <a:latin typeface="Clear Sans"/>
                <a:ea typeface="Clear Sans"/>
                <a:cs typeface="Clear Sans"/>
                <a:sym typeface="Clear Sans"/>
              </a:rPr>
              <a:t> </a:t>
            </a:r>
          </a:p>
        </p:txBody>
      </p:sp>
      <p:sp>
        <p:nvSpPr>
          <p:cNvPr id="3" name="TextBox 2">
            <a:extLst>
              <a:ext uri="{FF2B5EF4-FFF2-40B4-BE49-F238E27FC236}">
                <a16:creationId xmlns:a16="http://schemas.microsoft.com/office/drawing/2014/main" id="{17E2555C-D4EC-DC7B-B88C-CE26D6F6E174}"/>
              </a:ext>
            </a:extLst>
          </p:cNvPr>
          <p:cNvSpPr txBox="1"/>
          <p:nvPr/>
        </p:nvSpPr>
        <p:spPr>
          <a:xfrm>
            <a:off x="7162800" y="1404015"/>
            <a:ext cx="10896601" cy="7478970"/>
          </a:xfrm>
          <a:prstGeom prst="rect">
            <a:avLst/>
          </a:prstGeom>
          <a:noFill/>
        </p:spPr>
        <p:txBody>
          <a:bodyPr wrap="square" rtlCol="0">
            <a:spAutoFit/>
          </a:bodyPr>
          <a:lstStyle/>
          <a:p>
            <a:r>
              <a:rPr lang="en-US" sz="2400" dirty="0"/>
              <a:t>Adams R. &amp; E. Blair (2019) Impact of Time Management </a:t>
            </a:r>
            <a:r>
              <a:rPr lang="en-US" sz="2400" dirty="0" err="1"/>
              <a:t>Behaviours</a:t>
            </a:r>
            <a:r>
              <a:rPr lang="en-US" sz="2400" dirty="0"/>
              <a:t> on</a:t>
            </a:r>
          </a:p>
          <a:p>
            <a:r>
              <a:rPr lang="en-US" sz="2400" dirty="0"/>
              <a:t>	 Undergraduate Engineering Students’ Performance. </a:t>
            </a:r>
            <a:r>
              <a:rPr lang="en-US" sz="2400" i="1" dirty="0"/>
              <a:t>Sage Open. </a:t>
            </a:r>
            <a:r>
              <a:rPr lang="en-US" sz="2400" dirty="0"/>
              <a:t>	https://doi.org/10.1177/2158244018824506</a:t>
            </a:r>
          </a:p>
          <a:p>
            <a:endParaRPr lang="en-US" sz="2400" dirty="0"/>
          </a:p>
          <a:p>
            <a:r>
              <a:rPr lang="en-US" sz="2400" dirty="0" err="1"/>
              <a:t>Erb</a:t>
            </a:r>
            <a:r>
              <a:rPr lang="en-US" sz="2400" dirty="0"/>
              <a:t>, S. &amp; M.T. B. Drysdale (2017) Learning attributes, academic self-efficacy and</a:t>
            </a:r>
          </a:p>
          <a:p>
            <a:r>
              <a:rPr lang="en-US" sz="2400" dirty="0"/>
              <a:t>	 sense of belonging amongst mature students at a Canadian university,</a:t>
            </a:r>
          </a:p>
          <a:p>
            <a:r>
              <a:rPr lang="en-US" sz="2400" dirty="0"/>
              <a:t>	 </a:t>
            </a:r>
            <a:r>
              <a:rPr lang="en-US" sz="2400" i="1" dirty="0"/>
              <a:t>Studies in the Education of Adults</a:t>
            </a:r>
            <a:r>
              <a:rPr lang="en-US" sz="2400" dirty="0"/>
              <a:t>, 49:1, 62-74, DOI:</a:t>
            </a:r>
          </a:p>
          <a:p>
            <a:r>
              <a:rPr lang="en-US" sz="2400" dirty="0"/>
              <a:t>	10.1080/02660830.2017.1283754</a:t>
            </a:r>
          </a:p>
          <a:p>
            <a:endParaRPr lang="en-US" sz="2400" dirty="0"/>
          </a:p>
          <a:p>
            <a:r>
              <a:rPr lang="en-US" sz="2400" dirty="0" err="1"/>
              <a:t>Heagney</a:t>
            </a:r>
            <a:r>
              <a:rPr lang="en-US" sz="2400" dirty="0"/>
              <a:t>, M.  &amp; R. Benson (2017) How mature-age students succeed in higher</a:t>
            </a:r>
          </a:p>
          <a:p>
            <a:r>
              <a:rPr lang="en-US" sz="2400" dirty="0"/>
              <a:t>	 education: implications for institutional support, </a:t>
            </a:r>
            <a:r>
              <a:rPr lang="en-US" sz="2400" i="1" dirty="0"/>
              <a:t>Journal of Higher Education 	Policy </a:t>
            </a:r>
            <a:r>
              <a:rPr lang="en-US" sz="2400" dirty="0"/>
              <a:t>and Management, 39:3, 216-234, DOI: 10.1080/1360080X.2017.1300986</a:t>
            </a:r>
          </a:p>
          <a:p>
            <a:endParaRPr lang="en-US" sz="2400" dirty="0"/>
          </a:p>
          <a:p>
            <a:r>
              <a:rPr lang="en-US" sz="2400" dirty="0"/>
              <a:t>van </a:t>
            </a:r>
            <a:r>
              <a:rPr lang="en-US" sz="2400" dirty="0" err="1"/>
              <a:t>Rhijin</a:t>
            </a:r>
            <a:r>
              <a:rPr lang="en-US" sz="2400" dirty="0"/>
              <a:t>, T., </a:t>
            </a:r>
            <a:r>
              <a:rPr lang="en-US" sz="2400" dirty="0" err="1"/>
              <a:t>Lero</a:t>
            </a:r>
            <a:r>
              <a:rPr lang="en-US" sz="2400" dirty="0"/>
              <a:t>, D., Bridge, K. &amp; V. </a:t>
            </a:r>
            <a:r>
              <a:rPr lang="en-US" sz="2400" dirty="0" err="1"/>
              <a:t>Fritiz</a:t>
            </a:r>
            <a:r>
              <a:rPr lang="en-US" sz="2400" dirty="0"/>
              <a:t>, (2016). Unmet Needs: Challenges to</a:t>
            </a:r>
          </a:p>
          <a:p>
            <a:r>
              <a:rPr lang="en-US" sz="2400" dirty="0"/>
              <a:t>	 Success from the Perspectives of Mature University Students. </a:t>
            </a:r>
            <a:r>
              <a:rPr lang="en-US" sz="2400" i="1" dirty="0"/>
              <a:t>Canadian 	Journal for the Study of Adult Education.28-1. 29-47.DOI:10.56105/</a:t>
            </a:r>
          </a:p>
          <a:p>
            <a:r>
              <a:rPr lang="en-US" sz="2400" i="1" dirty="0"/>
              <a:t>	cjsae.v28i1.4704</a:t>
            </a:r>
          </a:p>
          <a:p>
            <a:endParaRPr lang="en-US" sz="2400" i="1" dirty="0"/>
          </a:p>
          <a:p>
            <a:endParaRPr lang="en-US" sz="2400" dirty="0"/>
          </a:p>
          <a:p>
            <a:endParaRPr lang="en-US" sz="2400" dirty="0"/>
          </a:p>
        </p:txBody>
      </p:sp>
    </p:spTree>
    <p:extLst>
      <p:ext uri="{BB962C8B-B14F-4D97-AF65-F5344CB8AC3E}">
        <p14:creationId xmlns:p14="http://schemas.microsoft.com/office/powerpoint/2010/main" val="14531532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F24160524A5AE499D1150595B4AD9EB" ma:contentTypeVersion="18" ma:contentTypeDescription="Create a new document." ma:contentTypeScope="" ma:versionID="3253f6b0213bbbc75f94cc3b8b28b674">
  <xsd:schema xmlns:xsd="http://www.w3.org/2001/XMLSchema" xmlns:xs="http://www.w3.org/2001/XMLSchema" xmlns:p="http://schemas.microsoft.com/office/2006/metadata/properties" xmlns:ns2="97a2db4b-e61a-4314-add7-f6cb6f0d2489" xmlns:ns3="311d9dc0-2d6f-4738-9b17-0a2ea28bdf55" targetNamespace="http://schemas.microsoft.com/office/2006/metadata/properties" ma:root="true" ma:fieldsID="a9793be17e2ac1a186f5ffd57cdffbe1" ns2:_="" ns3:_="">
    <xsd:import namespace="97a2db4b-e61a-4314-add7-f6cb6f0d2489"/>
    <xsd:import namespace="311d9dc0-2d6f-4738-9b17-0a2ea28bdf5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a2db4b-e61a-4314-add7-f6cb6f0d24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e164b29-4069-4387-b6aa-f01f2a1f4743"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11d9dc0-2d6f-4738-9b17-0a2ea28bdf5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ff12a000-c6ec-48c8-8e50-3655abe85aaa}" ma:internalName="TaxCatchAll" ma:showField="CatchAllData" ma:web="311d9dc0-2d6f-4738-9b17-0a2ea28bdf5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11d9dc0-2d6f-4738-9b17-0a2ea28bdf55" xsi:nil="true"/>
    <lcf76f155ced4ddcb4097134ff3c332f xmlns="97a2db4b-e61a-4314-add7-f6cb6f0d248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41EC9D6-06C1-4B70-BE2D-9428D1BE5243}"/>
</file>

<file path=customXml/itemProps2.xml><?xml version="1.0" encoding="utf-8"?>
<ds:datastoreItem xmlns:ds="http://schemas.openxmlformats.org/officeDocument/2006/customXml" ds:itemID="{53C9211B-605D-429D-A5C3-29E8AEEE3B05}"/>
</file>

<file path=customXml/itemProps3.xml><?xml version="1.0" encoding="utf-8"?>
<ds:datastoreItem xmlns:ds="http://schemas.openxmlformats.org/officeDocument/2006/customXml" ds:itemID="{FE0B89CC-1B61-498C-AF3F-C02DA04F6ADD}"/>
</file>

<file path=docProps/app.xml><?xml version="1.0" encoding="utf-8"?>
<Properties xmlns="http://schemas.openxmlformats.org/officeDocument/2006/extended-properties" xmlns:vt="http://schemas.openxmlformats.org/officeDocument/2006/docPropsVTypes">
  <TotalTime>3950</TotalTime>
  <Words>1598</Words>
  <Application>Microsoft Office PowerPoint</Application>
  <PresentationFormat>Custom</PresentationFormat>
  <Paragraphs>275</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Clear Sans Bold</vt:lpstr>
      <vt:lpstr>Arial</vt:lpstr>
      <vt:lpstr>Clear Sans</vt:lpstr>
      <vt:lpstr>Calibri</vt:lpstr>
      <vt:lpstr>Aptos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Technology in Education Technology Presentation in Blue Peach Illustrative Style</dc:title>
  <cp:lastModifiedBy>Alyssia Bueno</cp:lastModifiedBy>
  <cp:revision>14</cp:revision>
  <dcterms:created xsi:type="dcterms:W3CDTF">2006-08-16T00:00:00Z</dcterms:created>
  <dcterms:modified xsi:type="dcterms:W3CDTF">2024-10-03T17:38:10Z</dcterms:modified>
  <dc:identifier>DAGQFvA_vIo</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0x0101000F24160524A5AE499D1150595B4AD9EB</vt:lpwstr>
  </property>
</Properties>
</file>