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DM Sans" pitchFamily="2" charset="77"/>
      <p:regular r:id="rId16"/>
      <p:bold r:id="rId17"/>
      <p:italic r:id="rId18"/>
      <p:boldItalic r:id="rId19"/>
    </p:embeddedFont>
    <p:embeddedFont>
      <p:font typeface="DM Sans Bold" pitchFamily="2" charset="77"/>
      <p:regular r:id="rId20"/>
      <p:bold r:id="rId21"/>
    </p:embeddedFont>
    <p:embeddedFont>
      <p:font typeface="Staatliches"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0" autoAdjust="0"/>
  </p:normalViewPr>
  <p:slideViewPr>
    <p:cSldViewPr>
      <p:cViewPr varScale="1">
        <p:scale>
          <a:sx n="68" d="100"/>
          <a:sy n="68" d="100"/>
        </p:scale>
        <p:origin x="1000"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4.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9.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1.jpeg"/><Relationship Id="rId4" Type="http://schemas.openxmlformats.org/officeDocument/2006/relationships/image" Target="../media/image9.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5A"/>
        </a:solidFill>
        <a:effectLst/>
      </p:bgPr>
    </p:bg>
    <p:spTree>
      <p:nvGrpSpPr>
        <p:cNvPr id="1" name=""/>
        <p:cNvGrpSpPr/>
        <p:nvPr/>
      </p:nvGrpSpPr>
      <p:grpSpPr>
        <a:xfrm>
          <a:off x="0" y="0"/>
          <a:ext cx="0" cy="0"/>
          <a:chOff x="0" y="0"/>
          <a:chExt cx="0" cy="0"/>
        </a:xfrm>
      </p:grpSpPr>
      <p:grpSp>
        <p:nvGrpSpPr>
          <p:cNvPr id="2" name="Group 2"/>
          <p:cNvGrpSpPr/>
          <p:nvPr/>
        </p:nvGrpSpPr>
        <p:grpSpPr>
          <a:xfrm>
            <a:off x="10420710" y="0"/>
            <a:ext cx="8377213" cy="10473663"/>
            <a:chOff x="0" y="0"/>
            <a:chExt cx="1297849" cy="1622644"/>
          </a:xfrm>
        </p:grpSpPr>
        <p:sp>
          <p:nvSpPr>
            <p:cNvPr id="3" name="Freeform 3"/>
            <p:cNvSpPr/>
            <p:nvPr/>
          </p:nvSpPr>
          <p:spPr>
            <a:xfrm>
              <a:off x="0" y="0"/>
              <a:ext cx="1297849" cy="1622644"/>
            </a:xfrm>
            <a:custGeom>
              <a:avLst/>
              <a:gdLst/>
              <a:ahLst/>
              <a:cxnLst/>
              <a:rect l="l" t="t" r="r" b="b"/>
              <a:pathLst>
                <a:path w="1297849" h="1622644">
                  <a:moveTo>
                    <a:pt x="0" y="0"/>
                  </a:moveTo>
                  <a:lnTo>
                    <a:pt x="1297849" y="0"/>
                  </a:lnTo>
                  <a:lnTo>
                    <a:pt x="1297849" y="1622644"/>
                  </a:lnTo>
                  <a:lnTo>
                    <a:pt x="0" y="1622644"/>
                  </a:lnTo>
                  <a:close/>
                </a:path>
              </a:pathLst>
            </a:custGeom>
            <a:blipFill>
              <a:blip r:embed="rId2"/>
              <a:stretch>
                <a:fillRect l="-4201" r="-83337"/>
              </a:stretch>
            </a:blipFill>
          </p:spPr>
        </p:sp>
      </p:grpSp>
      <p:sp>
        <p:nvSpPr>
          <p:cNvPr id="4" name="TextBox 4"/>
          <p:cNvSpPr txBox="1"/>
          <p:nvPr/>
        </p:nvSpPr>
        <p:spPr>
          <a:xfrm>
            <a:off x="190196" y="3053435"/>
            <a:ext cx="9671415" cy="2574415"/>
          </a:xfrm>
          <a:prstGeom prst="rect">
            <a:avLst/>
          </a:prstGeom>
        </p:spPr>
        <p:txBody>
          <a:bodyPr lIns="0" tIns="0" rIns="0" bIns="0" rtlCol="0" anchor="t">
            <a:spAutoFit/>
          </a:bodyPr>
          <a:lstStyle/>
          <a:p>
            <a:pPr algn="ctr">
              <a:lnSpc>
                <a:spcPts val="9893"/>
              </a:lnSpc>
            </a:pPr>
            <a:r>
              <a:rPr lang="en-US" sz="10199" dirty="0">
                <a:solidFill>
                  <a:srgbClr val="C5EBFF"/>
                </a:solidFill>
                <a:latin typeface="Staatliches"/>
                <a:ea typeface="Staatliches"/>
                <a:cs typeface="Staatliches"/>
                <a:sym typeface="Staatliches"/>
              </a:rPr>
              <a:t>Mature Student Alumni Support</a:t>
            </a:r>
          </a:p>
        </p:txBody>
      </p:sp>
      <p:sp>
        <p:nvSpPr>
          <p:cNvPr id="5" name="Freeform 5"/>
          <p:cNvSpPr/>
          <p:nvPr/>
        </p:nvSpPr>
        <p:spPr>
          <a:xfrm rot="-5731694" flipV="1">
            <a:off x="5006036" y="1499898"/>
            <a:ext cx="11613074" cy="7287204"/>
          </a:xfrm>
          <a:custGeom>
            <a:avLst/>
            <a:gdLst/>
            <a:ahLst/>
            <a:cxnLst/>
            <a:rect l="l" t="t" r="r" b="b"/>
            <a:pathLst>
              <a:path w="11613074" h="7287204">
                <a:moveTo>
                  <a:pt x="0" y="7287204"/>
                </a:moveTo>
                <a:lnTo>
                  <a:pt x="11613075" y="7287204"/>
                </a:lnTo>
                <a:lnTo>
                  <a:pt x="11613075" y="0"/>
                </a:lnTo>
                <a:lnTo>
                  <a:pt x="0" y="0"/>
                </a:lnTo>
                <a:lnTo>
                  <a:pt x="0" y="7287204"/>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6" name="Freeform 6"/>
          <p:cNvSpPr/>
          <p:nvPr/>
        </p:nvSpPr>
        <p:spPr>
          <a:xfrm>
            <a:off x="1028700" y="963161"/>
            <a:ext cx="8215281" cy="1673447"/>
          </a:xfrm>
          <a:custGeom>
            <a:avLst/>
            <a:gdLst/>
            <a:ahLst/>
            <a:cxnLst/>
            <a:rect l="l" t="t" r="r" b="b"/>
            <a:pathLst>
              <a:path w="8215281" h="1673447">
                <a:moveTo>
                  <a:pt x="0" y="0"/>
                </a:moveTo>
                <a:lnTo>
                  <a:pt x="8215281" y="0"/>
                </a:lnTo>
                <a:lnTo>
                  <a:pt x="8215281" y="1673447"/>
                </a:lnTo>
                <a:lnTo>
                  <a:pt x="0" y="1673447"/>
                </a:lnTo>
                <a:lnTo>
                  <a:pt x="0" y="0"/>
                </a:lnTo>
                <a:close/>
              </a:path>
            </a:pathLst>
          </a:custGeom>
          <a:blipFill>
            <a:blip r:embed="rId5"/>
            <a:stretch>
              <a:fillRect t="-21592" b="-21592"/>
            </a:stretch>
          </a:blipFill>
        </p:spPr>
      </p:sp>
      <p:sp>
        <p:nvSpPr>
          <p:cNvPr id="7" name="TextBox 7"/>
          <p:cNvSpPr txBox="1"/>
          <p:nvPr/>
        </p:nvSpPr>
        <p:spPr>
          <a:xfrm>
            <a:off x="0" y="6955496"/>
            <a:ext cx="9671415" cy="2574415"/>
          </a:xfrm>
          <a:prstGeom prst="rect">
            <a:avLst/>
          </a:prstGeom>
        </p:spPr>
        <p:txBody>
          <a:bodyPr lIns="0" tIns="0" rIns="0" bIns="0" rtlCol="0" anchor="t">
            <a:spAutoFit/>
          </a:bodyPr>
          <a:lstStyle/>
          <a:p>
            <a:pPr algn="ctr">
              <a:lnSpc>
                <a:spcPts val="9893"/>
              </a:lnSpc>
            </a:pPr>
            <a:r>
              <a:rPr lang="en-US" sz="10199" dirty="0">
                <a:solidFill>
                  <a:srgbClr val="C5EBFF"/>
                </a:solidFill>
                <a:latin typeface="Staatliches"/>
                <a:ea typeface="Staatliches"/>
                <a:cs typeface="Staatliches"/>
                <a:sym typeface="Staatliches"/>
              </a:rPr>
              <a:t>Career</a:t>
            </a:r>
          </a:p>
          <a:p>
            <a:pPr algn="ctr">
              <a:lnSpc>
                <a:spcPts val="9893"/>
              </a:lnSpc>
            </a:pPr>
            <a:r>
              <a:rPr lang="en-US" sz="10199" spc="917" dirty="0">
                <a:solidFill>
                  <a:srgbClr val="C5EBFF"/>
                </a:solidFill>
                <a:latin typeface="Staatliches"/>
                <a:ea typeface="Staatliches"/>
                <a:cs typeface="Staatliches"/>
                <a:sym typeface="Staatliches"/>
              </a:rPr>
              <a:t>  Development </a:t>
            </a:r>
          </a:p>
        </p:txBody>
      </p:sp>
      <p:sp>
        <p:nvSpPr>
          <p:cNvPr id="8" name="TextBox 8"/>
          <p:cNvSpPr txBox="1"/>
          <p:nvPr/>
        </p:nvSpPr>
        <p:spPr>
          <a:xfrm>
            <a:off x="4443539" y="5332568"/>
            <a:ext cx="582364" cy="1566577"/>
          </a:xfrm>
          <a:prstGeom prst="rect">
            <a:avLst/>
          </a:prstGeom>
        </p:spPr>
        <p:txBody>
          <a:bodyPr lIns="0" tIns="0" rIns="0" bIns="0" rtlCol="0" anchor="t">
            <a:spAutoFit/>
          </a:bodyPr>
          <a:lstStyle/>
          <a:p>
            <a:pPr algn="ctr">
              <a:lnSpc>
                <a:spcPts val="12878"/>
              </a:lnSpc>
              <a:spcBef>
                <a:spcPct val="0"/>
              </a:spcBef>
            </a:pPr>
            <a:r>
              <a:rPr lang="en-US" sz="9198" dirty="0">
                <a:solidFill>
                  <a:srgbClr val="C5EBFF"/>
                </a:solidFill>
                <a:latin typeface="Staatliches"/>
                <a:ea typeface="Staatliches"/>
                <a:cs typeface="Staatliches"/>
                <a:sym typeface="Staatliches"/>
              </a:rPr>
              <a:t>&amp;</a:t>
            </a:r>
          </a:p>
        </p:txBody>
      </p:sp>
      <p:sp>
        <p:nvSpPr>
          <p:cNvPr id="9" name="Freeform 9"/>
          <p:cNvSpPr/>
          <p:nvPr/>
        </p:nvSpPr>
        <p:spPr>
          <a:xfrm>
            <a:off x="5353958" y="5871928"/>
            <a:ext cx="4842356" cy="375283"/>
          </a:xfrm>
          <a:custGeom>
            <a:avLst/>
            <a:gdLst/>
            <a:ahLst/>
            <a:cxnLst/>
            <a:rect l="l" t="t" r="r" b="b"/>
            <a:pathLst>
              <a:path w="4842356" h="375283">
                <a:moveTo>
                  <a:pt x="0" y="0"/>
                </a:moveTo>
                <a:lnTo>
                  <a:pt x="4842356" y="0"/>
                </a:lnTo>
                <a:lnTo>
                  <a:pt x="4842356" y="375282"/>
                </a:lnTo>
                <a:lnTo>
                  <a:pt x="0" y="375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745920" y="5928216"/>
            <a:ext cx="4842356" cy="375283"/>
          </a:xfrm>
          <a:custGeom>
            <a:avLst/>
            <a:gdLst/>
            <a:ahLst/>
            <a:cxnLst/>
            <a:rect l="l" t="t" r="r" b="b"/>
            <a:pathLst>
              <a:path w="4842356" h="375283">
                <a:moveTo>
                  <a:pt x="0" y="0"/>
                </a:moveTo>
                <a:lnTo>
                  <a:pt x="4842356" y="0"/>
                </a:lnTo>
                <a:lnTo>
                  <a:pt x="4842356" y="375282"/>
                </a:lnTo>
                <a:lnTo>
                  <a:pt x="0" y="375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0">
            <a:extLst>
              <a:ext uri="{FF2B5EF4-FFF2-40B4-BE49-F238E27FC236}">
                <a16:creationId xmlns:a16="http://schemas.microsoft.com/office/drawing/2014/main" id="{BC1D1221-DB11-7B55-36F4-D4981A90F159}"/>
              </a:ext>
            </a:extLst>
          </p:cNvPr>
          <p:cNvSpPr txBox="1"/>
          <p:nvPr/>
        </p:nvSpPr>
        <p:spPr>
          <a:xfrm>
            <a:off x="1188305" y="9586262"/>
            <a:ext cx="9671415" cy="584775"/>
          </a:xfrm>
          <a:prstGeom prst="rect">
            <a:avLst/>
          </a:prstGeom>
          <a:noFill/>
        </p:spPr>
        <p:txBody>
          <a:bodyPr wrap="square" rtlCol="0">
            <a:spAutoFit/>
          </a:bodyPr>
          <a:lstStyle/>
          <a:p>
            <a:r>
              <a:rPr lang="en-US" sz="3200" dirty="0">
                <a:solidFill>
                  <a:schemeClr val="bg1"/>
                </a:solidFill>
              </a:rPr>
              <a:t>Layla Warsame, TYP Alumni Engagement Officer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sp>
        <p:nvSpPr>
          <p:cNvPr id="2" name="Freeform 2"/>
          <p:cNvSpPr/>
          <p:nvPr/>
        </p:nvSpPr>
        <p:spPr>
          <a:xfrm flipH="1">
            <a:off x="2013321" y="2436076"/>
            <a:ext cx="16274679" cy="8137340"/>
          </a:xfrm>
          <a:custGeom>
            <a:avLst/>
            <a:gdLst/>
            <a:ahLst/>
            <a:cxnLst/>
            <a:rect l="l" t="t" r="r" b="b"/>
            <a:pathLst>
              <a:path w="16274679" h="8137340">
                <a:moveTo>
                  <a:pt x="16274679" y="0"/>
                </a:moveTo>
                <a:lnTo>
                  <a:pt x="0" y="0"/>
                </a:lnTo>
                <a:lnTo>
                  <a:pt x="0" y="8137340"/>
                </a:lnTo>
                <a:lnTo>
                  <a:pt x="16274679" y="8137340"/>
                </a:lnTo>
                <a:lnTo>
                  <a:pt x="1627467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453149" y="1163961"/>
            <a:ext cx="5280702" cy="5340785"/>
          </a:xfrm>
          <a:custGeom>
            <a:avLst/>
            <a:gdLst/>
            <a:ahLst/>
            <a:cxnLst/>
            <a:rect l="l" t="t" r="r" b="b"/>
            <a:pathLst>
              <a:path w="5280702" h="5340785">
                <a:moveTo>
                  <a:pt x="0" y="0"/>
                </a:moveTo>
                <a:lnTo>
                  <a:pt x="5280701" y="0"/>
                </a:lnTo>
                <a:lnTo>
                  <a:pt x="5280701" y="5340785"/>
                </a:lnTo>
                <a:lnTo>
                  <a:pt x="0" y="5340785"/>
                </a:lnTo>
                <a:lnTo>
                  <a:pt x="0" y="0"/>
                </a:lnTo>
                <a:close/>
              </a:path>
            </a:pathLst>
          </a:custGeom>
          <a:blipFill>
            <a:blip r:embed="rId4"/>
            <a:stretch>
              <a:fillRect/>
            </a:stretch>
          </a:blipFill>
        </p:spPr>
      </p:sp>
      <p:grpSp>
        <p:nvGrpSpPr>
          <p:cNvPr id="4" name="Group 4"/>
          <p:cNvGrpSpPr/>
          <p:nvPr/>
        </p:nvGrpSpPr>
        <p:grpSpPr>
          <a:xfrm>
            <a:off x="11738056" y="1469385"/>
            <a:ext cx="4710886" cy="47108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6" name="TextBox 6"/>
            <p:cNvSpPr txBox="1"/>
            <p:nvPr/>
          </p:nvSpPr>
          <p:spPr>
            <a:xfrm>
              <a:off x="76200" y="28575"/>
              <a:ext cx="660400" cy="708025"/>
            </a:xfrm>
            <a:prstGeom prst="rect">
              <a:avLst/>
            </a:prstGeom>
          </p:spPr>
          <p:txBody>
            <a:bodyPr lIns="38329" tIns="38329" rIns="38329" bIns="38329" rtlCol="0" anchor="ctr"/>
            <a:lstStyle/>
            <a:p>
              <a:pPr algn="ctr">
                <a:lnSpc>
                  <a:spcPts val="3639"/>
                </a:lnSpc>
              </a:pPr>
              <a:endParaRPr/>
            </a:p>
          </p:txBody>
        </p:sp>
      </p:grpSp>
      <p:grpSp>
        <p:nvGrpSpPr>
          <p:cNvPr id="7" name="Group 7"/>
          <p:cNvGrpSpPr/>
          <p:nvPr/>
        </p:nvGrpSpPr>
        <p:grpSpPr>
          <a:xfrm>
            <a:off x="11934690" y="1666019"/>
            <a:ext cx="4317618" cy="431761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5329" r="-25329"/>
              </a:stretch>
            </a:blipFill>
            <a:ln w="266700" cap="sq">
              <a:solidFill>
                <a:srgbClr val="183B75"/>
              </a:solidFill>
              <a:prstDash val="solid"/>
              <a:miter/>
            </a:ln>
          </p:spPr>
        </p:sp>
      </p:grpSp>
      <p:sp>
        <p:nvSpPr>
          <p:cNvPr id="9" name="Freeform 9"/>
          <p:cNvSpPr/>
          <p:nvPr/>
        </p:nvSpPr>
        <p:spPr>
          <a:xfrm>
            <a:off x="1028700" y="6708103"/>
            <a:ext cx="412213" cy="412213"/>
          </a:xfrm>
          <a:custGeom>
            <a:avLst/>
            <a:gdLst/>
            <a:ahLst/>
            <a:cxnLst/>
            <a:rect l="l" t="t" r="r" b="b"/>
            <a:pathLst>
              <a:path w="412213" h="412213">
                <a:moveTo>
                  <a:pt x="0" y="0"/>
                </a:moveTo>
                <a:lnTo>
                  <a:pt x="412213" y="0"/>
                </a:lnTo>
                <a:lnTo>
                  <a:pt x="412213" y="412213"/>
                </a:lnTo>
                <a:lnTo>
                  <a:pt x="0" y="4122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028700" y="6180272"/>
            <a:ext cx="412213" cy="412213"/>
          </a:xfrm>
          <a:custGeom>
            <a:avLst/>
            <a:gdLst/>
            <a:ahLst/>
            <a:cxnLst/>
            <a:rect l="l" t="t" r="r" b="b"/>
            <a:pathLst>
              <a:path w="412213" h="412213">
                <a:moveTo>
                  <a:pt x="0" y="0"/>
                </a:moveTo>
                <a:lnTo>
                  <a:pt x="412213" y="0"/>
                </a:lnTo>
                <a:lnTo>
                  <a:pt x="412213" y="412213"/>
                </a:lnTo>
                <a:lnTo>
                  <a:pt x="0" y="4122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5930449" y="6180272"/>
            <a:ext cx="412213" cy="412213"/>
          </a:xfrm>
          <a:custGeom>
            <a:avLst/>
            <a:gdLst/>
            <a:ahLst/>
            <a:cxnLst/>
            <a:rect l="l" t="t" r="r" b="b"/>
            <a:pathLst>
              <a:path w="412213" h="412213">
                <a:moveTo>
                  <a:pt x="0" y="0"/>
                </a:moveTo>
                <a:lnTo>
                  <a:pt x="412213" y="0"/>
                </a:lnTo>
                <a:lnTo>
                  <a:pt x="412213" y="412213"/>
                </a:lnTo>
                <a:lnTo>
                  <a:pt x="0" y="4122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5930449" y="6708103"/>
            <a:ext cx="412213" cy="412213"/>
          </a:xfrm>
          <a:custGeom>
            <a:avLst/>
            <a:gdLst/>
            <a:ahLst/>
            <a:cxnLst/>
            <a:rect l="l" t="t" r="r" b="b"/>
            <a:pathLst>
              <a:path w="412213" h="412213">
                <a:moveTo>
                  <a:pt x="0" y="0"/>
                </a:moveTo>
                <a:lnTo>
                  <a:pt x="412213" y="0"/>
                </a:lnTo>
                <a:lnTo>
                  <a:pt x="412213" y="412213"/>
                </a:lnTo>
                <a:lnTo>
                  <a:pt x="0" y="4122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3"/>
          <p:cNvSpPr txBox="1"/>
          <p:nvPr/>
        </p:nvSpPr>
        <p:spPr>
          <a:xfrm>
            <a:off x="1028700" y="1313594"/>
            <a:ext cx="9577486" cy="3156483"/>
          </a:xfrm>
          <a:prstGeom prst="rect">
            <a:avLst/>
          </a:prstGeom>
        </p:spPr>
        <p:txBody>
          <a:bodyPr lIns="0" tIns="0" rIns="0" bIns="0" rtlCol="0" anchor="t">
            <a:spAutoFit/>
          </a:bodyPr>
          <a:lstStyle/>
          <a:p>
            <a:pPr algn="l">
              <a:lnSpc>
                <a:spcPts val="25987"/>
              </a:lnSpc>
              <a:spcBef>
                <a:spcPct val="0"/>
              </a:spcBef>
            </a:pPr>
            <a:r>
              <a:rPr lang="en-US" sz="18562">
                <a:solidFill>
                  <a:srgbClr val="FFFFFF"/>
                </a:solidFill>
                <a:latin typeface="Staatliches"/>
                <a:ea typeface="Staatliches"/>
                <a:cs typeface="Staatliches"/>
                <a:sym typeface="Staatliches"/>
              </a:rPr>
              <a:t>thank you</a:t>
            </a:r>
          </a:p>
        </p:txBody>
      </p:sp>
      <p:grpSp>
        <p:nvGrpSpPr>
          <p:cNvPr id="14" name="Group 14"/>
          <p:cNvGrpSpPr/>
          <p:nvPr/>
        </p:nvGrpSpPr>
        <p:grpSpPr>
          <a:xfrm>
            <a:off x="1028700" y="4295619"/>
            <a:ext cx="5267659" cy="174458"/>
            <a:chOff x="0" y="0"/>
            <a:chExt cx="12270988" cy="406400"/>
          </a:xfrm>
        </p:grpSpPr>
        <p:sp>
          <p:nvSpPr>
            <p:cNvPr id="15" name="Freeform 15"/>
            <p:cNvSpPr/>
            <p:nvPr/>
          </p:nvSpPr>
          <p:spPr>
            <a:xfrm>
              <a:off x="0" y="0"/>
              <a:ext cx="12270988" cy="406400"/>
            </a:xfrm>
            <a:custGeom>
              <a:avLst/>
              <a:gdLst/>
              <a:ahLst/>
              <a:cxnLst/>
              <a:rect l="l" t="t" r="r" b="b"/>
              <a:pathLst>
                <a:path w="12270988" h="406400">
                  <a:moveTo>
                    <a:pt x="12067788" y="0"/>
                  </a:moveTo>
                  <a:cubicBezTo>
                    <a:pt x="12180012" y="0"/>
                    <a:pt x="12270988" y="90976"/>
                    <a:pt x="12270988" y="203200"/>
                  </a:cubicBezTo>
                  <a:cubicBezTo>
                    <a:pt x="12270988" y="315424"/>
                    <a:pt x="12180012" y="406400"/>
                    <a:pt x="12067788" y="406400"/>
                  </a:cubicBezTo>
                  <a:lnTo>
                    <a:pt x="203200" y="406400"/>
                  </a:lnTo>
                  <a:cubicBezTo>
                    <a:pt x="90976" y="406400"/>
                    <a:pt x="0" y="315424"/>
                    <a:pt x="0" y="203200"/>
                  </a:cubicBezTo>
                  <a:cubicBezTo>
                    <a:pt x="0" y="90976"/>
                    <a:pt x="90976" y="0"/>
                    <a:pt x="203200" y="0"/>
                  </a:cubicBezTo>
                  <a:close/>
                </a:path>
              </a:pathLst>
            </a:custGeom>
            <a:solidFill>
              <a:srgbClr val="C5EBFF"/>
            </a:solidFill>
          </p:spPr>
        </p:sp>
        <p:sp>
          <p:nvSpPr>
            <p:cNvPr id="16" name="TextBox 16"/>
            <p:cNvSpPr txBox="1"/>
            <p:nvPr/>
          </p:nvSpPr>
          <p:spPr>
            <a:xfrm>
              <a:off x="0" y="-47625"/>
              <a:ext cx="12270988" cy="454025"/>
            </a:xfrm>
            <a:prstGeom prst="rect">
              <a:avLst/>
            </a:prstGeom>
          </p:spPr>
          <p:txBody>
            <a:bodyPr lIns="50800" tIns="50800" rIns="50800" bIns="50800" rtlCol="0" anchor="ctr"/>
            <a:lstStyle/>
            <a:p>
              <a:pPr algn="ctr">
                <a:lnSpc>
                  <a:spcPts val="3639"/>
                </a:lnSpc>
              </a:pPr>
              <a:endParaRPr/>
            </a:p>
          </p:txBody>
        </p:sp>
      </p:grpSp>
      <p:grpSp>
        <p:nvGrpSpPr>
          <p:cNvPr id="17" name="Group 17"/>
          <p:cNvGrpSpPr/>
          <p:nvPr/>
        </p:nvGrpSpPr>
        <p:grpSpPr>
          <a:xfrm>
            <a:off x="5358857" y="4295619"/>
            <a:ext cx="4393463" cy="174458"/>
            <a:chOff x="0" y="0"/>
            <a:chExt cx="10234552" cy="406400"/>
          </a:xfrm>
        </p:grpSpPr>
        <p:sp>
          <p:nvSpPr>
            <p:cNvPr id="18" name="Freeform 18"/>
            <p:cNvSpPr/>
            <p:nvPr/>
          </p:nvSpPr>
          <p:spPr>
            <a:xfrm>
              <a:off x="0" y="0"/>
              <a:ext cx="10234552" cy="406400"/>
            </a:xfrm>
            <a:custGeom>
              <a:avLst/>
              <a:gdLst/>
              <a:ahLst/>
              <a:cxnLst/>
              <a:rect l="l" t="t" r="r" b="b"/>
              <a:pathLst>
                <a:path w="10234552" h="406400">
                  <a:moveTo>
                    <a:pt x="10031352" y="0"/>
                  </a:moveTo>
                  <a:cubicBezTo>
                    <a:pt x="10143576" y="0"/>
                    <a:pt x="10234552" y="90976"/>
                    <a:pt x="10234552" y="203200"/>
                  </a:cubicBezTo>
                  <a:cubicBezTo>
                    <a:pt x="10234552" y="315424"/>
                    <a:pt x="10143576" y="406400"/>
                    <a:pt x="10031352"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9" name="TextBox 19"/>
            <p:cNvSpPr txBox="1"/>
            <p:nvPr/>
          </p:nvSpPr>
          <p:spPr>
            <a:xfrm>
              <a:off x="0" y="-47625"/>
              <a:ext cx="10234552" cy="454025"/>
            </a:xfrm>
            <a:prstGeom prst="rect">
              <a:avLst/>
            </a:prstGeom>
          </p:spPr>
          <p:txBody>
            <a:bodyPr lIns="50800" tIns="50800" rIns="50800" bIns="50800" rtlCol="0" anchor="ctr"/>
            <a:lstStyle/>
            <a:p>
              <a:pPr algn="ctr">
                <a:lnSpc>
                  <a:spcPts val="3639"/>
                </a:lnSpc>
              </a:pPr>
              <a:endParaRPr/>
            </a:p>
          </p:txBody>
        </p:sp>
      </p:grpSp>
      <p:grpSp>
        <p:nvGrpSpPr>
          <p:cNvPr id="20" name="Group 20"/>
          <p:cNvGrpSpPr/>
          <p:nvPr/>
        </p:nvGrpSpPr>
        <p:grpSpPr>
          <a:xfrm>
            <a:off x="-514350" y="9320591"/>
            <a:ext cx="3086100" cy="1524000"/>
            <a:chOff x="0" y="0"/>
            <a:chExt cx="812800" cy="401383"/>
          </a:xfrm>
        </p:grpSpPr>
        <p:sp>
          <p:nvSpPr>
            <p:cNvPr id="21" name="Freeform 21"/>
            <p:cNvSpPr/>
            <p:nvPr/>
          </p:nvSpPr>
          <p:spPr>
            <a:xfrm>
              <a:off x="0" y="0"/>
              <a:ext cx="812800" cy="401383"/>
            </a:xfrm>
            <a:custGeom>
              <a:avLst/>
              <a:gdLst/>
              <a:ahLst/>
              <a:cxnLst/>
              <a:rect l="l" t="t" r="r" b="b"/>
              <a:pathLst>
                <a:path w="812800" h="401383">
                  <a:moveTo>
                    <a:pt x="0" y="0"/>
                  </a:moveTo>
                  <a:lnTo>
                    <a:pt x="812800" y="0"/>
                  </a:lnTo>
                  <a:lnTo>
                    <a:pt x="812800" y="401383"/>
                  </a:lnTo>
                  <a:lnTo>
                    <a:pt x="0" y="401383"/>
                  </a:lnTo>
                  <a:close/>
                </a:path>
              </a:pathLst>
            </a:custGeom>
            <a:solidFill>
              <a:srgbClr val="C5EBFF"/>
            </a:solidFill>
          </p:spPr>
        </p:sp>
        <p:sp>
          <p:nvSpPr>
            <p:cNvPr id="22" name="TextBox 22"/>
            <p:cNvSpPr txBox="1"/>
            <p:nvPr/>
          </p:nvSpPr>
          <p:spPr>
            <a:xfrm>
              <a:off x="0" y="-47625"/>
              <a:ext cx="812800" cy="449008"/>
            </a:xfrm>
            <a:prstGeom prst="rect">
              <a:avLst/>
            </a:prstGeom>
          </p:spPr>
          <p:txBody>
            <a:bodyPr lIns="50800" tIns="50800" rIns="50800" bIns="50800" rtlCol="0" anchor="ctr"/>
            <a:lstStyle/>
            <a:p>
              <a:pPr algn="ctr">
                <a:lnSpc>
                  <a:spcPts val="3639"/>
                </a:lnSpc>
              </a:pPr>
              <a:endParaRPr/>
            </a:p>
          </p:txBody>
        </p:sp>
      </p:grpSp>
      <p:sp>
        <p:nvSpPr>
          <p:cNvPr id="23" name="TextBox 23"/>
          <p:cNvSpPr txBox="1"/>
          <p:nvPr/>
        </p:nvSpPr>
        <p:spPr>
          <a:xfrm>
            <a:off x="1629564" y="6141922"/>
            <a:ext cx="4300884" cy="431800"/>
          </a:xfrm>
          <a:prstGeom prst="rect">
            <a:avLst/>
          </a:prstGeom>
        </p:spPr>
        <p:txBody>
          <a:bodyPr lIns="0" tIns="0" rIns="0" bIns="0" rtlCol="0" anchor="t">
            <a:spAutoFit/>
          </a:bodyPr>
          <a:lstStyle/>
          <a:p>
            <a:pPr algn="l">
              <a:lnSpc>
                <a:spcPts val="3500"/>
              </a:lnSpc>
              <a:spcBef>
                <a:spcPct val="0"/>
              </a:spcBef>
            </a:pPr>
            <a:r>
              <a:rPr lang="en-US" sz="2500">
                <a:solidFill>
                  <a:srgbClr val="FFFFFF"/>
                </a:solidFill>
                <a:latin typeface="DM Sans"/>
                <a:ea typeface="DM Sans"/>
                <a:cs typeface="DM Sans"/>
                <a:sym typeface="DM Sans"/>
              </a:rPr>
              <a:t>416-978-5511</a:t>
            </a:r>
          </a:p>
        </p:txBody>
      </p:sp>
      <p:sp>
        <p:nvSpPr>
          <p:cNvPr id="24" name="TextBox 24"/>
          <p:cNvSpPr txBox="1"/>
          <p:nvPr/>
        </p:nvSpPr>
        <p:spPr>
          <a:xfrm>
            <a:off x="1629564" y="6669753"/>
            <a:ext cx="3696324" cy="431800"/>
          </a:xfrm>
          <a:prstGeom prst="rect">
            <a:avLst/>
          </a:prstGeom>
        </p:spPr>
        <p:txBody>
          <a:bodyPr lIns="0" tIns="0" rIns="0" bIns="0" rtlCol="0" anchor="t">
            <a:spAutoFit/>
          </a:bodyPr>
          <a:lstStyle/>
          <a:p>
            <a:pPr algn="l">
              <a:lnSpc>
                <a:spcPts val="3500"/>
              </a:lnSpc>
              <a:spcBef>
                <a:spcPct val="0"/>
              </a:spcBef>
            </a:pPr>
            <a:r>
              <a:rPr lang="en-US" sz="2500">
                <a:solidFill>
                  <a:srgbClr val="FFFFFF"/>
                </a:solidFill>
                <a:latin typeface="DM Sans"/>
                <a:ea typeface="DM Sans"/>
                <a:cs typeface="DM Sans"/>
                <a:sym typeface="DM Sans"/>
              </a:rPr>
              <a:t>typ.utoronto.ca</a:t>
            </a:r>
          </a:p>
        </p:txBody>
      </p:sp>
      <p:sp>
        <p:nvSpPr>
          <p:cNvPr id="25" name="TextBox 25"/>
          <p:cNvSpPr txBox="1"/>
          <p:nvPr/>
        </p:nvSpPr>
        <p:spPr>
          <a:xfrm>
            <a:off x="6531313" y="6141922"/>
            <a:ext cx="4285898" cy="431800"/>
          </a:xfrm>
          <a:prstGeom prst="rect">
            <a:avLst/>
          </a:prstGeom>
        </p:spPr>
        <p:txBody>
          <a:bodyPr lIns="0" tIns="0" rIns="0" bIns="0" rtlCol="0" anchor="t">
            <a:spAutoFit/>
          </a:bodyPr>
          <a:lstStyle/>
          <a:p>
            <a:pPr algn="l">
              <a:lnSpc>
                <a:spcPts val="3500"/>
              </a:lnSpc>
              <a:spcBef>
                <a:spcPct val="0"/>
              </a:spcBef>
            </a:pPr>
            <a:r>
              <a:rPr lang="en-US" sz="2500">
                <a:solidFill>
                  <a:srgbClr val="FFFFFF"/>
                </a:solidFill>
                <a:latin typeface="DM Sans"/>
                <a:ea typeface="DM Sans"/>
                <a:cs typeface="DM Sans"/>
                <a:sym typeface="DM Sans"/>
              </a:rPr>
              <a:t>typ.alumni@utoronto.ca</a:t>
            </a:r>
          </a:p>
        </p:txBody>
      </p:sp>
      <p:sp>
        <p:nvSpPr>
          <p:cNvPr id="26" name="TextBox 26"/>
          <p:cNvSpPr txBox="1"/>
          <p:nvPr/>
        </p:nvSpPr>
        <p:spPr>
          <a:xfrm>
            <a:off x="6531313" y="6669753"/>
            <a:ext cx="4285898" cy="431800"/>
          </a:xfrm>
          <a:prstGeom prst="rect">
            <a:avLst/>
          </a:prstGeom>
        </p:spPr>
        <p:txBody>
          <a:bodyPr lIns="0" tIns="0" rIns="0" bIns="0" rtlCol="0" anchor="t">
            <a:spAutoFit/>
          </a:bodyPr>
          <a:lstStyle/>
          <a:p>
            <a:pPr algn="l">
              <a:lnSpc>
                <a:spcPts val="3500"/>
              </a:lnSpc>
              <a:spcBef>
                <a:spcPct val="0"/>
              </a:spcBef>
            </a:pPr>
            <a:r>
              <a:rPr lang="en-US" sz="2500">
                <a:solidFill>
                  <a:srgbClr val="FFFFFF"/>
                </a:solidFill>
                <a:latin typeface="DM Sans"/>
                <a:ea typeface="DM Sans"/>
                <a:cs typeface="DM Sans"/>
                <a:sym typeface="DM Sans"/>
              </a:rPr>
              <a:t>123 St. George Street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95A"/>
        </a:solidFill>
        <a:effectLst/>
      </p:bgPr>
    </p:bg>
    <p:spTree>
      <p:nvGrpSpPr>
        <p:cNvPr id="1" name=""/>
        <p:cNvGrpSpPr/>
        <p:nvPr/>
      </p:nvGrpSpPr>
      <p:grpSpPr>
        <a:xfrm>
          <a:off x="0" y="0"/>
          <a:ext cx="0" cy="0"/>
          <a:chOff x="0" y="0"/>
          <a:chExt cx="0" cy="0"/>
        </a:xfrm>
      </p:grpSpPr>
      <p:sp>
        <p:nvSpPr>
          <p:cNvPr id="2" name="Freeform 2"/>
          <p:cNvSpPr/>
          <p:nvPr/>
        </p:nvSpPr>
        <p:spPr>
          <a:xfrm rot="5799923">
            <a:off x="6931356" y="3498707"/>
            <a:ext cx="12263215" cy="6867400"/>
          </a:xfrm>
          <a:custGeom>
            <a:avLst/>
            <a:gdLst/>
            <a:ahLst/>
            <a:cxnLst/>
            <a:rect l="l" t="t" r="r" b="b"/>
            <a:pathLst>
              <a:path w="12263215" h="6867400">
                <a:moveTo>
                  <a:pt x="0" y="0"/>
                </a:moveTo>
                <a:lnTo>
                  <a:pt x="12263214" y="0"/>
                </a:lnTo>
                <a:lnTo>
                  <a:pt x="12263214" y="6867400"/>
                </a:lnTo>
                <a:lnTo>
                  <a:pt x="0" y="686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660602" y="2744951"/>
            <a:ext cx="6998941" cy="7078575"/>
          </a:xfrm>
          <a:custGeom>
            <a:avLst/>
            <a:gdLst/>
            <a:ahLst/>
            <a:cxnLst/>
            <a:rect l="l" t="t" r="r" b="b"/>
            <a:pathLst>
              <a:path w="6998941" h="7078575">
                <a:moveTo>
                  <a:pt x="0" y="0"/>
                </a:moveTo>
                <a:lnTo>
                  <a:pt x="6998941" y="0"/>
                </a:lnTo>
                <a:lnTo>
                  <a:pt x="6998941" y="7078575"/>
                </a:lnTo>
                <a:lnTo>
                  <a:pt x="0" y="7078575"/>
                </a:lnTo>
                <a:lnTo>
                  <a:pt x="0" y="0"/>
                </a:lnTo>
                <a:close/>
              </a:path>
            </a:pathLst>
          </a:custGeom>
          <a:blipFill>
            <a:blip r:embed="rId4"/>
            <a:stretch>
              <a:fillRect/>
            </a:stretch>
          </a:blipFill>
        </p:spPr>
      </p:sp>
      <p:sp>
        <p:nvSpPr>
          <p:cNvPr id="4" name="Freeform 4"/>
          <p:cNvSpPr/>
          <p:nvPr/>
        </p:nvSpPr>
        <p:spPr>
          <a:xfrm rot="5400000">
            <a:off x="13283261" y="5450625"/>
            <a:ext cx="7081956" cy="1670607"/>
          </a:xfrm>
          <a:custGeom>
            <a:avLst/>
            <a:gdLst/>
            <a:ahLst/>
            <a:cxnLst/>
            <a:rect l="l" t="t" r="r" b="b"/>
            <a:pathLst>
              <a:path w="7081956" h="1670607">
                <a:moveTo>
                  <a:pt x="0" y="0"/>
                </a:moveTo>
                <a:lnTo>
                  <a:pt x="7081956" y="0"/>
                </a:lnTo>
                <a:lnTo>
                  <a:pt x="7081956" y="1670608"/>
                </a:lnTo>
                <a:lnTo>
                  <a:pt x="0" y="1670608"/>
                </a:lnTo>
                <a:lnTo>
                  <a:pt x="0" y="0"/>
                </a:lnTo>
                <a:close/>
              </a:path>
            </a:pathLst>
          </a:custGeom>
          <a:blipFill>
            <a:blip r:embed="rId5">
              <a:extLst>
                <a:ext uri="{96DAC541-7B7A-43D3-8B79-37D633B846F1}">
                  <asvg:svgBlip xmlns:asvg="http://schemas.microsoft.com/office/drawing/2016/SVG/main" r:embed="rId6"/>
                </a:ext>
              </a:extLst>
            </a:blip>
            <a:stretch>
              <a:fillRect l="-559" b="-326286"/>
            </a:stretch>
          </a:blipFill>
        </p:spPr>
      </p:sp>
      <p:grpSp>
        <p:nvGrpSpPr>
          <p:cNvPr id="5" name="Group 5"/>
          <p:cNvGrpSpPr/>
          <p:nvPr/>
        </p:nvGrpSpPr>
        <p:grpSpPr>
          <a:xfrm>
            <a:off x="11038213" y="3162379"/>
            <a:ext cx="6243718" cy="624371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grpSp>
        <p:nvGrpSpPr>
          <p:cNvPr id="8" name="Group 8"/>
          <p:cNvGrpSpPr/>
          <p:nvPr/>
        </p:nvGrpSpPr>
        <p:grpSpPr>
          <a:xfrm>
            <a:off x="11298828" y="3422994"/>
            <a:ext cx="5722489" cy="572248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8047" r="-31764"/>
              </a:stretch>
            </a:blipFill>
            <a:ln w="266700" cap="sq">
              <a:solidFill>
                <a:srgbClr val="183B75"/>
              </a:solidFill>
              <a:prstDash val="solid"/>
              <a:miter/>
            </a:ln>
          </p:spPr>
        </p:sp>
      </p:grpSp>
      <p:grpSp>
        <p:nvGrpSpPr>
          <p:cNvPr id="10" name="Group 10"/>
          <p:cNvGrpSpPr/>
          <p:nvPr/>
        </p:nvGrpSpPr>
        <p:grpSpPr>
          <a:xfrm>
            <a:off x="15765349" y="3126652"/>
            <a:ext cx="447174" cy="4471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grpSp>
        <p:nvGrpSpPr>
          <p:cNvPr id="13" name="Group 13"/>
          <p:cNvGrpSpPr/>
          <p:nvPr/>
        </p:nvGrpSpPr>
        <p:grpSpPr>
          <a:xfrm>
            <a:off x="15765349" y="8949606"/>
            <a:ext cx="447174" cy="4471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sp>
        <p:nvSpPr>
          <p:cNvPr id="16" name="TextBox 16"/>
          <p:cNvSpPr txBox="1"/>
          <p:nvPr/>
        </p:nvSpPr>
        <p:spPr>
          <a:xfrm>
            <a:off x="776397" y="4601686"/>
            <a:ext cx="9543175" cy="4804411"/>
          </a:xfrm>
          <a:prstGeom prst="rect">
            <a:avLst/>
          </a:prstGeom>
        </p:spPr>
        <p:txBody>
          <a:bodyPr lIns="0" tIns="0" rIns="0" bIns="0" rtlCol="0" anchor="t">
            <a:spAutoFit/>
          </a:bodyPr>
          <a:lstStyle/>
          <a:p>
            <a:pPr algn="l">
              <a:lnSpc>
                <a:spcPts val="4479"/>
              </a:lnSpc>
            </a:pPr>
            <a:r>
              <a:rPr lang="en-US" sz="3199">
                <a:solidFill>
                  <a:srgbClr val="FFFFFF"/>
                </a:solidFill>
                <a:latin typeface="DM Sans"/>
                <a:ea typeface="DM Sans"/>
                <a:cs typeface="DM Sans"/>
                <a:sym typeface="DM Sans"/>
              </a:rPr>
              <a:t>At </a:t>
            </a:r>
            <a:r>
              <a:rPr lang="en-US" sz="3199" b="1">
                <a:solidFill>
                  <a:srgbClr val="FFFFFF"/>
                </a:solidFill>
                <a:latin typeface="DM Sans Bold"/>
                <a:ea typeface="DM Sans Bold"/>
                <a:cs typeface="DM Sans Bold"/>
                <a:sym typeface="DM Sans Bold"/>
              </a:rPr>
              <a:t>TYP</a:t>
            </a:r>
            <a:r>
              <a:rPr lang="en-US" sz="3199">
                <a:solidFill>
                  <a:srgbClr val="FFFFFF"/>
                </a:solidFill>
                <a:latin typeface="DM Sans"/>
                <a:ea typeface="DM Sans"/>
                <a:cs typeface="DM Sans"/>
                <a:sym typeface="DM Sans"/>
              </a:rPr>
              <a:t>, we have the privilege of supporting mature students throughout their academic journeys, offering guidance even after graduation. Their educational transition does not end with TYP, and in response, we provide mature student focused alumni programming for personal, academic and professional growth.</a:t>
            </a:r>
          </a:p>
          <a:p>
            <a:pPr algn="just">
              <a:lnSpc>
                <a:spcPts val="3499"/>
              </a:lnSpc>
            </a:pPr>
            <a:endParaRPr lang="en-US" sz="3199">
              <a:solidFill>
                <a:srgbClr val="FFFFFF"/>
              </a:solidFill>
              <a:latin typeface="DM Sans"/>
              <a:ea typeface="DM Sans"/>
              <a:cs typeface="DM Sans"/>
              <a:sym typeface="DM Sans"/>
            </a:endParaRPr>
          </a:p>
          <a:p>
            <a:pPr algn="just">
              <a:lnSpc>
                <a:spcPts val="3499"/>
              </a:lnSpc>
              <a:spcBef>
                <a:spcPct val="0"/>
              </a:spcBef>
            </a:pPr>
            <a:endParaRPr lang="en-US" sz="3199">
              <a:solidFill>
                <a:srgbClr val="FFFFFF"/>
              </a:solidFill>
              <a:latin typeface="DM Sans"/>
              <a:ea typeface="DM Sans"/>
              <a:cs typeface="DM Sans"/>
              <a:sym typeface="DM Sans"/>
            </a:endParaRPr>
          </a:p>
        </p:txBody>
      </p:sp>
      <p:sp>
        <p:nvSpPr>
          <p:cNvPr id="17" name="TextBox 17"/>
          <p:cNvSpPr txBox="1"/>
          <p:nvPr/>
        </p:nvSpPr>
        <p:spPr>
          <a:xfrm>
            <a:off x="776397" y="1562875"/>
            <a:ext cx="11351945" cy="2554653"/>
          </a:xfrm>
          <a:prstGeom prst="rect">
            <a:avLst/>
          </a:prstGeom>
        </p:spPr>
        <p:txBody>
          <a:bodyPr lIns="0" tIns="0" rIns="0" bIns="0" rtlCol="0" anchor="t">
            <a:spAutoFit/>
          </a:bodyPr>
          <a:lstStyle/>
          <a:p>
            <a:pPr algn="l">
              <a:lnSpc>
                <a:spcPts val="9826"/>
              </a:lnSpc>
            </a:pPr>
            <a:r>
              <a:rPr lang="en-US" sz="9826" spc="923">
                <a:solidFill>
                  <a:srgbClr val="FFFFFF"/>
                </a:solidFill>
                <a:latin typeface="Staatliches"/>
                <a:ea typeface="Staatliches"/>
                <a:cs typeface="Staatliches"/>
                <a:sym typeface="Staatliches"/>
              </a:rPr>
              <a:t>Transitional Year ProgrAMME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grpSp>
        <p:nvGrpSpPr>
          <p:cNvPr id="2" name="Group 2"/>
          <p:cNvGrpSpPr/>
          <p:nvPr/>
        </p:nvGrpSpPr>
        <p:grpSpPr>
          <a:xfrm>
            <a:off x="2207849" y="4415090"/>
            <a:ext cx="1604908" cy="1433323"/>
            <a:chOff x="0" y="0"/>
            <a:chExt cx="422692" cy="377501"/>
          </a:xfrm>
        </p:grpSpPr>
        <p:sp>
          <p:nvSpPr>
            <p:cNvPr id="3" name="Freeform 3"/>
            <p:cNvSpPr/>
            <p:nvPr/>
          </p:nvSpPr>
          <p:spPr>
            <a:xfrm>
              <a:off x="0" y="0"/>
              <a:ext cx="422692" cy="377501"/>
            </a:xfrm>
            <a:custGeom>
              <a:avLst/>
              <a:gdLst/>
              <a:ahLst/>
              <a:cxnLst/>
              <a:rect l="l" t="t" r="r" b="b"/>
              <a:pathLst>
                <a:path w="422692" h="377501">
                  <a:moveTo>
                    <a:pt x="96478" y="0"/>
                  </a:moveTo>
                  <a:lnTo>
                    <a:pt x="326214" y="0"/>
                  </a:lnTo>
                  <a:cubicBezTo>
                    <a:pt x="379497" y="0"/>
                    <a:pt x="422692" y="43195"/>
                    <a:pt x="422692" y="96478"/>
                  </a:cubicBezTo>
                  <a:lnTo>
                    <a:pt x="422692" y="281023"/>
                  </a:lnTo>
                  <a:cubicBezTo>
                    <a:pt x="422692" y="306610"/>
                    <a:pt x="412527" y="331150"/>
                    <a:pt x="394434" y="349243"/>
                  </a:cubicBezTo>
                  <a:cubicBezTo>
                    <a:pt x="376341" y="367336"/>
                    <a:pt x="351801" y="377501"/>
                    <a:pt x="326214" y="377501"/>
                  </a:cubicBezTo>
                  <a:lnTo>
                    <a:pt x="96478" y="377501"/>
                  </a:lnTo>
                  <a:cubicBezTo>
                    <a:pt x="43195" y="377501"/>
                    <a:pt x="0" y="334306"/>
                    <a:pt x="0" y="281023"/>
                  </a:cubicBezTo>
                  <a:lnTo>
                    <a:pt x="0" y="96478"/>
                  </a:lnTo>
                  <a:cubicBezTo>
                    <a:pt x="0" y="43195"/>
                    <a:pt x="43195" y="0"/>
                    <a:pt x="96478" y="0"/>
                  </a:cubicBezTo>
                  <a:close/>
                </a:path>
              </a:pathLst>
            </a:custGeom>
            <a:solidFill>
              <a:srgbClr val="183B75"/>
            </a:solidFill>
            <a:ln w="28575" cap="sq">
              <a:solidFill>
                <a:srgbClr val="FFFFFF"/>
              </a:solidFill>
              <a:prstDash val="solid"/>
              <a:miter/>
            </a:ln>
          </p:spPr>
        </p:sp>
        <p:sp>
          <p:nvSpPr>
            <p:cNvPr id="4" name="TextBox 4"/>
            <p:cNvSpPr txBox="1"/>
            <p:nvPr/>
          </p:nvSpPr>
          <p:spPr>
            <a:xfrm>
              <a:off x="0" y="-47625"/>
              <a:ext cx="422692" cy="425126"/>
            </a:xfrm>
            <a:prstGeom prst="rect">
              <a:avLst/>
            </a:prstGeom>
          </p:spPr>
          <p:txBody>
            <a:bodyPr lIns="50800" tIns="50800" rIns="50800" bIns="50800" rtlCol="0" anchor="ctr"/>
            <a:lstStyle/>
            <a:p>
              <a:pPr algn="ctr">
                <a:lnSpc>
                  <a:spcPts val="3639"/>
                </a:lnSpc>
              </a:pPr>
              <a:endParaRPr/>
            </a:p>
          </p:txBody>
        </p:sp>
      </p:grpSp>
      <p:grpSp>
        <p:nvGrpSpPr>
          <p:cNvPr id="5" name="Group 5"/>
          <p:cNvGrpSpPr/>
          <p:nvPr/>
        </p:nvGrpSpPr>
        <p:grpSpPr>
          <a:xfrm>
            <a:off x="2207849" y="6120034"/>
            <a:ext cx="1604908" cy="1433323"/>
            <a:chOff x="0" y="0"/>
            <a:chExt cx="422692" cy="377501"/>
          </a:xfrm>
        </p:grpSpPr>
        <p:sp>
          <p:nvSpPr>
            <p:cNvPr id="6" name="Freeform 6"/>
            <p:cNvSpPr/>
            <p:nvPr/>
          </p:nvSpPr>
          <p:spPr>
            <a:xfrm>
              <a:off x="0" y="0"/>
              <a:ext cx="422692" cy="377501"/>
            </a:xfrm>
            <a:custGeom>
              <a:avLst/>
              <a:gdLst/>
              <a:ahLst/>
              <a:cxnLst/>
              <a:rect l="l" t="t" r="r" b="b"/>
              <a:pathLst>
                <a:path w="422692" h="377501">
                  <a:moveTo>
                    <a:pt x="96478" y="0"/>
                  </a:moveTo>
                  <a:lnTo>
                    <a:pt x="326214" y="0"/>
                  </a:lnTo>
                  <a:cubicBezTo>
                    <a:pt x="379497" y="0"/>
                    <a:pt x="422692" y="43195"/>
                    <a:pt x="422692" y="96478"/>
                  </a:cubicBezTo>
                  <a:lnTo>
                    <a:pt x="422692" y="281023"/>
                  </a:lnTo>
                  <a:cubicBezTo>
                    <a:pt x="422692" y="306610"/>
                    <a:pt x="412527" y="331150"/>
                    <a:pt x="394434" y="349243"/>
                  </a:cubicBezTo>
                  <a:cubicBezTo>
                    <a:pt x="376341" y="367336"/>
                    <a:pt x="351801" y="377501"/>
                    <a:pt x="326214" y="377501"/>
                  </a:cubicBezTo>
                  <a:lnTo>
                    <a:pt x="96478" y="377501"/>
                  </a:lnTo>
                  <a:cubicBezTo>
                    <a:pt x="43195" y="377501"/>
                    <a:pt x="0" y="334306"/>
                    <a:pt x="0" y="281023"/>
                  </a:cubicBezTo>
                  <a:lnTo>
                    <a:pt x="0" y="96478"/>
                  </a:lnTo>
                  <a:cubicBezTo>
                    <a:pt x="0" y="43195"/>
                    <a:pt x="43195" y="0"/>
                    <a:pt x="96478" y="0"/>
                  </a:cubicBezTo>
                  <a:close/>
                </a:path>
              </a:pathLst>
            </a:custGeom>
            <a:solidFill>
              <a:srgbClr val="183B75"/>
            </a:solidFill>
            <a:ln w="28575" cap="sq">
              <a:solidFill>
                <a:srgbClr val="FFFFFF"/>
              </a:solidFill>
              <a:prstDash val="solid"/>
              <a:miter/>
            </a:ln>
          </p:spPr>
        </p:sp>
        <p:sp>
          <p:nvSpPr>
            <p:cNvPr id="7" name="TextBox 7"/>
            <p:cNvSpPr txBox="1"/>
            <p:nvPr/>
          </p:nvSpPr>
          <p:spPr>
            <a:xfrm>
              <a:off x="0" y="-47625"/>
              <a:ext cx="422692" cy="425126"/>
            </a:xfrm>
            <a:prstGeom prst="rect">
              <a:avLst/>
            </a:prstGeom>
          </p:spPr>
          <p:txBody>
            <a:bodyPr lIns="50800" tIns="50800" rIns="50800" bIns="50800" rtlCol="0" anchor="ctr"/>
            <a:lstStyle/>
            <a:p>
              <a:pPr algn="ctr">
                <a:lnSpc>
                  <a:spcPts val="3639"/>
                </a:lnSpc>
              </a:pPr>
              <a:endParaRPr/>
            </a:p>
          </p:txBody>
        </p:sp>
      </p:grpSp>
      <p:grpSp>
        <p:nvGrpSpPr>
          <p:cNvPr id="8" name="Group 8"/>
          <p:cNvGrpSpPr/>
          <p:nvPr/>
        </p:nvGrpSpPr>
        <p:grpSpPr>
          <a:xfrm>
            <a:off x="2207849" y="7824977"/>
            <a:ext cx="1604908" cy="1433323"/>
            <a:chOff x="0" y="0"/>
            <a:chExt cx="422692" cy="377501"/>
          </a:xfrm>
        </p:grpSpPr>
        <p:sp>
          <p:nvSpPr>
            <p:cNvPr id="9" name="Freeform 9"/>
            <p:cNvSpPr/>
            <p:nvPr/>
          </p:nvSpPr>
          <p:spPr>
            <a:xfrm>
              <a:off x="0" y="0"/>
              <a:ext cx="422692" cy="377501"/>
            </a:xfrm>
            <a:custGeom>
              <a:avLst/>
              <a:gdLst/>
              <a:ahLst/>
              <a:cxnLst/>
              <a:rect l="l" t="t" r="r" b="b"/>
              <a:pathLst>
                <a:path w="422692" h="377501">
                  <a:moveTo>
                    <a:pt x="96478" y="0"/>
                  </a:moveTo>
                  <a:lnTo>
                    <a:pt x="326214" y="0"/>
                  </a:lnTo>
                  <a:cubicBezTo>
                    <a:pt x="379497" y="0"/>
                    <a:pt x="422692" y="43195"/>
                    <a:pt x="422692" y="96478"/>
                  </a:cubicBezTo>
                  <a:lnTo>
                    <a:pt x="422692" y="281023"/>
                  </a:lnTo>
                  <a:cubicBezTo>
                    <a:pt x="422692" y="306610"/>
                    <a:pt x="412527" y="331150"/>
                    <a:pt x="394434" y="349243"/>
                  </a:cubicBezTo>
                  <a:cubicBezTo>
                    <a:pt x="376341" y="367336"/>
                    <a:pt x="351801" y="377501"/>
                    <a:pt x="326214" y="377501"/>
                  </a:cubicBezTo>
                  <a:lnTo>
                    <a:pt x="96478" y="377501"/>
                  </a:lnTo>
                  <a:cubicBezTo>
                    <a:pt x="43195" y="377501"/>
                    <a:pt x="0" y="334306"/>
                    <a:pt x="0" y="281023"/>
                  </a:cubicBezTo>
                  <a:lnTo>
                    <a:pt x="0" y="96478"/>
                  </a:lnTo>
                  <a:cubicBezTo>
                    <a:pt x="0" y="43195"/>
                    <a:pt x="43195" y="0"/>
                    <a:pt x="96478" y="0"/>
                  </a:cubicBezTo>
                  <a:close/>
                </a:path>
              </a:pathLst>
            </a:custGeom>
            <a:solidFill>
              <a:srgbClr val="183B75"/>
            </a:solidFill>
            <a:ln w="28575" cap="sq">
              <a:solidFill>
                <a:srgbClr val="FFFFFF"/>
              </a:solidFill>
              <a:prstDash val="solid"/>
              <a:miter/>
            </a:ln>
          </p:spPr>
        </p:sp>
        <p:sp>
          <p:nvSpPr>
            <p:cNvPr id="10" name="TextBox 10"/>
            <p:cNvSpPr txBox="1"/>
            <p:nvPr/>
          </p:nvSpPr>
          <p:spPr>
            <a:xfrm>
              <a:off x="0" y="-47625"/>
              <a:ext cx="422692" cy="425126"/>
            </a:xfrm>
            <a:prstGeom prst="rect">
              <a:avLst/>
            </a:prstGeom>
          </p:spPr>
          <p:txBody>
            <a:bodyPr lIns="50800" tIns="50800" rIns="50800" bIns="50800" rtlCol="0" anchor="ctr"/>
            <a:lstStyle/>
            <a:p>
              <a:pPr algn="ctr">
                <a:lnSpc>
                  <a:spcPts val="3639"/>
                </a:lnSpc>
              </a:pPr>
              <a:endParaRPr/>
            </a:p>
          </p:txBody>
        </p:sp>
      </p:grpSp>
      <p:sp>
        <p:nvSpPr>
          <p:cNvPr id="11" name="AutoShape 11"/>
          <p:cNvSpPr/>
          <p:nvPr/>
        </p:nvSpPr>
        <p:spPr>
          <a:xfrm>
            <a:off x="1772712" y="5034396"/>
            <a:ext cx="0" cy="3604599"/>
          </a:xfrm>
          <a:prstGeom prst="line">
            <a:avLst/>
          </a:prstGeom>
          <a:ln w="28575" cap="flat">
            <a:solidFill>
              <a:srgbClr val="FFFFFF"/>
            </a:solidFill>
            <a:prstDash val="solid"/>
            <a:headEnd type="none" w="sm" len="sm"/>
            <a:tailEnd type="none" w="sm" len="sm"/>
          </a:ln>
        </p:spPr>
      </p:sp>
      <p:sp>
        <p:nvSpPr>
          <p:cNvPr id="12" name="AutoShape 12"/>
          <p:cNvSpPr/>
          <p:nvPr/>
        </p:nvSpPr>
        <p:spPr>
          <a:xfrm flipV="1">
            <a:off x="1035578" y="6834909"/>
            <a:ext cx="736904" cy="3572"/>
          </a:xfrm>
          <a:prstGeom prst="line">
            <a:avLst/>
          </a:prstGeom>
          <a:ln w="28575" cap="flat">
            <a:solidFill>
              <a:srgbClr val="FFFFFF"/>
            </a:solidFill>
            <a:prstDash val="solid"/>
            <a:headEnd type="none" w="sm" len="sm"/>
            <a:tailEnd type="none" w="sm" len="sm"/>
          </a:ln>
        </p:spPr>
      </p:sp>
      <p:sp>
        <p:nvSpPr>
          <p:cNvPr id="13" name="TextBox 13"/>
          <p:cNvSpPr txBox="1"/>
          <p:nvPr/>
        </p:nvSpPr>
        <p:spPr>
          <a:xfrm>
            <a:off x="1035578" y="857250"/>
            <a:ext cx="9999457" cy="6250485"/>
          </a:xfrm>
          <a:prstGeom prst="rect">
            <a:avLst/>
          </a:prstGeom>
        </p:spPr>
        <p:txBody>
          <a:bodyPr lIns="0" tIns="0" rIns="0" bIns="0" rtlCol="0" anchor="t">
            <a:spAutoFit/>
          </a:bodyPr>
          <a:lstStyle/>
          <a:p>
            <a:pPr algn="l">
              <a:lnSpc>
                <a:spcPts val="12650"/>
              </a:lnSpc>
            </a:pPr>
            <a:r>
              <a:rPr lang="en-US" sz="9036">
                <a:solidFill>
                  <a:srgbClr val="FFFFFF"/>
                </a:solidFill>
                <a:latin typeface="Staatliches"/>
                <a:ea typeface="Staatliches"/>
                <a:cs typeface="Staatliches"/>
                <a:sym typeface="Staatliches"/>
              </a:rPr>
              <a:t>TYP alumni fall into various categories:</a:t>
            </a:r>
          </a:p>
          <a:p>
            <a:pPr algn="l">
              <a:lnSpc>
                <a:spcPts val="12650"/>
              </a:lnSpc>
            </a:pPr>
            <a:endParaRPr lang="en-US" sz="9036">
              <a:solidFill>
                <a:srgbClr val="FFFFFF"/>
              </a:solidFill>
              <a:latin typeface="Staatliches"/>
              <a:ea typeface="Staatliches"/>
              <a:cs typeface="Staatliches"/>
              <a:sym typeface="Staatliches"/>
            </a:endParaRPr>
          </a:p>
          <a:p>
            <a:pPr algn="l">
              <a:lnSpc>
                <a:spcPts val="11863"/>
              </a:lnSpc>
              <a:spcBef>
                <a:spcPct val="0"/>
              </a:spcBef>
            </a:pPr>
            <a:endParaRPr lang="en-US" sz="9036">
              <a:solidFill>
                <a:srgbClr val="FFFFFF"/>
              </a:solidFill>
              <a:latin typeface="Staatliches"/>
              <a:ea typeface="Staatliches"/>
              <a:cs typeface="Staatliches"/>
              <a:sym typeface="Staatliches"/>
            </a:endParaRPr>
          </a:p>
        </p:txBody>
      </p:sp>
      <p:sp>
        <p:nvSpPr>
          <p:cNvPr id="14" name="TextBox 14"/>
          <p:cNvSpPr txBox="1"/>
          <p:nvPr/>
        </p:nvSpPr>
        <p:spPr>
          <a:xfrm>
            <a:off x="4330500" y="4405565"/>
            <a:ext cx="5328233" cy="563881"/>
          </a:xfrm>
          <a:prstGeom prst="rect">
            <a:avLst/>
          </a:prstGeom>
        </p:spPr>
        <p:txBody>
          <a:bodyPr lIns="0" tIns="0" rIns="0" bIns="0" rtlCol="0" anchor="t">
            <a:spAutoFit/>
          </a:bodyPr>
          <a:lstStyle/>
          <a:p>
            <a:pPr algn="l">
              <a:lnSpc>
                <a:spcPts val="4619"/>
              </a:lnSpc>
              <a:spcBef>
                <a:spcPct val="0"/>
              </a:spcBef>
            </a:pPr>
            <a:r>
              <a:rPr lang="en-US" sz="3299" b="1">
                <a:solidFill>
                  <a:srgbClr val="C5EBFF"/>
                </a:solidFill>
                <a:latin typeface="DM Sans Bold"/>
                <a:ea typeface="DM Sans Bold"/>
                <a:cs typeface="DM Sans Bold"/>
                <a:sym typeface="DM Sans Bold"/>
              </a:rPr>
              <a:t>ON-CAMPUS ALUMNI</a:t>
            </a:r>
          </a:p>
        </p:txBody>
      </p:sp>
      <p:sp>
        <p:nvSpPr>
          <p:cNvPr id="15" name="TextBox 15"/>
          <p:cNvSpPr txBox="1"/>
          <p:nvPr/>
        </p:nvSpPr>
        <p:spPr>
          <a:xfrm>
            <a:off x="2595190" y="4338725"/>
            <a:ext cx="830224" cy="1424129"/>
          </a:xfrm>
          <a:prstGeom prst="rect">
            <a:avLst/>
          </a:prstGeom>
        </p:spPr>
        <p:txBody>
          <a:bodyPr lIns="0" tIns="0" rIns="0" bIns="0" rtlCol="0" anchor="t">
            <a:spAutoFit/>
          </a:bodyPr>
          <a:lstStyle/>
          <a:p>
            <a:pPr algn="ctr">
              <a:lnSpc>
                <a:spcPts val="11728"/>
              </a:lnSpc>
              <a:spcBef>
                <a:spcPct val="0"/>
              </a:spcBef>
            </a:pPr>
            <a:r>
              <a:rPr lang="en-US" sz="8377" b="1">
                <a:solidFill>
                  <a:srgbClr val="C5EBFF"/>
                </a:solidFill>
                <a:latin typeface="DM Sans Bold"/>
                <a:ea typeface="DM Sans Bold"/>
                <a:cs typeface="DM Sans Bold"/>
                <a:sym typeface="DM Sans Bold"/>
              </a:rPr>
              <a:t>1</a:t>
            </a:r>
          </a:p>
        </p:txBody>
      </p:sp>
      <p:sp>
        <p:nvSpPr>
          <p:cNvPr id="16" name="TextBox 16"/>
          <p:cNvSpPr txBox="1"/>
          <p:nvPr/>
        </p:nvSpPr>
        <p:spPr>
          <a:xfrm>
            <a:off x="2595190" y="6043668"/>
            <a:ext cx="830224" cy="1424129"/>
          </a:xfrm>
          <a:prstGeom prst="rect">
            <a:avLst/>
          </a:prstGeom>
        </p:spPr>
        <p:txBody>
          <a:bodyPr lIns="0" tIns="0" rIns="0" bIns="0" rtlCol="0" anchor="t">
            <a:spAutoFit/>
          </a:bodyPr>
          <a:lstStyle/>
          <a:p>
            <a:pPr algn="ctr">
              <a:lnSpc>
                <a:spcPts val="11728"/>
              </a:lnSpc>
              <a:spcBef>
                <a:spcPct val="0"/>
              </a:spcBef>
            </a:pPr>
            <a:r>
              <a:rPr lang="en-US" sz="8377" b="1">
                <a:solidFill>
                  <a:srgbClr val="C5EBFF"/>
                </a:solidFill>
                <a:latin typeface="DM Sans Bold"/>
                <a:ea typeface="DM Sans Bold"/>
                <a:cs typeface="DM Sans Bold"/>
                <a:sym typeface="DM Sans Bold"/>
              </a:rPr>
              <a:t>2</a:t>
            </a:r>
          </a:p>
        </p:txBody>
      </p:sp>
      <p:sp>
        <p:nvSpPr>
          <p:cNvPr id="17" name="TextBox 17"/>
          <p:cNvSpPr txBox="1"/>
          <p:nvPr/>
        </p:nvSpPr>
        <p:spPr>
          <a:xfrm>
            <a:off x="2595190" y="7748612"/>
            <a:ext cx="830224" cy="1424129"/>
          </a:xfrm>
          <a:prstGeom prst="rect">
            <a:avLst/>
          </a:prstGeom>
        </p:spPr>
        <p:txBody>
          <a:bodyPr lIns="0" tIns="0" rIns="0" bIns="0" rtlCol="0" anchor="t">
            <a:spAutoFit/>
          </a:bodyPr>
          <a:lstStyle/>
          <a:p>
            <a:pPr algn="ctr">
              <a:lnSpc>
                <a:spcPts val="11728"/>
              </a:lnSpc>
              <a:spcBef>
                <a:spcPct val="0"/>
              </a:spcBef>
            </a:pPr>
            <a:r>
              <a:rPr lang="en-US" sz="8377" b="1">
                <a:solidFill>
                  <a:srgbClr val="C5EBFF"/>
                </a:solidFill>
                <a:latin typeface="DM Sans Bold"/>
                <a:ea typeface="DM Sans Bold"/>
                <a:cs typeface="DM Sans Bold"/>
                <a:sym typeface="DM Sans Bold"/>
              </a:rPr>
              <a:t>3</a:t>
            </a:r>
          </a:p>
        </p:txBody>
      </p:sp>
      <p:sp>
        <p:nvSpPr>
          <p:cNvPr id="18" name="TextBox 18"/>
          <p:cNvSpPr txBox="1"/>
          <p:nvPr/>
        </p:nvSpPr>
        <p:spPr>
          <a:xfrm>
            <a:off x="4330500" y="4966695"/>
            <a:ext cx="11345957" cy="824866"/>
          </a:xfrm>
          <a:prstGeom prst="rect">
            <a:avLst/>
          </a:prstGeom>
        </p:spPr>
        <p:txBody>
          <a:bodyPr lIns="0" tIns="0" rIns="0" bIns="0" rtlCol="0" anchor="t">
            <a:spAutoFit/>
          </a:bodyPr>
          <a:lstStyle/>
          <a:p>
            <a:pPr algn="just">
              <a:lnSpc>
                <a:spcPts val="3359"/>
              </a:lnSpc>
            </a:pPr>
            <a:r>
              <a:rPr lang="en-US" sz="2399">
                <a:solidFill>
                  <a:srgbClr val="FFFFFF"/>
                </a:solidFill>
                <a:latin typeface="DM Sans"/>
                <a:ea typeface="DM Sans"/>
                <a:cs typeface="DM Sans"/>
                <a:sym typeface="DM Sans"/>
              </a:rPr>
              <a:t>Graduates of TYP who continue with undergraduate studies.</a:t>
            </a:r>
          </a:p>
          <a:p>
            <a:pPr algn="just">
              <a:lnSpc>
                <a:spcPts val="3359"/>
              </a:lnSpc>
              <a:spcBef>
                <a:spcPct val="0"/>
              </a:spcBef>
            </a:pPr>
            <a:r>
              <a:rPr lang="en-US" sz="2399">
                <a:solidFill>
                  <a:srgbClr val="FFFFFF"/>
                </a:solidFill>
                <a:latin typeface="DM Sans"/>
                <a:ea typeface="DM Sans"/>
                <a:cs typeface="DM Sans"/>
                <a:sym typeface="DM Sans"/>
              </a:rPr>
              <a:t>ruit the best candidates for your open roles.</a:t>
            </a:r>
          </a:p>
        </p:txBody>
      </p:sp>
      <p:sp>
        <p:nvSpPr>
          <p:cNvPr id="19" name="TextBox 19"/>
          <p:cNvSpPr txBox="1"/>
          <p:nvPr/>
        </p:nvSpPr>
        <p:spPr>
          <a:xfrm>
            <a:off x="4330500" y="6310368"/>
            <a:ext cx="5328233" cy="563881"/>
          </a:xfrm>
          <a:prstGeom prst="rect">
            <a:avLst/>
          </a:prstGeom>
        </p:spPr>
        <p:txBody>
          <a:bodyPr lIns="0" tIns="0" rIns="0" bIns="0" rtlCol="0" anchor="t">
            <a:spAutoFit/>
          </a:bodyPr>
          <a:lstStyle/>
          <a:p>
            <a:pPr algn="l">
              <a:lnSpc>
                <a:spcPts val="4619"/>
              </a:lnSpc>
              <a:spcBef>
                <a:spcPct val="0"/>
              </a:spcBef>
            </a:pPr>
            <a:r>
              <a:rPr lang="en-US" sz="3299" b="1">
                <a:solidFill>
                  <a:srgbClr val="C5EBFF"/>
                </a:solidFill>
                <a:latin typeface="DM Sans Bold"/>
                <a:ea typeface="DM Sans Bold"/>
                <a:cs typeface="DM Sans Bold"/>
                <a:sym typeface="DM Sans Bold"/>
              </a:rPr>
              <a:t>DEGREE ALUMNI</a:t>
            </a:r>
          </a:p>
        </p:txBody>
      </p:sp>
      <p:sp>
        <p:nvSpPr>
          <p:cNvPr id="20" name="TextBox 20"/>
          <p:cNvSpPr txBox="1"/>
          <p:nvPr/>
        </p:nvSpPr>
        <p:spPr>
          <a:xfrm>
            <a:off x="4330500" y="6871498"/>
            <a:ext cx="11345957" cy="405766"/>
          </a:xfrm>
          <a:prstGeom prst="rect">
            <a:avLst/>
          </a:prstGeom>
        </p:spPr>
        <p:txBody>
          <a:bodyPr lIns="0" tIns="0" rIns="0" bIns="0" rtlCol="0" anchor="t">
            <a:spAutoFit/>
          </a:bodyPr>
          <a:lstStyle/>
          <a:p>
            <a:pPr algn="just">
              <a:lnSpc>
                <a:spcPts val="3359"/>
              </a:lnSpc>
              <a:spcBef>
                <a:spcPct val="0"/>
              </a:spcBef>
            </a:pPr>
            <a:r>
              <a:rPr lang="en-US" sz="2399">
                <a:solidFill>
                  <a:srgbClr val="FFFFFF"/>
                </a:solidFill>
                <a:latin typeface="DM Sans"/>
                <a:ea typeface="DM Sans"/>
                <a:cs typeface="DM Sans"/>
                <a:sym typeface="DM Sans"/>
              </a:rPr>
              <a:t>Those who have completed their degrees, either at UofT or other institutions.</a:t>
            </a:r>
          </a:p>
        </p:txBody>
      </p:sp>
      <p:sp>
        <p:nvSpPr>
          <p:cNvPr id="21" name="TextBox 21"/>
          <p:cNvSpPr txBox="1"/>
          <p:nvPr/>
        </p:nvSpPr>
        <p:spPr>
          <a:xfrm>
            <a:off x="4330500" y="7815452"/>
            <a:ext cx="5328233" cy="563881"/>
          </a:xfrm>
          <a:prstGeom prst="rect">
            <a:avLst/>
          </a:prstGeom>
        </p:spPr>
        <p:txBody>
          <a:bodyPr lIns="0" tIns="0" rIns="0" bIns="0" rtlCol="0" anchor="t">
            <a:spAutoFit/>
          </a:bodyPr>
          <a:lstStyle/>
          <a:p>
            <a:pPr algn="l">
              <a:lnSpc>
                <a:spcPts val="4619"/>
              </a:lnSpc>
              <a:spcBef>
                <a:spcPct val="0"/>
              </a:spcBef>
            </a:pPr>
            <a:r>
              <a:rPr lang="en-US" sz="3299" b="1">
                <a:solidFill>
                  <a:srgbClr val="C5EBFF"/>
                </a:solidFill>
                <a:latin typeface="DM Sans Bold"/>
                <a:ea typeface="DM Sans Bold"/>
                <a:cs typeface="DM Sans Bold"/>
                <a:sym typeface="DM Sans Bold"/>
              </a:rPr>
              <a:t>NON-DEGREE ALUMNI:</a:t>
            </a:r>
          </a:p>
        </p:txBody>
      </p:sp>
      <p:sp>
        <p:nvSpPr>
          <p:cNvPr id="22" name="TextBox 22"/>
          <p:cNvSpPr txBox="1"/>
          <p:nvPr/>
        </p:nvSpPr>
        <p:spPr>
          <a:xfrm>
            <a:off x="4330500" y="8376582"/>
            <a:ext cx="11345957" cy="824866"/>
          </a:xfrm>
          <a:prstGeom prst="rect">
            <a:avLst/>
          </a:prstGeom>
        </p:spPr>
        <p:txBody>
          <a:bodyPr lIns="0" tIns="0" rIns="0" bIns="0" rtlCol="0" anchor="t">
            <a:spAutoFit/>
          </a:bodyPr>
          <a:lstStyle/>
          <a:p>
            <a:pPr algn="just">
              <a:lnSpc>
                <a:spcPts val="3359"/>
              </a:lnSpc>
              <a:spcBef>
                <a:spcPct val="0"/>
              </a:spcBef>
            </a:pPr>
            <a:r>
              <a:rPr lang="en-US" sz="2399">
                <a:solidFill>
                  <a:srgbClr val="FFFFFF"/>
                </a:solidFill>
                <a:latin typeface="DM Sans"/>
                <a:ea typeface="DM Sans"/>
                <a:cs typeface="DM Sans"/>
                <a:sym typeface="DM Sans"/>
              </a:rPr>
              <a:t>Graduates who did not pursue further education but transitioned into the workforce or other pathways.</a:t>
            </a:r>
          </a:p>
        </p:txBody>
      </p:sp>
      <p:sp>
        <p:nvSpPr>
          <p:cNvPr id="23" name="Freeform 23"/>
          <p:cNvSpPr/>
          <p:nvPr/>
        </p:nvSpPr>
        <p:spPr>
          <a:xfrm rot="-5400000" flipH="1">
            <a:off x="10668000" y="2550477"/>
            <a:ext cx="10287000" cy="5143500"/>
          </a:xfrm>
          <a:custGeom>
            <a:avLst/>
            <a:gdLst/>
            <a:ahLst/>
            <a:cxnLst/>
            <a:rect l="l" t="t" r="r" b="b"/>
            <a:pathLst>
              <a:path w="10287000" h="5143500">
                <a:moveTo>
                  <a:pt x="10287000" y="0"/>
                </a:moveTo>
                <a:lnTo>
                  <a:pt x="0" y="0"/>
                </a:lnTo>
                <a:lnTo>
                  <a:pt x="0" y="5143500"/>
                </a:lnTo>
                <a:lnTo>
                  <a:pt x="10287000" y="5143500"/>
                </a:lnTo>
                <a:lnTo>
                  <a:pt x="1028700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sp>
        <p:nvSpPr>
          <p:cNvPr id="2" name="TextBox 2"/>
          <p:cNvSpPr txBox="1"/>
          <p:nvPr/>
        </p:nvSpPr>
        <p:spPr>
          <a:xfrm>
            <a:off x="443261" y="4102589"/>
            <a:ext cx="10261426" cy="2657835"/>
          </a:xfrm>
          <a:prstGeom prst="rect">
            <a:avLst/>
          </a:prstGeom>
        </p:spPr>
        <p:txBody>
          <a:bodyPr lIns="0" tIns="0" rIns="0" bIns="0" rtlCol="0" anchor="t">
            <a:spAutoFit/>
          </a:bodyPr>
          <a:lstStyle/>
          <a:p>
            <a:pPr algn="l">
              <a:lnSpc>
                <a:spcPts val="21721"/>
              </a:lnSpc>
              <a:spcBef>
                <a:spcPct val="0"/>
              </a:spcBef>
            </a:pPr>
            <a:r>
              <a:rPr lang="en-US" sz="15515">
                <a:solidFill>
                  <a:srgbClr val="FFFFFF"/>
                </a:solidFill>
                <a:latin typeface="Staatliches"/>
                <a:ea typeface="Staatliches"/>
                <a:cs typeface="Staatliches"/>
                <a:sym typeface="Staatliches"/>
              </a:rPr>
              <a:t> Navigating </a:t>
            </a:r>
          </a:p>
        </p:txBody>
      </p:sp>
      <p:grpSp>
        <p:nvGrpSpPr>
          <p:cNvPr id="3" name="Group 3"/>
          <p:cNvGrpSpPr/>
          <p:nvPr/>
        </p:nvGrpSpPr>
        <p:grpSpPr>
          <a:xfrm>
            <a:off x="8956713" y="5450635"/>
            <a:ext cx="8570553" cy="238161"/>
            <a:chOff x="0" y="0"/>
            <a:chExt cx="14624836" cy="406400"/>
          </a:xfrm>
        </p:grpSpPr>
        <p:sp>
          <p:nvSpPr>
            <p:cNvPr id="4" name="Freeform 4"/>
            <p:cNvSpPr/>
            <p:nvPr/>
          </p:nvSpPr>
          <p:spPr>
            <a:xfrm>
              <a:off x="0" y="0"/>
              <a:ext cx="14624836" cy="406400"/>
            </a:xfrm>
            <a:custGeom>
              <a:avLst/>
              <a:gdLst/>
              <a:ahLst/>
              <a:cxnLst/>
              <a:rect l="l" t="t" r="r" b="b"/>
              <a:pathLst>
                <a:path w="14624836" h="406400">
                  <a:moveTo>
                    <a:pt x="14421636" y="0"/>
                  </a:moveTo>
                  <a:cubicBezTo>
                    <a:pt x="14533860" y="0"/>
                    <a:pt x="14624836" y="90976"/>
                    <a:pt x="14624836" y="203200"/>
                  </a:cubicBezTo>
                  <a:cubicBezTo>
                    <a:pt x="14624836" y="315424"/>
                    <a:pt x="14533860" y="406400"/>
                    <a:pt x="14421636" y="406400"/>
                  </a:cubicBezTo>
                  <a:lnTo>
                    <a:pt x="203200" y="406400"/>
                  </a:lnTo>
                  <a:cubicBezTo>
                    <a:pt x="90976" y="406400"/>
                    <a:pt x="0" y="315424"/>
                    <a:pt x="0" y="203200"/>
                  </a:cubicBezTo>
                  <a:cubicBezTo>
                    <a:pt x="0" y="90976"/>
                    <a:pt x="90976" y="0"/>
                    <a:pt x="203200" y="0"/>
                  </a:cubicBezTo>
                  <a:close/>
                </a:path>
              </a:pathLst>
            </a:custGeom>
            <a:solidFill>
              <a:srgbClr val="C5EBFF"/>
            </a:solidFill>
          </p:spPr>
        </p:sp>
        <p:sp>
          <p:nvSpPr>
            <p:cNvPr id="5" name="TextBox 5"/>
            <p:cNvSpPr txBox="1"/>
            <p:nvPr/>
          </p:nvSpPr>
          <p:spPr>
            <a:xfrm>
              <a:off x="0" y="-47625"/>
              <a:ext cx="14624836" cy="454025"/>
            </a:xfrm>
            <a:prstGeom prst="rect">
              <a:avLst/>
            </a:prstGeom>
          </p:spPr>
          <p:txBody>
            <a:bodyPr lIns="50800" tIns="50800" rIns="50800" bIns="50800" rtlCol="0" anchor="ctr"/>
            <a:lstStyle/>
            <a:p>
              <a:pPr algn="ctr">
                <a:lnSpc>
                  <a:spcPts val="3639"/>
                </a:lnSpc>
              </a:pPr>
              <a:endParaRPr/>
            </a:p>
          </p:txBody>
        </p:sp>
      </p:grpSp>
      <p:sp>
        <p:nvSpPr>
          <p:cNvPr id="6" name="Freeform 6"/>
          <p:cNvSpPr/>
          <p:nvPr/>
        </p:nvSpPr>
        <p:spPr>
          <a:xfrm>
            <a:off x="16950284" y="1435303"/>
            <a:ext cx="618033" cy="1122247"/>
          </a:xfrm>
          <a:custGeom>
            <a:avLst/>
            <a:gdLst/>
            <a:ahLst/>
            <a:cxnLst/>
            <a:rect l="l" t="t" r="r" b="b"/>
            <a:pathLst>
              <a:path w="618033" h="1122247">
                <a:moveTo>
                  <a:pt x="0" y="0"/>
                </a:moveTo>
                <a:lnTo>
                  <a:pt x="618032" y="0"/>
                </a:lnTo>
                <a:lnTo>
                  <a:pt x="618032" y="1122247"/>
                </a:lnTo>
                <a:lnTo>
                  <a:pt x="0" y="1122247"/>
                </a:lnTo>
                <a:lnTo>
                  <a:pt x="0" y="0"/>
                </a:lnTo>
                <a:close/>
              </a:path>
            </a:pathLst>
          </a:custGeom>
          <a:blipFill>
            <a:blip r:embed="rId2">
              <a:extLst>
                <a:ext uri="{96DAC541-7B7A-43D3-8B79-37D633B846F1}">
                  <asvg:svgBlip xmlns:asvg="http://schemas.microsoft.com/office/drawing/2016/SVG/main" r:embed="rId3"/>
                </a:ext>
              </a:extLst>
            </a:blip>
            <a:stretch>
              <a:fillRect r="-81583"/>
            </a:stretch>
          </a:blipFill>
        </p:spPr>
      </p:sp>
      <p:sp>
        <p:nvSpPr>
          <p:cNvPr id="7" name="Freeform 7"/>
          <p:cNvSpPr/>
          <p:nvPr/>
        </p:nvSpPr>
        <p:spPr>
          <a:xfrm>
            <a:off x="16950284" y="2726269"/>
            <a:ext cx="618033" cy="1122247"/>
          </a:xfrm>
          <a:custGeom>
            <a:avLst/>
            <a:gdLst/>
            <a:ahLst/>
            <a:cxnLst/>
            <a:rect l="l" t="t" r="r" b="b"/>
            <a:pathLst>
              <a:path w="618033" h="1122247">
                <a:moveTo>
                  <a:pt x="0" y="0"/>
                </a:moveTo>
                <a:lnTo>
                  <a:pt x="618032" y="0"/>
                </a:lnTo>
                <a:lnTo>
                  <a:pt x="618032" y="1122247"/>
                </a:lnTo>
                <a:lnTo>
                  <a:pt x="0" y="1122247"/>
                </a:lnTo>
                <a:lnTo>
                  <a:pt x="0" y="0"/>
                </a:lnTo>
                <a:close/>
              </a:path>
            </a:pathLst>
          </a:custGeom>
          <a:blipFill>
            <a:blip r:embed="rId2">
              <a:extLst>
                <a:ext uri="{96DAC541-7B7A-43D3-8B79-37D633B846F1}">
                  <asvg:svgBlip xmlns:asvg="http://schemas.microsoft.com/office/drawing/2016/SVG/main" r:embed="rId3"/>
                </a:ext>
              </a:extLst>
            </a:blip>
            <a:stretch>
              <a:fillRect r="-81583"/>
            </a:stretch>
          </a:blipFill>
        </p:spPr>
      </p:sp>
      <p:sp>
        <p:nvSpPr>
          <p:cNvPr id="8" name="Freeform 8"/>
          <p:cNvSpPr/>
          <p:nvPr/>
        </p:nvSpPr>
        <p:spPr>
          <a:xfrm flipH="1">
            <a:off x="6925425" y="4540533"/>
            <a:ext cx="11556185" cy="5778092"/>
          </a:xfrm>
          <a:custGeom>
            <a:avLst/>
            <a:gdLst/>
            <a:ahLst/>
            <a:cxnLst/>
            <a:rect l="l" t="t" r="r" b="b"/>
            <a:pathLst>
              <a:path w="11556185" h="5778092">
                <a:moveTo>
                  <a:pt x="11556185" y="0"/>
                </a:moveTo>
                <a:lnTo>
                  <a:pt x="0" y="0"/>
                </a:lnTo>
                <a:lnTo>
                  <a:pt x="0" y="5778092"/>
                </a:lnTo>
                <a:lnTo>
                  <a:pt x="11556185" y="5778092"/>
                </a:lnTo>
                <a:lnTo>
                  <a:pt x="11556185"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9"/>
          <p:cNvGrpSpPr/>
          <p:nvPr/>
        </p:nvGrpSpPr>
        <p:grpSpPr>
          <a:xfrm>
            <a:off x="-472792" y="9426469"/>
            <a:ext cx="7710497" cy="1304570"/>
            <a:chOff x="0" y="0"/>
            <a:chExt cx="2030748" cy="343590"/>
          </a:xfrm>
        </p:grpSpPr>
        <p:sp>
          <p:nvSpPr>
            <p:cNvPr id="10" name="Freeform 10"/>
            <p:cNvSpPr/>
            <p:nvPr/>
          </p:nvSpPr>
          <p:spPr>
            <a:xfrm>
              <a:off x="0" y="0"/>
              <a:ext cx="2030748" cy="343590"/>
            </a:xfrm>
            <a:custGeom>
              <a:avLst/>
              <a:gdLst/>
              <a:ahLst/>
              <a:cxnLst/>
              <a:rect l="l" t="t" r="r" b="b"/>
              <a:pathLst>
                <a:path w="2030748" h="343590">
                  <a:moveTo>
                    <a:pt x="0" y="0"/>
                  </a:moveTo>
                  <a:lnTo>
                    <a:pt x="2030748" y="0"/>
                  </a:lnTo>
                  <a:lnTo>
                    <a:pt x="2030748" y="343590"/>
                  </a:lnTo>
                  <a:lnTo>
                    <a:pt x="0" y="343590"/>
                  </a:lnTo>
                  <a:close/>
                </a:path>
              </a:pathLst>
            </a:custGeom>
            <a:solidFill>
              <a:srgbClr val="C5EBFF"/>
            </a:solidFill>
          </p:spPr>
        </p:sp>
        <p:sp>
          <p:nvSpPr>
            <p:cNvPr id="11" name="TextBox 11"/>
            <p:cNvSpPr txBox="1"/>
            <p:nvPr/>
          </p:nvSpPr>
          <p:spPr>
            <a:xfrm>
              <a:off x="0" y="-47625"/>
              <a:ext cx="2030748" cy="391215"/>
            </a:xfrm>
            <a:prstGeom prst="rect">
              <a:avLst/>
            </a:prstGeom>
          </p:spPr>
          <p:txBody>
            <a:bodyPr lIns="50800" tIns="50800" rIns="50800" bIns="50800" rtlCol="0" anchor="ctr"/>
            <a:lstStyle/>
            <a:p>
              <a:pPr algn="ctr">
                <a:lnSpc>
                  <a:spcPts val="3639"/>
                </a:lnSpc>
              </a:pPr>
              <a:endParaRPr/>
            </a:p>
          </p:txBody>
        </p:sp>
      </p:grpSp>
      <p:sp>
        <p:nvSpPr>
          <p:cNvPr id="12" name="TextBox 12"/>
          <p:cNvSpPr txBox="1"/>
          <p:nvPr/>
        </p:nvSpPr>
        <p:spPr>
          <a:xfrm>
            <a:off x="701393" y="2262275"/>
            <a:ext cx="19364419" cy="5357513"/>
          </a:xfrm>
          <a:prstGeom prst="rect">
            <a:avLst/>
          </a:prstGeom>
        </p:spPr>
        <p:txBody>
          <a:bodyPr lIns="0" tIns="0" rIns="0" bIns="0" rtlCol="0" anchor="t">
            <a:spAutoFit/>
          </a:bodyPr>
          <a:lstStyle/>
          <a:p>
            <a:pPr algn="l">
              <a:lnSpc>
                <a:spcPts val="21634"/>
              </a:lnSpc>
            </a:pPr>
            <a:r>
              <a:rPr lang="en-US" sz="15453">
                <a:solidFill>
                  <a:srgbClr val="FFFFFF"/>
                </a:solidFill>
                <a:latin typeface="Staatliches"/>
                <a:ea typeface="Staatliches"/>
                <a:cs typeface="Staatliches"/>
                <a:sym typeface="Staatliches"/>
              </a:rPr>
              <a:t>Strategies for  </a:t>
            </a:r>
          </a:p>
          <a:p>
            <a:pPr algn="l">
              <a:lnSpc>
                <a:spcPts val="21634"/>
              </a:lnSpc>
              <a:spcBef>
                <a:spcPct val="0"/>
              </a:spcBef>
            </a:pPr>
            <a:endParaRPr lang="en-US" sz="15453">
              <a:solidFill>
                <a:srgbClr val="FFFFFF"/>
              </a:solidFill>
              <a:latin typeface="Staatliches"/>
              <a:ea typeface="Staatliches"/>
              <a:cs typeface="Staatliches"/>
              <a:sym typeface="Staatliches"/>
            </a:endParaRPr>
          </a:p>
        </p:txBody>
      </p:sp>
      <p:sp>
        <p:nvSpPr>
          <p:cNvPr id="13" name="TextBox 13"/>
          <p:cNvSpPr txBox="1"/>
          <p:nvPr/>
        </p:nvSpPr>
        <p:spPr>
          <a:xfrm>
            <a:off x="8649200" y="4640978"/>
            <a:ext cx="9095404" cy="809657"/>
          </a:xfrm>
          <a:prstGeom prst="rect">
            <a:avLst/>
          </a:prstGeom>
        </p:spPr>
        <p:txBody>
          <a:bodyPr lIns="0" tIns="0" rIns="0" bIns="0" rtlCol="0" anchor="t">
            <a:spAutoFit/>
          </a:bodyPr>
          <a:lstStyle/>
          <a:p>
            <a:pPr algn="ctr">
              <a:lnSpc>
                <a:spcPts val="6683"/>
              </a:lnSpc>
              <a:spcBef>
                <a:spcPct val="0"/>
              </a:spcBef>
            </a:pPr>
            <a:r>
              <a:rPr lang="en-US" sz="4774" b="1">
                <a:solidFill>
                  <a:srgbClr val="C5EBFF"/>
                </a:solidFill>
                <a:latin typeface="DM Sans Bold"/>
                <a:ea typeface="DM Sans Bold"/>
                <a:cs typeface="DM Sans Bold"/>
                <a:sym typeface="DM Sans Bold"/>
              </a:rPr>
              <a:t>CAREER AND STUDENT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sp>
        <p:nvSpPr>
          <p:cNvPr id="2" name="Freeform 2"/>
          <p:cNvSpPr/>
          <p:nvPr/>
        </p:nvSpPr>
        <p:spPr>
          <a:xfrm rot="-5400000" flipH="1">
            <a:off x="10102393" y="3327902"/>
            <a:ext cx="12797168" cy="3631197"/>
          </a:xfrm>
          <a:custGeom>
            <a:avLst/>
            <a:gdLst/>
            <a:ahLst/>
            <a:cxnLst/>
            <a:rect l="l" t="t" r="r" b="b"/>
            <a:pathLst>
              <a:path w="12797168" h="3631197">
                <a:moveTo>
                  <a:pt x="12797168" y="0"/>
                </a:moveTo>
                <a:lnTo>
                  <a:pt x="0" y="0"/>
                </a:lnTo>
                <a:lnTo>
                  <a:pt x="0" y="3631196"/>
                </a:lnTo>
                <a:lnTo>
                  <a:pt x="12797168" y="3631196"/>
                </a:lnTo>
                <a:lnTo>
                  <a:pt x="1279716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41404" y="1474669"/>
            <a:ext cx="11786213" cy="768272"/>
            <a:chOff x="0" y="0"/>
            <a:chExt cx="5932398" cy="386697"/>
          </a:xfrm>
        </p:grpSpPr>
        <p:sp>
          <p:nvSpPr>
            <p:cNvPr id="4" name="Freeform 4"/>
            <p:cNvSpPr/>
            <p:nvPr/>
          </p:nvSpPr>
          <p:spPr>
            <a:xfrm>
              <a:off x="0" y="0"/>
              <a:ext cx="5932398" cy="386697"/>
            </a:xfrm>
            <a:custGeom>
              <a:avLst/>
              <a:gdLst/>
              <a:ahLst/>
              <a:cxnLst/>
              <a:rect l="l" t="t" r="r" b="b"/>
              <a:pathLst>
                <a:path w="5932398" h="386697">
                  <a:moveTo>
                    <a:pt x="5729198" y="0"/>
                  </a:moveTo>
                  <a:cubicBezTo>
                    <a:pt x="5841423" y="0"/>
                    <a:pt x="5932398" y="86565"/>
                    <a:pt x="5932398" y="193349"/>
                  </a:cubicBezTo>
                  <a:cubicBezTo>
                    <a:pt x="5932398" y="300132"/>
                    <a:pt x="5841423" y="386697"/>
                    <a:pt x="5729198" y="386697"/>
                  </a:cubicBezTo>
                  <a:lnTo>
                    <a:pt x="203200" y="386697"/>
                  </a:lnTo>
                  <a:cubicBezTo>
                    <a:pt x="90976" y="386697"/>
                    <a:pt x="0" y="300132"/>
                    <a:pt x="0" y="193349"/>
                  </a:cubicBezTo>
                  <a:cubicBezTo>
                    <a:pt x="0" y="86565"/>
                    <a:pt x="90976" y="0"/>
                    <a:pt x="203200" y="0"/>
                  </a:cubicBezTo>
                  <a:close/>
                </a:path>
              </a:pathLst>
            </a:custGeom>
            <a:solidFill>
              <a:srgbClr val="000000">
                <a:alpha val="0"/>
              </a:srgbClr>
            </a:solidFill>
            <a:ln w="28575" cap="sq">
              <a:solidFill>
                <a:srgbClr val="FFFFFF"/>
              </a:solidFill>
              <a:prstDash val="solid"/>
              <a:miter/>
            </a:ln>
          </p:spPr>
        </p:sp>
        <p:sp>
          <p:nvSpPr>
            <p:cNvPr id="5" name="TextBox 5"/>
            <p:cNvSpPr txBox="1"/>
            <p:nvPr/>
          </p:nvSpPr>
          <p:spPr>
            <a:xfrm>
              <a:off x="0" y="-47625"/>
              <a:ext cx="5932398" cy="434322"/>
            </a:xfrm>
            <a:prstGeom prst="rect">
              <a:avLst/>
            </a:prstGeom>
          </p:spPr>
          <p:txBody>
            <a:bodyPr lIns="50800" tIns="50800" rIns="50800" bIns="50800" rtlCol="0" anchor="ctr"/>
            <a:lstStyle/>
            <a:p>
              <a:pPr algn="ctr">
                <a:lnSpc>
                  <a:spcPts val="3639"/>
                </a:lnSpc>
              </a:pPr>
              <a:endParaRPr/>
            </a:p>
          </p:txBody>
        </p:sp>
      </p:grpSp>
      <p:grpSp>
        <p:nvGrpSpPr>
          <p:cNvPr id="6" name="Group 6"/>
          <p:cNvGrpSpPr/>
          <p:nvPr/>
        </p:nvGrpSpPr>
        <p:grpSpPr>
          <a:xfrm>
            <a:off x="5259427" y="6033101"/>
            <a:ext cx="7967472" cy="785224"/>
            <a:chOff x="0" y="0"/>
            <a:chExt cx="4010297" cy="395230"/>
          </a:xfrm>
        </p:grpSpPr>
        <p:sp>
          <p:nvSpPr>
            <p:cNvPr id="7" name="Freeform 7"/>
            <p:cNvSpPr/>
            <p:nvPr/>
          </p:nvSpPr>
          <p:spPr>
            <a:xfrm>
              <a:off x="0" y="0"/>
              <a:ext cx="4010297" cy="395230"/>
            </a:xfrm>
            <a:custGeom>
              <a:avLst/>
              <a:gdLst/>
              <a:ahLst/>
              <a:cxnLst/>
              <a:rect l="l" t="t" r="r" b="b"/>
              <a:pathLst>
                <a:path w="4010297" h="395230">
                  <a:moveTo>
                    <a:pt x="3807097" y="0"/>
                  </a:moveTo>
                  <a:cubicBezTo>
                    <a:pt x="3919321" y="0"/>
                    <a:pt x="4010297" y="88475"/>
                    <a:pt x="4010297" y="197615"/>
                  </a:cubicBezTo>
                  <a:cubicBezTo>
                    <a:pt x="4010297" y="306755"/>
                    <a:pt x="3919321" y="395230"/>
                    <a:pt x="3807097" y="395230"/>
                  </a:cubicBezTo>
                  <a:lnTo>
                    <a:pt x="203200" y="395230"/>
                  </a:lnTo>
                  <a:cubicBezTo>
                    <a:pt x="90976" y="395230"/>
                    <a:pt x="0" y="306755"/>
                    <a:pt x="0" y="197615"/>
                  </a:cubicBezTo>
                  <a:cubicBezTo>
                    <a:pt x="0" y="88475"/>
                    <a:pt x="90976" y="0"/>
                    <a:pt x="203200" y="0"/>
                  </a:cubicBezTo>
                  <a:close/>
                </a:path>
              </a:pathLst>
            </a:custGeom>
            <a:solidFill>
              <a:srgbClr val="000000">
                <a:alpha val="0"/>
              </a:srgbClr>
            </a:solidFill>
            <a:ln w="28575" cap="sq">
              <a:solidFill>
                <a:srgbClr val="FFFFFF"/>
              </a:solidFill>
              <a:prstDash val="solid"/>
              <a:miter/>
            </a:ln>
          </p:spPr>
        </p:sp>
        <p:sp>
          <p:nvSpPr>
            <p:cNvPr id="8" name="TextBox 8"/>
            <p:cNvSpPr txBox="1"/>
            <p:nvPr/>
          </p:nvSpPr>
          <p:spPr>
            <a:xfrm>
              <a:off x="0" y="-47625"/>
              <a:ext cx="4010297" cy="442855"/>
            </a:xfrm>
            <a:prstGeom prst="rect">
              <a:avLst/>
            </a:prstGeom>
          </p:spPr>
          <p:txBody>
            <a:bodyPr lIns="50800" tIns="50800" rIns="50800" bIns="50800" rtlCol="0" anchor="ctr"/>
            <a:lstStyle/>
            <a:p>
              <a:pPr algn="ctr">
                <a:lnSpc>
                  <a:spcPts val="3639"/>
                </a:lnSpc>
              </a:pPr>
              <a:endParaRPr/>
            </a:p>
          </p:txBody>
        </p:sp>
      </p:grpSp>
      <p:sp>
        <p:nvSpPr>
          <p:cNvPr id="9" name="Freeform 9"/>
          <p:cNvSpPr/>
          <p:nvPr/>
        </p:nvSpPr>
        <p:spPr>
          <a:xfrm>
            <a:off x="8585577" y="2711180"/>
            <a:ext cx="2716005" cy="2855195"/>
          </a:xfrm>
          <a:custGeom>
            <a:avLst/>
            <a:gdLst/>
            <a:ahLst/>
            <a:cxnLst/>
            <a:rect l="l" t="t" r="r" b="b"/>
            <a:pathLst>
              <a:path w="2716005" h="2855195">
                <a:moveTo>
                  <a:pt x="0" y="0"/>
                </a:moveTo>
                <a:lnTo>
                  <a:pt x="2716004" y="0"/>
                </a:lnTo>
                <a:lnTo>
                  <a:pt x="2716004" y="2855196"/>
                </a:lnTo>
                <a:lnTo>
                  <a:pt x="0" y="28551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979179" y="6033101"/>
            <a:ext cx="3341827" cy="3485609"/>
          </a:xfrm>
          <a:custGeom>
            <a:avLst/>
            <a:gdLst/>
            <a:ahLst/>
            <a:cxnLst/>
            <a:rect l="l" t="t" r="r" b="b"/>
            <a:pathLst>
              <a:path w="3341827" h="3485609">
                <a:moveTo>
                  <a:pt x="0" y="0"/>
                </a:moveTo>
                <a:lnTo>
                  <a:pt x="3341827" y="0"/>
                </a:lnTo>
                <a:lnTo>
                  <a:pt x="3341827" y="3485608"/>
                </a:lnTo>
                <a:lnTo>
                  <a:pt x="0" y="34856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68934" y="1584560"/>
            <a:ext cx="13235042" cy="551983"/>
          </a:xfrm>
          <a:prstGeom prst="rect">
            <a:avLst/>
          </a:prstGeom>
        </p:spPr>
        <p:txBody>
          <a:bodyPr lIns="0" tIns="0" rIns="0" bIns="0" rtlCol="0" anchor="t">
            <a:spAutoFit/>
          </a:bodyPr>
          <a:lstStyle/>
          <a:p>
            <a:pPr algn="ctr">
              <a:lnSpc>
                <a:spcPts val="4480"/>
              </a:lnSpc>
              <a:spcBef>
                <a:spcPct val="0"/>
              </a:spcBef>
            </a:pPr>
            <a:r>
              <a:rPr lang="en-US" sz="3200" b="1">
                <a:solidFill>
                  <a:srgbClr val="C5EBFF"/>
                </a:solidFill>
                <a:latin typeface="DM Sans Bold"/>
                <a:ea typeface="DM Sans Bold"/>
                <a:cs typeface="DM Sans Bold"/>
                <a:sym typeface="DM Sans Bold"/>
              </a:rPr>
              <a:t>PEER-TO-PEER ADVISING AND LEARNING OPPORTUNITIES</a:t>
            </a:r>
          </a:p>
        </p:txBody>
      </p:sp>
      <p:sp>
        <p:nvSpPr>
          <p:cNvPr id="12" name="TextBox 12"/>
          <p:cNvSpPr txBox="1"/>
          <p:nvPr/>
        </p:nvSpPr>
        <p:spPr>
          <a:xfrm>
            <a:off x="1028700" y="2847841"/>
            <a:ext cx="6584613" cy="1736726"/>
          </a:xfrm>
          <a:prstGeom prst="rect">
            <a:avLst/>
          </a:prstGeom>
        </p:spPr>
        <p:txBody>
          <a:bodyPr lIns="0" tIns="0" rIns="0" bIns="0" rtlCol="0" anchor="t">
            <a:spAutoFit/>
          </a:bodyPr>
          <a:lstStyle/>
          <a:p>
            <a:pPr algn="just">
              <a:lnSpc>
                <a:spcPts val="3499"/>
              </a:lnSpc>
              <a:spcBef>
                <a:spcPct val="0"/>
              </a:spcBef>
            </a:pPr>
            <a:r>
              <a:rPr lang="en-US" sz="2499">
                <a:solidFill>
                  <a:srgbClr val="FFFFFF"/>
                </a:solidFill>
                <a:latin typeface="DM Sans"/>
                <a:ea typeface="DM Sans"/>
                <a:cs typeface="DM Sans"/>
                <a:sym typeface="DM Sans"/>
              </a:rPr>
              <a:t>Alumni stay connected through regular peer interactions at TYP, where they share insights with current students through mentorship drop-in volunteer hours.</a:t>
            </a:r>
          </a:p>
        </p:txBody>
      </p:sp>
      <p:sp>
        <p:nvSpPr>
          <p:cNvPr id="13" name="TextBox 13"/>
          <p:cNvSpPr txBox="1"/>
          <p:nvPr/>
        </p:nvSpPr>
        <p:spPr>
          <a:xfrm>
            <a:off x="4913871" y="6093890"/>
            <a:ext cx="8658584" cy="596970"/>
          </a:xfrm>
          <a:prstGeom prst="rect">
            <a:avLst/>
          </a:prstGeom>
        </p:spPr>
        <p:txBody>
          <a:bodyPr lIns="0" tIns="0" rIns="0" bIns="0" rtlCol="0" anchor="t">
            <a:spAutoFit/>
          </a:bodyPr>
          <a:lstStyle/>
          <a:p>
            <a:pPr algn="ctr">
              <a:lnSpc>
                <a:spcPts val="4896"/>
              </a:lnSpc>
              <a:spcBef>
                <a:spcPct val="0"/>
              </a:spcBef>
            </a:pPr>
            <a:r>
              <a:rPr lang="en-US" sz="3497" b="1">
                <a:solidFill>
                  <a:srgbClr val="C5EBFF"/>
                </a:solidFill>
                <a:latin typeface="DM Sans Bold"/>
                <a:ea typeface="DM Sans Bold"/>
                <a:cs typeface="DM Sans Bold"/>
                <a:sym typeface="DM Sans Bold"/>
              </a:rPr>
              <a:t>ALUMNI PANELS &amp; STORYTELLING</a:t>
            </a:r>
          </a:p>
        </p:txBody>
      </p:sp>
      <p:sp>
        <p:nvSpPr>
          <p:cNvPr id="14" name="TextBox 14"/>
          <p:cNvSpPr txBox="1"/>
          <p:nvPr/>
        </p:nvSpPr>
        <p:spPr>
          <a:xfrm>
            <a:off x="5632823" y="7237425"/>
            <a:ext cx="7594076" cy="1736726"/>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DM Sans"/>
                <a:ea typeface="DM Sans"/>
                <a:cs typeface="DM Sans"/>
                <a:sym typeface="DM Sans"/>
              </a:rPr>
              <a:t>Alumni share their experiences and career journeys to inspire current TYP students and alumni peers, helping them explore academic and career possibilities.</a:t>
            </a:r>
          </a:p>
        </p:txBody>
      </p:sp>
      <p:sp>
        <p:nvSpPr>
          <p:cNvPr id="15" name="Freeform 15"/>
          <p:cNvSpPr/>
          <p:nvPr/>
        </p:nvSpPr>
        <p:spPr>
          <a:xfrm rot="-5400000">
            <a:off x="13356550" y="1082623"/>
            <a:ext cx="431808" cy="784093"/>
          </a:xfrm>
          <a:custGeom>
            <a:avLst/>
            <a:gdLst/>
            <a:ahLst/>
            <a:cxnLst/>
            <a:rect l="l" t="t" r="r" b="b"/>
            <a:pathLst>
              <a:path w="431808" h="784093">
                <a:moveTo>
                  <a:pt x="0" y="0"/>
                </a:moveTo>
                <a:lnTo>
                  <a:pt x="431808" y="0"/>
                </a:lnTo>
                <a:lnTo>
                  <a:pt x="431808" y="784093"/>
                </a:lnTo>
                <a:lnTo>
                  <a:pt x="0" y="784093"/>
                </a:lnTo>
                <a:lnTo>
                  <a:pt x="0" y="0"/>
                </a:lnTo>
                <a:close/>
              </a:path>
            </a:pathLst>
          </a:custGeom>
          <a:blipFill>
            <a:blip r:embed="rId8">
              <a:extLst>
                <a:ext uri="{96DAC541-7B7A-43D3-8B79-37D633B846F1}">
                  <asvg:svgBlip xmlns:asvg="http://schemas.microsoft.com/office/drawing/2016/SVG/main" r:embed="rId9"/>
                </a:ext>
              </a:extLst>
            </a:blip>
            <a:stretch>
              <a:fillRect r="-81583"/>
            </a:stretch>
          </a:blipFill>
        </p:spPr>
      </p:sp>
      <p:sp>
        <p:nvSpPr>
          <p:cNvPr id="16" name="Freeform 16"/>
          <p:cNvSpPr/>
          <p:nvPr/>
        </p:nvSpPr>
        <p:spPr>
          <a:xfrm rot="-5400000">
            <a:off x="14258524" y="1082623"/>
            <a:ext cx="431808" cy="784093"/>
          </a:xfrm>
          <a:custGeom>
            <a:avLst/>
            <a:gdLst/>
            <a:ahLst/>
            <a:cxnLst/>
            <a:rect l="l" t="t" r="r" b="b"/>
            <a:pathLst>
              <a:path w="431808" h="784093">
                <a:moveTo>
                  <a:pt x="0" y="0"/>
                </a:moveTo>
                <a:lnTo>
                  <a:pt x="431808" y="0"/>
                </a:lnTo>
                <a:lnTo>
                  <a:pt x="431808" y="784093"/>
                </a:lnTo>
                <a:lnTo>
                  <a:pt x="0" y="784093"/>
                </a:lnTo>
                <a:lnTo>
                  <a:pt x="0" y="0"/>
                </a:lnTo>
                <a:close/>
              </a:path>
            </a:pathLst>
          </a:custGeom>
          <a:blipFill>
            <a:blip r:embed="rId8">
              <a:extLst>
                <a:ext uri="{96DAC541-7B7A-43D3-8B79-37D633B846F1}">
                  <asvg:svgBlip xmlns:asvg="http://schemas.microsoft.com/office/drawing/2016/SVG/main" r:embed="rId9"/>
                </a:ext>
              </a:extLst>
            </a:blip>
            <a:stretch>
              <a:fillRect r="-81583"/>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sp>
        <p:nvSpPr>
          <p:cNvPr id="2" name="Freeform 2"/>
          <p:cNvSpPr/>
          <p:nvPr/>
        </p:nvSpPr>
        <p:spPr>
          <a:xfrm rot="-5400000" flipH="1">
            <a:off x="10102393" y="3327902"/>
            <a:ext cx="12797168" cy="3631197"/>
          </a:xfrm>
          <a:custGeom>
            <a:avLst/>
            <a:gdLst/>
            <a:ahLst/>
            <a:cxnLst/>
            <a:rect l="l" t="t" r="r" b="b"/>
            <a:pathLst>
              <a:path w="12797168" h="3631197">
                <a:moveTo>
                  <a:pt x="12797168" y="0"/>
                </a:moveTo>
                <a:lnTo>
                  <a:pt x="0" y="0"/>
                </a:lnTo>
                <a:lnTo>
                  <a:pt x="0" y="3631196"/>
                </a:lnTo>
                <a:lnTo>
                  <a:pt x="12797168" y="3631196"/>
                </a:lnTo>
                <a:lnTo>
                  <a:pt x="1279716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7916" y="1598475"/>
            <a:ext cx="7051443" cy="1010926"/>
            <a:chOff x="0" y="0"/>
            <a:chExt cx="3549229" cy="508833"/>
          </a:xfrm>
        </p:grpSpPr>
        <p:sp>
          <p:nvSpPr>
            <p:cNvPr id="4" name="Freeform 4"/>
            <p:cNvSpPr/>
            <p:nvPr/>
          </p:nvSpPr>
          <p:spPr>
            <a:xfrm>
              <a:off x="0" y="0"/>
              <a:ext cx="3549229" cy="508833"/>
            </a:xfrm>
            <a:custGeom>
              <a:avLst/>
              <a:gdLst/>
              <a:ahLst/>
              <a:cxnLst/>
              <a:rect l="l" t="t" r="r" b="b"/>
              <a:pathLst>
                <a:path w="3549229" h="508833">
                  <a:moveTo>
                    <a:pt x="3346029" y="0"/>
                  </a:moveTo>
                  <a:cubicBezTo>
                    <a:pt x="3458253" y="0"/>
                    <a:pt x="3549229" y="113906"/>
                    <a:pt x="3549229" y="254416"/>
                  </a:cubicBezTo>
                  <a:cubicBezTo>
                    <a:pt x="3549229" y="394927"/>
                    <a:pt x="3458253" y="508833"/>
                    <a:pt x="3346029" y="508833"/>
                  </a:cubicBezTo>
                  <a:lnTo>
                    <a:pt x="203200" y="508833"/>
                  </a:lnTo>
                  <a:cubicBezTo>
                    <a:pt x="90976" y="508833"/>
                    <a:pt x="0" y="394927"/>
                    <a:pt x="0" y="254416"/>
                  </a:cubicBezTo>
                  <a:cubicBezTo>
                    <a:pt x="0" y="113906"/>
                    <a:pt x="90976" y="0"/>
                    <a:pt x="203200" y="0"/>
                  </a:cubicBezTo>
                  <a:close/>
                </a:path>
              </a:pathLst>
            </a:custGeom>
            <a:solidFill>
              <a:srgbClr val="000000">
                <a:alpha val="0"/>
              </a:srgbClr>
            </a:solidFill>
            <a:ln w="28575" cap="sq">
              <a:solidFill>
                <a:srgbClr val="FFFFFF"/>
              </a:solidFill>
              <a:prstDash val="solid"/>
              <a:miter/>
            </a:ln>
          </p:spPr>
        </p:sp>
        <p:sp>
          <p:nvSpPr>
            <p:cNvPr id="5" name="TextBox 5"/>
            <p:cNvSpPr txBox="1"/>
            <p:nvPr/>
          </p:nvSpPr>
          <p:spPr>
            <a:xfrm>
              <a:off x="0" y="-47625"/>
              <a:ext cx="3549229" cy="556458"/>
            </a:xfrm>
            <a:prstGeom prst="rect">
              <a:avLst/>
            </a:prstGeom>
          </p:spPr>
          <p:txBody>
            <a:bodyPr lIns="50800" tIns="50800" rIns="50800" bIns="50800" rtlCol="0" anchor="ctr"/>
            <a:lstStyle/>
            <a:p>
              <a:pPr algn="ctr">
                <a:lnSpc>
                  <a:spcPts val="3639"/>
                </a:lnSpc>
              </a:pPr>
              <a:endParaRPr/>
            </a:p>
          </p:txBody>
        </p:sp>
      </p:grpSp>
      <p:grpSp>
        <p:nvGrpSpPr>
          <p:cNvPr id="6" name="Group 6"/>
          <p:cNvGrpSpPr/>
          <p:nvPr/>
        </p:nvGrpSpPr>
        <p:grpSpPr>
          <a:xfrm>
            <a:off x="6997504" y="5616085"/>
            <a:ext cx="6278154" cy="1014505"/>
            <a:chOff x="0" y="0"/>
            <a:chExt cx="3160006" cy="510634"/>
          </a:xfrm>
        </p:grpSpPr>
        <p:sp>
          <p:nvSpPr>
            <p:cNvPr id="7" name="Freeform 7"/>
            <p:cNvSpPr/>
            <p:nvPr/>
          </p:nvSpPr>
          <p:spPr>
            <a:xfrm>
              <a:off x="0" y="0"/>
              <a:ext cx="3160006" cy="510634"/>
            </a:xfrm>
            <a:custGeom>
              <a:avLst/>
              <a:gdLst/>
              <a:ahLst/>
              <a:cxnLst/>
              <a:rect l="l" t="t" r="r" b="b"/>
              <a:pathLst>
                <a:path w="3160006" h="510634">
                  <a:moveTo>
                    <a:pt x="2956806" y="0"/>
                  </a:moveTo>
                  <a:cubicBezTo>
                    <a:pt x="3069030" y="0"/>
                    <a:pt x="3160006" y="114309"/>
                    <a:pt x="3160006" y="255317"/>
                  </a:cubicBezTo>
                  <a:cubicBezTo>
                    <a:pt x="3160006" y="396325"/>
                    <a:pt x="3069030" y="510634"/>
                    <a:pt x="2956806" y="510634"/>
                  </a:cubicBezTo>
                  <a:lnTo>
                    <a:pt x="203200" y="510634"/>
                  </a:lnTo>
                  <a:cubicBezTo>
                    <a:pt x="90976" y="510634"/>
                    <a:pt x="0" y="396325"/>
                    <a:pt x="0" y="255317"/>
                  </a:cubicBezTo>
                  <a:cubicBezTo>
                    <a:pt x="0" y="114309"/>
                    <a:pt x="90976" y="0"/>
                    <a:pt x="203200" y="0"/>
                  </a:cubicBezTo>
                  <a:close/>
                </a:path>
              </a:pathLst>
            </a:custGeom>
            <a:solidFill>
              <a:srgbClr val="000000">
                <a:alpha val="0"/>
              </a:srgbClr>
            </a:solidFill>
            <a:ln w="28575" cap="sq">
              <a:solidFill>
                <a:srgbClr val="FFFFFF"/>
              </a:solidFill>
              <a:prstDash val="solid"/>
              <a:miter/>
            </a:ln>
          </p:spPr>
        </p:sp>
        <p:sp>
          <p:nvSpPr>
            <p:cNvPr id="8" name="TextBox 8"/>
            <p:cNvSpPr txBox="1"/>
            <p:nvPr/>
          </p:nvSpPr>
          <p:spPr>
            <a:xfrm>
              <a:off x="0" y="-47625"/>
              <a:ext cx="3160006" cy="558259"/>
            </a:xfrm>
            <a:prstGeom prst="rect">
              <a:avLst/>
            </a:prstGeom>
          </p:spPr>
          <p:txBody>
            <a:bodyPr lIns="50800" tIns="50800" rIns="50800" bIns="50800" rtlCol="0" anchor="ctr"/>
            <a:lstStyle/>
            <a:p>
              <a:pPr algn="ctr">
                <a:lnSpc>
                  <a:spcPts val="3639"/>
                </a:lnSpc>
              </a:pPr>
              <a:endParaRPr/>
            </a:p>
          </p:txBody>
        </p:sp>
      </p:grpSp>
      <p:sp>
        <p:nvSpPr>
          <p:cNvPr id="9" name="Freeform 9"/>
          <p:cNvSpPr/>
          <p:nvPr/>
        </p:nvSpPr>
        <p:spPr>
          <a:xfrm rot="-5400000">
            <a:off x="13356550" y="1082623"/>
            <a:ext cx="431808" cy="784093"/>
          </a:xfrm>
          <a:custGeom>
            <a:avLst/>
            <a:gdLst/>
            <a:ahLst/>
            <a:cxnLst/>
            <a:rect l="l" t="t" r="r" b="b"/>
            <a:pathLst>
              <a:path w="431808" h="784093">
                <a:moveTo>
                  <a:pt x="0" y="0"/>
                </a:moveTo>
                <a:lnTo>
                  <a:pt x="431808" y="0"/>
                </a:lnTo>
                <a:lnTo>
                  <a:pt x="431808" y="784093"/>
                </a:lnTo>
                <a:lnTo>
                  <a:pt x="0" y="784093"/>
                </a:lnTo>
                <a:lnTo>
                  <a:pt x="0" y="0"/>
                </a:lnTo>
                <a:close/>
              </a:path>
            </a:pathLst>
          </a:custGeom>
          <a:blipFill>
            <a:blip r:embed="rId4">
              <a:extLst>
                <a:ext uri="{96DAC541-7B7A-43D3-8B79-37D633B846F1}">
                  <asvg:svgBlip xmlns:asvg="http://schemas.microsoft.com/office/drawing/2016/SVG/main" r:embed="rId5"/>
                </a:ext>
              </a:extLst>
            </a:blip>
            <a:stretch>
              <a:fillRect r="-81583"/>
            </a:stretch>
          </a:blipFill>
        </p:spPr>
      </p:sp>
      <p:sp>
        <p:nvSpPr>
          <p:cNvPr id="10" name="Freeform 10"/>
          <p:cNvSpPr/>
          <p:nvPr/>
        </p:nvSpPr>
        <p:spPr>
          <a:xfrm rot="-5400000">
            <a:off x="14258524" y="1082623"/>
            <a:ext cx="431808" cy="784093"/>
          </a:xfrm>
          <a:custGeom>
            <a:avLst/>
            <a:gdLst/>
            <a:ahLst/>
            <a:cxnLst/>
            <a:rect l="l" t="t" r="r" b="b"/>
            <a:pathLst>
              <a:path w="431808" h="784093">
                <a:moveTo>
                  <a:pt x="0" y="0"/>
                </a:moveTo>
                <a:lnTo>
                  <a:pt x="431808" y="0"/>
                </a:lnTo>
                <a:lnTo>
                  <a:pt x="431808" y="784093"/>
                </a:lnTo>
                <a:lnTo>
                  <a:pt x="0" y="784093"/>
                </a:lnTo>
                <a:lnTo>
                  <a:pt x="0" y="0"/>
                </a:lnTo>
                <a:close/>
              </a:path>
            </a:pathLst>
          </a:custGeom>
          <a:blipFill>
            <a:blip r:embed="rId4">
              <a:extLst>
                <a:ext uri="{96DAC541-7B7A-43D3-8B79-37D633B846F1}">
                  <asvg:svgBlip xmlns:asvg="http://schemas.microsoft.com/office/drawing/2016/SVG/main" r:embed="rId5"/>
                </a:ext>
              </a:extLst>
            </a:blip>
            <a:stretch>
              <a:fillRect r="-81583"/>
            </a:stretch>
          </a:blipFill>
        </p:spPr>
      </p:sp>
      <p:sp>
        <p:nvSpPr>
          <p:cNvPr id="11" name="Freeform 11"/>
          <p:cNvSpPr/>
          <p:nvPr/>
        </p:nvSpPr>
        <p:spPr>
          <a:xfrm>
            <a:off x="1133060" y="5616085"/>
            <a:ext cx="4540469" cy="4114800"/>
          </a:xfrm>
          <a:custGeom>
            <a:avLst/>
            <a:gdLst/>
            <a:ahLst/>
            <a:cxnLst/>
            <a:rect l="l" t="t" r="r" b="b"/>
            <a:pathLst>
              <a:path w="4540469" h="4114800">
                <a:moveTo>
                  <a:pt x="0" y="0"/>
                </a:moveTo>
                <a:lnTo>
                  <a:pt x="4540469" y="0"/>
                </a:lnTo>
                <a:lnTo>
                  <a:pt x="45404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7574554" y="2020407"/>
            <a:ext cx="5491153" cy="3123093"/>
          </a:xfrm>
          <a:custGeom>
            <a:avLst/>
            <a:gdLst/>
            <a:ahLst/>
            <a:cxnLst/>
            <a:rect l="l" t="t" r="r" b="b"/>
            <a:pathLst>
              <a:path w="5491153" h="3123093">
                <a:moveTo>
                  <a:pt x="0" y="0"/>
                </a:moveTo>
                <a:lnTo>
                  <a:pt x="5491153" y="0"/>
                </a:lnTo>
                <a:lnTo>
                  <a:pt x="5491153" y="3123093"/>
                </a:lnTo>
                <a:lnTo>
                  <a:pt x="0" y="31230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903764" y="1817827"/>
            <a:ext cx="7261321" cy="551983"/>
          </a:xfrm>
          <a:prstGeom prst="rect">
            <a:avLst/>
          </a:prstGeom>
        </p:spPr>
        <p:txBody>
          <a:bodyPr lIns="0" tIns="0" rIns="0" bIns="0" rtlCol="0" anchor="t">
            <a:spAutoFit/>
          </a:bodyPr>
          <a:lstStyle/>
          <a:p>
            <a:pPr algn="ctr">
              <a:lnSpc>
                <a:spcPts val="4480"/>
              </a:lnSpc>
              <a:spcBef>
                <a:spcPct val="0"/>
              </a:spcBef>
            </a:pPr>
            <a:r>
              <a:rPr lang="en-US" sz="3200" b="1">
                <a:solidFill>
                  <a:srgbClr val="C5EBFF"/>
                </a:solidFill>
                <a:latin typeface="DM Sans Bold"/>
                <a:ea typeface="DM Sans Bold"/>
                <a:cs typeface="DM Sans Bold"/>
                <a:sym typeface="DM Sans Bold"/>
              </a:rPr>
              <a:t>CAREER-SPECIFIC WORKSHOPS</a:t>
            </a:r>
          </a:p>
        </p:txBody>
      </p:sp>
      <p:sp>
        <p:nvSpPr>
          <p:cNvPr id="14" name="TextBox 14"/>
          <p:cNvSpPr txBox="1"/>
          <p:nvPr/>
        </p:nvSpPr>
        <p:spPr>
          <a:xfrm>
            <a:off x="1494294" y="2980876"/>
            <a:ext cx="6080260" cy="1298576"/>
          </a:xfrm>
          <a:prstGeom prst="rect">
            <a:avLst/>
          </a:prstGeom>
        </p:spPr>
        <p:txBody>
          <a:bodyPr lIns="0" tIns="0" rIns="0" bIns="0" rtlCol="0" anchor="t">
            <a:spAutoFit/>
          </a:bodyPr>
          <a:lstStyle/>
          <a:p>
            <a:pPr algn="just">
              <a:lnSpc>
                <a:spcPts val="3499"/>
              </a:lnSpc>
              <a:spcBef>
                <a:spcPct val="0"/>
              </a:spcBef>
            </a:pPr>
            <a:r>
              <a:rPr lang="en-US" sz="2499">
                <a:solidFill>
                  <a:srgbClr val="FFFFFF"/>
                </a:solidFill>
                <a:latin typeface="DM Sans"/>
                <a:ea typeface="DM Sans"/>
                <a:cs typeface="DM Sans"/>
                <a:sym typeface="DM Sans"/>
              </a:rPr>
              <a:t>Alumni lead workshops, offering insights into their industries and helping peers navigate career paths.</a:t>
            </a:r>
          </a:p>
        </p:txBody>
      </p:sp>
      <p:sp>
        <p:nvSpPr>
          <p:cNvPr id="15" name="TextBox 15"/>
          <p:cNvSpPr txBox="1"/>
          <p:nvPr/>
        </p:nvSpPr>
        <p:spPr>
          <a:xfrm>
            <a:off x="6787954" y="5804339"/>
            <a:ext cx="6784500" cy="596970"/>
          </a:xfrm>
          <a:prstGeom prst="rect">
            <a:avLst/>
          </a:prstGeom>
        </p:spPr>
        <p:txBody>
          <a:bodyPr lIns="0" tIns="0" rIns="0" bIns="0" rtlCol="0" anchor="t">
            <a:spAutoFit/>
          </a:bodyPr>
          <a:lstStyle/>
          <a:p>
            <a:pPr algn="ctr">
              <a:lnSpc>
                <a:spcPts val="4896"/>
              </a:lnSpc>
              <a:spcBef>
                <a:spcPct val="0"/>
              </a:spcBef>
            </a:pPr>
            <a:r>
              <a:rPr lang="en-US" sz="3497" b="1">
                <a:solidFill>
                  <a:srgbClr val="C5EBFF"/>
                </a:solidFill>
                <a:latin typeface="DM Sans Bold"/>
                <a:ea typeface="DM Sans Bold"/>
                <a:cs typeface="DM Sans Bold"/>
                <a:sym typeface="DM Sans Bold"/>
              </a:rPr>
              <a:t>RESOURCE CONNECTIONS</a:t>
            </a:r>
          </a:p>
        </p:txBody>
      </p:sp>
      <p:sp>
        <p:nvSpPr>
          <p:cNvPr id="16" name="TextBox 16"/>
          <p:cNvSpPr txBox="1"/>
          <p:nvPr/>
        </p:nvSpPr>
        <p:spPr>
          <a:xfrm>
            <a:off x="6997504" y="7124251"/>
            <a:ext cx="6668966" cy="2613026"/>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DM Sans"/>
                <a:ea typeface="DM Sans"/>
                <a:cs typeface="DM Sans"/>
                <a:sym typeface="DM Sans"/>
              </a:rPr>
              <a:t>TYP directs alumni to internal (collaboration with Career Exploration and other offices) and external community career-ready programming, along with sharing TYP alumni data driven job, experiential and research opportunities.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grpSp>
        <p:nvGrpSpPr>
          <p:cNvPr id="2" name="Group 2"/>
          <p:cNvGrpSpPr/>
          <p:nvPr/>
        </p:nvGrpSpPr>
        <p:grpSpPr>
          <a:xfrm>
            <a:off x="1609716" y="2914174"/>
            <a:ext cx="6501600" cy="6706540"/>
            <a:chOff x="0" y="0"/>
            <a:chExt cx="1712355" cy="1766332"/>
          </a:xfrm>
        </p:grpSpPr>
        <p:sp>
          <p:nvSpPr>
            <p:cNvPr id="3" name="Freeform 3"/>
            <p:cNvSpPr/>
            <p:nvPr/>
          </p:nvSpPr>
          <p:spPr>
            <a:xfrm>
              <a:off x="0" y="0"/>
              <a:ext cx="1712355" cy="1766332"/>
            </a:xfrm>
            <a:custGeom>
              <a:avLst/>
              <a:gdLst/>
              <a:ahLst/>
              <a:cxnLst/>
              <a:rect l="l" t="t" r="r" b="b"/>
              <a:pathLst>
                <a:path w="1712355" h="1766332">
                  <a:moveTo>
                    <a:pt x="23815" y="0"/>
                  </a:moveTo>
                  <a:lnTo>
                    <a:pt x="1688540" y="0"/>
                  </a:lnTo>
                  <a:cubicBezTo>
                    <a:pt x="1694856" y="0"/>
                    <a:pt x="1700914" y="2509"/>
                    <a:pt x="1705380" y="6975"/>
                  </a:cubicBezTo>
                  <a:cubicBezTo>
                    <a:pt x="1709846" y="11442"/>
                    <a:pt x="1712355" y="17499"/>
                    <a:pt x="1712355" y="23815"/>
                  </a:cubicBezTo>
                  <a:lnTo>
                    <a:pt x="1712355" y="1742516"/>
                  </a:lnTo>
                  <a:cubicBezTo>
                    <a:pt x="1712355" y="1755669"/>
                    <a:pt x="1701693" y="1766332"/>
                    <a:pt x="1688540" y="1766332"/>
                  </a:cubicBezTo>
                  <a:lnTo>
                    <a:pt x="23815" y="1766332"/>
                  </a:lnTo>
                  <a:cubicBezTo>
                    <a:pt x="17499" y="1766332"/>
                    <a:pt x="11442" y="1763822"/>
                    <a:pt x="6975" y="1759356"/>
                  </a:cubicBezTo>
                  <a:cubicBezTo>
                    <a:pt x="2509" y="1754890"/>
                    <a:pt x="0" y="1748832"/>
                    <a:pt x="0" y="1742516"/>
                  </a:cubicBezTo>
                  <a:lnTo>
                    <a:pt x="0" y="23815"/>
                  </a:lnTo>
                  <a:cubicBezTo>
                    <a:pt x="0" y="17499"/>
                    <a:pt x="2509" y="11442"/>
                    <a:pt x="6975" y="6975"/>
                  </a:cubicBezTo>
                  <a:cubicBezTo>
                    <a:pt x="11442" y="2509"/>
                    <a:pt x="17499" y="0"/>
                    <a:pt x="23815" y="0"/>
                  </a:cubicBezTo>
                  <a:close/>
                </a:path>
              </a:pathLst>
            </a:custGeom>
            <a:solidFill>
              <a:srgbClr val="183B75"/>
            </a:solidFill>
            <a:ln w="28575" cap="sq">
              <a:solidFill>
                <a:srgbClr val="FFFFFF"/>
              </a:solidFill>
              <a:prstDash val="solid"/>
              <a:miter/>
            </a:ln>
          </p:spPr>
        </p:sp>
        <p:sp>
          <p:nvSpPr>
            <p:cNvPr id="4" name="TextBox 4"/>
            <p:cNvSpPr txBox="1"/>
            <p:nvPr/>
          </p:nvSpPr>
          <p:spPr>
            <a:xfrm>
              <a:off x="0" y="-47625"/>
              <a:ext cx="1712355" cy="1813957"/>
            </a:xfrm>
            <a:prstGeom prst="rect">
              <a:avLst/>
            </a:prstGeom>
          </p:spPr>
          <p:txBody>
            <a:bodyPr lIns="50800" tIns="50800" rIns="50800" bIns="50800" rtlCol="0" anchor="ctr"/>
            <a:lstStyle/>
            <a:p>
              <a:pPr algn="ctr">
                <a:lnSpc>
                  <a:spcPts val="3639"/>
                </a:lnSpc>
              </a:pPr>
              <a:endParaRPr/>
            </a:p>
          </p:txBody>
        </p:sp>
      </p:grpSp>
      <p:sp>
        <p:nvSpPr>
          <p:cNvPr id="5" name="TextBox 5"/>
          <p:cNvSpPr txBox="1"/>
          <p:nvPr/>
        </p:nvSpPr>
        <p:spPr>
          <a:xfrm>
            <a:off x="2230513" y="3285318"/>
            <a:ext cx="5404043" cy="563881"/>
          </a:xfrm>
          <a:prstGeom prst="rect">
            <a:avLst/>
          </a:prstGeom>
        </p:spPr>
        <p:txBody>
          <a:bodyPr lIns="0" tIns="0" rIns="0" bIns="0" rtlCol="0" anchor="t">
            <a:spAutoFit/>
          </a:bodyPr>
          <a:lstStyle/>
          <a:p>
            <a:pPr algn="ctr">
              <a:lnSpc>
                <a:spcPts val="4619"/>
              </a:lnSpc>
              <a:spcBef>
                <a:spcPct val="0"/>
              </a:spcBef>
            </a:pPr>
            <a:r>
              <a:rPr lang="en-US" sz="3299" b="1">
                <a:solidFill>
                  <a:srgbClr val="C5EBFF"/>
                </a:solidFill>
                <a:latin typeface="DM Sans Bold"/>
                <a:ea typeface="DM Sans Bold"/>
                <a:cs typeface="DM Sans Bold"/>
                <a:sym typeface="DM Sans Bold"/>
              </a:rPr>
              <a:t>DATA LIMITATIONS</a:t>
            </a:r>
          </a:p>
        </p:txBody>
      </p:sp>
      <p:sp>
        <p:nvSpPr>
          <p:cNvPr id="6" name="TextBox 6"/>
          <p:cNvSpPr txBox="1"/>
          <p:nvPr/>
        </p:nvSpPr>
        <p:spPr>
          <a:xfrm>
            <a:off x="1925545" y="4185279"/>
            <a:ext cx="6204478" cy="2082166"/>
          </a:xfrm>
          <a:prstGeom prst="rect">
            <a:avLst/>
          </a:prstGeom>
        </p:spPr>
        <p:txBody>
          <a:bodyPr lIns="0" tIns="0" rIns="0" bIns="0" rtlCol="0" anchor="t">
            <a:spAutoFit/>
          </a:bodyPr>
          <a:lstStyle/>
          <a:p>
            <a:pPr algn="l">
              <a:lnSpc>
                <a:spcPts val="3359"/>
              </a:lnSpc>
              <a:spcBef>
                <a:spcPct val="0"/>
              </a:spcBef>
            </a:pPr>
            <a:r>
              <a:rPr lang="en-US" sz="2399">
                <a:solidFill>
                  <a:srgbClr val="FFFFFF"/>
                </a:solidFill>
                <a:latin typeface="DM Sans"/>
                <a:ea typeface="DM Sans"/>
                <a:cs typeface="DM Sans"/>
                <a:sym typeface="DM Sans"/>
              </a:rPr>
              <a:t>Incomplete demographic and progression data complicates efforts to tailor support services. Limited data on mature student diversity and time to completion impacts the effectiveness of targeted supports.</a:t>
            </a:r>
          </a:p>
        </p:txBody>
      </p:sp>
      <p:grpSp>
        <p:nvGrpSpPr>
          <p:cNvPr id="7" name="Group 7"/>
          <p:cNvGrpSpPr/>
          <p:nvPr/>
        </p:nvGrpSpPr>
        <p:grpSpPr>
          <a:xfrm>
            <a:off x="1991668" y="6782762"/>
            <a:ext cx="5737695" cy="2475538"/>
            <a:chOff x="0" y="0"/>
            <a:chExt cx="888919" cy="383526"/>
          </a:xfrm>
        </p:grpSpPr>
        <p:sp>
          <p:nvSpPr>
            <p:cNvPr id="8" name="Freeform 8"/>
            <p:cNvSpPr/>
            <p:nvPr/>
          </p:nvSpPr>
          <p:spPr>
            <a:xfrm>
              <a:off x="0" y="0"/>
              <a:ext cx="888919" cy="383526"/>
            </a:xfrm>
            <a:custGeom>
              <a:avLst/>
              <a:gdLst/>
              <a:ahLst/>
              <a:cxnLst/>
              <a:rect l="l" t="t" r="r" b="b"/>
              <a:pathLst>
                <a:path w="888919" h="383526">
                  <a:moveTo>
                    <a:pt x="13493" y="0"/>
                  </a:moveTo>
                  <a:lnTo>
                    <a:pt x="875426" y="0"/>
                  </a:lnTo>
                  <a:cubicBezTo>
                    <a:pt x="879005" y="0"/>
                    <a:pt x="882437" y="1422"/>
                    <a:pt x="884967" y="3952"/>
                  </a:cubicBezTo>
                  <a:cubicBezTo>
                    <a:pt x="887497" y="6482"/>
                    <a:pt x="888919" y="9914"/>
                    <a:pt x="888919" y="13493"/>
                  </a:cubicBezTo>
                  <a:lnTo>
                    <a:pt x="888919" y="370032"/>
                  </a:lnTo>
                  <a:cubicBezTo>
                    <a:pt x="888919" y="373611"/>
                    <a:pt x="887497" y="377043"/>
                    <a:pt x="884967" y="379574"/>
                  </a:cubicBezTo>
                  <a:cubicBezTo>
                    <a:pt x="882437" y="382104"/>
                    <a:pt x="879005" y="383526"/>
                    <a:pt x="875426" y="383526"/>
                  </a:cubicBezTo>
                  <a:lnTo>
                    <a:pt x="13493" y="383526"/>
                  </a:lnTo>
                  <a:cubicBezTo>
                    <a:pt x="9914" y="383526"/>
                    <a:pt x="6482" y="382104"/>
                    <a:pt x="3952" y="379574"/>
                  </a:cubicBezTo>
                  <a:cubicBezTo>
                    <a:pt x="1422" y="377043"/>
                    <a:pt x="0" y="373611"/>
                    <a:pt x="0" y="370032"/>
                  </a:cubicBezTo>
                  <a:lnTo>
                    <a:pt x="0" y="13493"/>
                  </a:lnTo>
                  <a:cubicBezTo>
                    <a:pt x="0" y="9914"/>
                    <a:pt x="1422" y="6482"/>
                    <a:pt x="3952" y="3952"/>
                  </a:cubicBezTo>
                  <a:cubicBezTo>
                    <a:pt x="6482" y="1422"/>
                    <a:pt x="9914" y="0"/>
                    <a:pt x="13493" y="0"/>
                  </a:cubicBezTo>
                  <a:close/>
                </a:path>
              </a:pathLst>
            </a:custGeom>
            <a:blipFill>
              <a:blip r:embed="rId2"/>
              <a:stretch>
                <a:fillRect t="-15042" b="-15042"/>
              </a:stretch>
            </a:blipFill>
          </p:spPr>
        </p:sp>
      </p:grpSp>
      <p:grpSp>
        <p:nvGrpSpPr>
          <p:cNvPr id="9" name="Group 9"/>
          <p:cNvGrpSpPr/>
          <p:nvPr/>
        </p:nvGrpSpPr>
        <p:grpSpPr>
          <a:xfrm>
            <a:off x="8655719" y="2914174"/>
            <a:ext cx="8034892" cy="6706540"/>
            <a:chOff x="0" y="0"/>
            <a:chExt cx="2116186" cy="1766332"/>
          </a:xfrm>
        </p:grpSpPr>
        <p:sp>
          <p:nvSpPr>
            <p:cNvPr id="10" name="Freeform 10"/>
            <p:cNvSpPr/>
            <p:nvPr/>
          </p:nvSpPr>
          <p:spPr>
            <a:xfrm>
              <a:off x="0" y="0"/>
              <a:ext cx="2116186" cy="1766332"/>
            </a:xfrm>
            <a:custGeom>
              <a:avLst/>
              <a:gdLst/>
              <a:ahLst/>
              <a:cxnLst/>
              <a:rect l="l" t="t" r="r" b="b"/>
              <a:pathLst>
                <a:path w="2116186" h="1766332">
                  <a:moveTo>
                    <a:pt x="19271" y="0"/>
                  </a:moveTo>
                  <a:lnTo>
                    <a:pt x="2096915" y="0"/>
                  </a:lnTo>
                  <a:cubicBezTo>
                    <a:pt x="2102026" y="0"/>
                    <a:pt x="2106927" y="2030"/>
                    <a:pt x="2110541" y="5644"/>
                  </a:cubicBezTo>
                  <a:cubicBezTo>
                    <a:pt x="2114155" y="9258"/>
                    <a:pt x="2116186" y="14160"/>
                    <a:pt x="2116186" y="19271"/>
                  </a:cubicBezTo>
                  <a:lnTo>
                    <a:pt x="2116186" y="1747061"/>
                  </a:lnTo>
                  <a:cubicBezTo>
                    <a:pt x="2116186" y="1757704"/>
                    <a:pt x="2107558" y="1766332"/>
                    <a:pt x="2096915" y="1766332"/>
                  </a:cubicBezTo>
                  <a:lnTo>
                    <a:pt x="19271" y="1766332"/>
                  </a:lnTo>
                  <a:cubicBezTo>
                    <a:pt x="14160" y="1766332"/>
                    <a:pt x="9258" y="1764301"/>
                    <a:pt x="5644" y="1760687"/>
                  </a:cubicBezTo>
                  <a:cubicBezTo>
                    <a:pt x="2030" y="1757073"/>
                    <a:pt x="0" y="1752172"/>
                    <a:pt x="0" y="1747061"/>
                  </a:cubicBezTo>
                  <a:lnTo>
                    <a:pt x="0" y="19271"/>
                  </a:lnTo>
                  <a:cubicBezTo>
                    <a:pt x="0" y="14160"/>
                    <a:pt x="2030" y="9258"/>
                    <a:pt x="5644" y="5644"/>
                  </a:cubicBezTo>
                  <a:cubicBezTo>
                    <a:pt x="9258" y="2030"/>
                    <a:pt x="14160" y="0"/>
                    <a:pt x="19271" y="0"/>
                  </a:cubicBezTo>
                  <a:close/>
                </a:path>
              </a:pathLst>
            </a:custGeom>
            <a:solidFill>
              <a:srgbClr val="183B75"/>
            </a:solidFill>
            <a:ln w="28575" cap="sq">
              <a:solidFill>
                <a:srgbClr val="FFFFFF"/>
              </a:solidFill>
              <a:prstDash val="solid"/>
              <a:miter/>
            </a:ln>
          </p:spPr>
        </p:sp>
        <p:sp>
          <p:nvSpPr>
            <p:cNvPr id="11" name="TextBox 11"/>
            <p:cNvSpPr txBox="1"/>
            <p:nvPr/>
          </p:nvSpPr>
          <p:spPr>
            <a:xfrm>
              <a:off x="0" y="-47625"/>
              <a:ext cx="2116186" cy="1813957"/>
            </a:xfrm>
            <a:prstGeom prst="rect">
              <a:avLst/>
            </a:prstGeom>
          </p:spPr>
          <p:txBody>
            <a:bodyPr lIns="50800" tIns="50800" rIns="50800" bIns="50800" rtlCol="0" anchor="ctr"/>
            <a:lstStyle/>
            <a:p>
              <a:pPr algn="ctr">
                <a:lnSpc>
                  <a:spcPts val="3639"/>
                </a:lnSpc>
              </a:pPr>
              <a:endParaRPr/>
            </a:p>
          </p:txBody>
        </p:sp>
      </p:grpSp>
      <p:sp>
        <p:nvSpPr>
          <p:cNvPr id="12" name="TextBox 12"/>
          <p:cNvSpPr txBox="1"/>
          <p:nvPr/>
        </p:nvSpPr>
        <p:spPr>
          <a:xfrm>
            <a:off x="9823368" y="3285318"/>
            <a:ext cx="5737695" cy="563881"/>
          </a:xfrm>
          <a:prstGeom prst="rect">
            <a:avLst/>
          </a:prstGeom>
        </p:spPr>
        <p:txBody>
          <a:bodyPr lIns="0" tIns="0" rIns="0" bIns="0" rtlCol="0" anchor="t">
            <a:spAutoFit/>
          </a:bodyPr>
          <a:lstStyle/>
          <a:p>
            <a:pPr algn="ctr">
              <a:lnSpc>
                <a:spcPts val="4619"/>
              </a:lnSpc>
              <a:spcBef>
                <a:spcPct val="0"/>
              </a:spcBef>
            </a:pPr>
            <a:r>
              <a:rPr lang="en-US" sz="3299" b="1">
                <a:solidFill>
                  <a:srgbClr val="C5EBFF"/>
                </a:solidFill>
                <a:latin typeface="DM Sans Bold"/>
                <a:ea typeface="DM Sans Bold"/>
                <a:cs typeface="DM Sans Bold"/>
                <a:sym typeface="DM Sans Bold"/>
              </a:rPr>
              <a:t>MARKETABILITY CONCERNS</a:t>
            </a:r>
          </a:p>
        </p:txBody>
      </p:sp>
      <p:sp>
        <p:nvSpPr>
          <p:cNvPr id="13" name="TextBox 13"/>
          <p:cNvSpPr txBox="1"/>
          <p:nvPr/>
        </p:nvSpPr>
        <p:spPr>
          <a:xfrm>
            <a:off x="8724961" y="4026740"/>
            <a:ext cx="7820208" cy="2796541"/>
          </a:xfrm>
          <a:prstGeom prst="rect">
            <a:avLst/>
          </a:prstGeom>
        </p:spPr>
        <p:txBody>
          <a:bodyPr lIns="0" tIns="0" rIns="0" bIns="0" rtlCol="0" anchor="t">
            <a:spAutoFit/>
          </a:bodyPr>
          <a:lstStyle/>
          <a:p>
            <a:pPr marL="518154" lvl="1" indent="-259077" algn="l">
              <a:lnSpc>
                <a:spcPts val="3359"/>
              </a:lnSpc>
              <a:buFont typeface="Arial"/>
              <a:buChar char="•"/>
            </a:pPr>
            <a:r>
              <a:rPr lang="en-US" sz="2399">
                <a:solidFill>
                  <a:srgbClr val="FFFFFF"/>
                </a:solidFill>
                <a:latin typeface="DM Sans"/>
                <a:ea typeface="DM Sans"/>
                <a:cs typeface="DM Sans"/>
                <a:sym typeface="DM Sans"/>
              </a:rPr>
              <a:t>The risk of unemployment or underemployment for graduates: alumni face challenges in translating their degrees into employment, particularly in competitive markets.</a:t>
            </a:r>
          </a:p>
          <a:p>
            <a:pPr algn="l">
              <a:lnSpc>
                <a:spcPts val="2351"/>
              </a:lnSpc>
            </a:pPr>
            <a:endParaRPr lang="en-US" sz="2399">
              <a:solidFill>
                <a:srgbClr val="FFFFFF"/>
              </a:solidFill>
              <a:latin typeface="DM Sans"/>
              <a:ea typeface="DM Sans"/>
              <a:cs typeface="DM Sans"/>
              <a:sym typeface="DM Sans"/>
            </a:endParaRPr>
          </a:p>
          <a:p>
            <a:pPr marL="518154" lvl="1" indent="-259077" algn="l">
              <a:lnSpc>
                <a:spcPts val="3359"/>
              </a:lnSpc>
              <a:buFont typeface="Arial"/>
              <a:buChar char="•"/>
            </a:pPr>
            <a:r>
              <a:rPr lang="en-US" sz="2399">
                <a:solidFill>
                  <a:srgbClr val="FFFFFF"/>
                </a:solidFill>
                <a:latin typeface="DM Sans"/>
                <a:ea typeface="DM Sans"/>
                <a:cs typeface="DM Sans"/>
                <a:sym typeface="DM Sans"/>
              </a:rPr>
              <a:t>Difficulty in getting academic credit or recognition for prior learning and life experiences </a:t>
            </a:r>
          </a:p>
        </p:txBody>
      </p:sp>
      <p:sp>
        <p:nvSpPr>
          <p:cNvPr id="14" name="Freeform 14"/>
          <p:cNvSpPr/>
          <p:nvPr/>
        </p:nvSpPr>
        <p:spPr>
          <a:xfrm rot="-5400000" flipH="1">
            <a:off x="11052705" y="2539531"/>
            <a:ext cx="10415877" cy="5207938"/>
          </a:xfrm>
          <a:custGeom>
            <a:avLst/>
            <a:gdLst/>
            <a:ahLst/>
            <a:cxnLst/>
            <a:rect l="l" t="t" r="r" b="b"/>
            <a:pathLst>
              <a:path w="10415877" h="5207938">
                <a:moveTo>
                  <a:pt x="10415877" y="0"/>
                </a:moveTo>
                <a:lnTo>
                  <a:pt x="0" y="0"/>
                </a:lnTo>
                <a:lnTo>
                  <a:pt x="0" y="5207938"/>
                </a:lnTo>
                <a:lnTo>
                  <a:pt x="10415877" y="5207938"/>
                </a:lnTo>
                <a:lnTo>
                  <a:pt x="10415877"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5400000" flipH="1" flipV="1">
            <a:off x="-3180582" y="2539531"/>
            <a:ext cx="10415877" cy="5207938"/>
          </a:xfrm>
          <a:custGeom>
            <a:avLst/>
            <a:gdLst/>
            <a:ahLst/>
            <a:cxnLst/>
            <a:rect l="l" t="t" r="r" b="b"/>
            <a:pathLst>
              <a:path w="10415877" h="5207938">
                <a:moveTo>
                  <a:pt x="10415877" y="5207938"/>
                </a:moveTo>
                <a:lnTo>
                  <a:pt x="0" y="5207938"/>
                </a:lnTo>
                <a:lnTo>
                  <a:pt x="0" y="0"/>
                </a:lnTo>
                <a:lnTo>
                  <a:pt x="10415877" y="0"/>
                </a:lnTo>
                <a:lnTo>
                  <a:pt x="10415877" y="5207938"/>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6"/>
          <p:cNvSpPr txBox="1"/>
          <p:nvPr/>
        </p:nvSpPr>
        <p:spPr>
          <a:xfrm>
            <a:off x="6048633" y="768000"/>
            <a:ext cx="12134592" cy="1917574"/>
          </a:xfrm>
          <a:prstGeom prst="rect">
            <a:avLst/>
          </a:prstGeom>
        </p:spPr>
        <p:txBody>
          <a:bodyPr lIns="0" tIns="0" rIns="0" bIns="0" rtlCol="0" anchor="t">
            <a:spAutoFit/>
          </a:bodyPr>
          <a:lstStyle/>
          <a:p>
            <a:pPr algn="l">
              <a:lnSpc>
                <a:spcPts val="15738"/>
              </a:lnSpc>
              <a:spcBef>
                <a:spcPct val="0"/>
              </a:spcBef>
            </a:pPr>
            <a:r>
              <a:rPr lang="en-US" sz="11241">
                <a:solidFill>
                  <a:srgbClr val="FFFFFF"/>
                </a:solidFill>
                <a:latin typeface="Staatliches"/>
                <a:ea typeface="Staatliches"/>
                <a:cs typeface="Staatliches"/>
                <a:sym typeface="Staatliches"/>
              </a:rPr>
              <a:t>Challenges</a:t>
            </a:r>
          </a:p>
        </p:txBody>
      </p:sp>
      <p:grpSp>
        <p:nvGrpSpPr>
          <p:cNvPr id="17" name="Group 17"/>
          <p:cNvGrpSpPr/>
          <p:nvPr/>
        </p:nvGrpSpPr>
        <p:grpSpPr>
          <a:xfrm>
            <a:off x="9404464" y="7220591"/>
            <a:ext cx="6537403" cy="2037709"/>
            <a:chOff x="0" y="0"/>
            <a:chExt cx="1012815" cy="315695"/>
          </a:xfrm>
        </p:grpSpPr>
        <p:sp>
          <p:nvSpPr>
            <p:cNvPr id="18" name="Freeform 18"/>
            <p:cNvSpPr/>
            <p:nvPr/>
          </p:nvSpPr>
          <p:spPr>
            <a:xfrm>
              <a:off x="0" y="0"/>
              <a:ext cx="1012815" cy="315695"/>
            </a:xfrm>
            <a:custGeom>
              <a:avLst/>
              <a:gdLst/>
              <a:ahLst/>
              <a:cxnLst/>
              <a:rect l="l" t="t" r="r" b="b"/>
              <a:pathLst>
                <a:path w="1012815" h="315695">
                  <a:moveTo>
                    <a:pt x="11843" y="0"/>
                  </a:moveTo>
                  <a:lnTo>
                    <a:pt x="1000972" y="0"/>
                  </a:lnTo>
                  <a:cubicBezTo>
                    <a:pt x="1007513" y="0"/>
                    <a:pt x="1012815" y="5302"/>
                    <a:pt x="1012815" y="11843"/>
                  </a:cubicBezTo>
                  <a:lnTo>
                    <a:pt x="1012815" y="303852"/>
                  </a:lnTo>
                  <a:cubicBezTo>
                    <a:pt x="1012815" y="306993"/>
                    <a:pt x="1011567" y="310005"/>
                    <a:pt x="1009346" y="312226"/>
                  </a:cubicBezTo>
                  <a:cubicBezTo>
                    <a:pt x="1007125" y="314447"/>
                    <a:pt x="1004113" y="315695"/>
                    <a:pt x="1000972" y="315695"/>
                  </a:cubicBezTo>
                  <a:lnTo>
                    <a:pt x="11843" y="315695"/>
                  </a:lnTo>
                  <a:cubicBezTo>
                    <a:pt x="5302" y="315695"/>
                    <a:pt x="0" y="310392"/>
                    <a:pt x="0" y="303852"/>
                  </a:cubicBezTo>
                  <a:lnTo>
                    <a:pt x="0" y="11843"/>
                  </a:lnTo>
                  <a:cubicBezTo>
                    <a:pt x="0" y="8702"/>
                    <a:pt x="1248" y="5689"/>
                    <a:pt x="3469" y="3469"/>
                  </a:cubicBezTo>
                  <a:cubicBezTo>
                    <a:pt x="5689" y="1248"/>
                    <a:pt x="8702" y="0"/>
                    <a:pt x="11843" y="0"/>
                  </a:cubicBezTo>
                  <a:close/>
                </a:path>
              </a:pathLst>
            </a:custGeom>
            <a:blipFill>
              <a:blip r:embed="rId5"/>
              <a:stretch>
                <a:fillRect t="-70307" b="-70307"/>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428327"/>
            <a:ext cx="7843164" cy="2271145"/>
            <a:chOff x="0" y="0"/>
            <a:chExt cx="2065689" cy="598162"/>
          </a:xfrm>
        </p:grpSpPr>
        <p:sp>
          <p:nvSpPr>
            <p:cNvPr id="3" name="Freeform 3"/>
            <p:cNvSpPr/>
            <p:nvPr/>
          </p:nvSpPr>
          <p:spPr>
            <a:xfrm>
              <a:off x="0" y="0"/>
              <a:ext cx="2065689" cy="598162"/>
            </a:xfrm>
            <a:custGeom>
              <a:avLst/>
              <a:gdLst/>
              <a:ahLst/>
              <a:cxnLst/>
              <a:rect l="l" t="t" r="r" b="b"/>
              <a:pathLst>
                <a:path w="2065689" h="598162">
                  <a:moveTo>
                    <a:pt x="9871" y="0"/>
                  </a:moveTo>
                  <a:lnTo>
                    <a:pt x="2055818" y="0"/>
                  </a:lnTo>
                  <a:cubicBezTo>
                    <a:pt x="2058436" y="0"/>
                    <a:pt x="2060947" y="1040"/>
                    <a:pt x="2062798" y="2891"/>
                  </a:cubicBezTo>
                  <a:cubicBezTo>
                    <a:pt x="2064649" y="4742"/>
                    <a:pt x="2065689" y="7253"/>
                    <a:pt x="2065689" y="9871"/>
                  </a:cubicBezTo>
                  <a:lnTo>
                    <a:pt x="2065689" y="588291"/>
                  </a:lnTo>
                  <a:cubicBezTo>
                    <a:pt x="2065689" y="590909"/>
                    <a:pt x="2064649" y="593419"/>
                    <a:pt x="2062798" y="595270"/>
                  </a:cubicBezTo>
                  <a:cubicBezTo>
                    <a:pt x="2060947" y="597122"/>
                    <a:pt x="2058436" y="598162"/>
                    <a:pt x="2055818" y="598162"/>
                  </a:cubicBezTo>
                  <a:lnTo>
                    <a:pt x="9871" y="598162"/>
                  </a:lnTo>
                  <a:cubicBezTo>
                    <a:pt x="7253" y="598162"/>
                    <a:pt x="4742" y="597122"/>
                    <a:pt x="2891" y="595270"/>
                  </a:cubicBezTo>
                  <a:cubicBezTo>
                    <a:pt x="1040" y="593419"/>
                    <a:pt x="0" y="590909"/>
                    <a:pt x="0" y="588291"/>
                  </a:cubicBezTo>
                  <a:lnTo>
                    <a:pt x="0" y="9871"/>
                  </a:lnTo>
                  <a:cubicBezTo>
                    <a:pt x="0" y="7253"/>
                    <a:pt x="1040" y="4742"/>
                    <a:pt x="2891" y="2891"/>
                  </a:cubicBezTo>
                  <a:cubicBezTo>
                    <a:pt x="4742" y="1040"/>
                    <a:pt x="7253" y="0"/>
                    <a:pt x="9871" y="0"/>
                  </a:cubicBezTo>
                  <a:close/>
                </a:path>
              </a:pathLst>
            </a:custGeom>
            <a:solidFill>
              <a:srgbClr val="000000">
                <a:alpha val="0"/>
              </a:srgbClr>
            </a:solidFill>
            <a:ln w="28575" cap="sq">
              <a:solidFill>
                <a:srgbClr val="C5EBFF"/>
              </a:solidFill>
              <a:prstDash val="solid"/>
              <a:miter/>
            </a:ln>
          </p:spPr>
        </p:sp>
        <p:sp>
          <p:nvSpPr>
            <p:cNvPr id="4" name="TextBox 4"/>
            <p:cNvSpPr txBox="1"/>
            <p:nvPr/>
          </p:nvSpPr>
          <p:spPr>
            <a:xfrm>
              <a:off x="0" y="-47625"/>
              <a:ext cx="2065689" cy="645787"/>
            </a:xfrm>
            <a:prstGeom prst="rect">
              <a:avLst/>
            </a:prstGeom>
          </p:spPr>
          <p:txBody>
            <a:bodyPr lIns="50800" tIns="50800" rIns="50800" bIns="50800" rtlCol="0" anchor="ctr"/>
            <a:lstStyle/>
            <a:p>
              <a:pPr algn="ctr">
                <a:lnSpc>
                  <a:spcPts val="3639"/>
                </a:lnSpc>
              </a:pPr>
              <a:endParaRPr/>
            </a:p>
          </p:txBody>
        </p:sp>
      </p:grpSp>
      <p:grpSp>
        <p:nvGrpSpPr>
          <p:cNvPr id="5" name="Group 5"/>
          <p:cNvGrpSpPr/>
          <p:nvPr/>
        </p:nvGrpSpPr>
        <p:grpSpPr>
          <a:xfrm>
            <a:off x="1028700" y="6873192"/>
            <a:ext cx="7843164" cy="2271145"/>
            <a:chOff x="0" y="0"/>
            <a:chExt cx="2065689" cy="598162"/>
          </a:xfrm>
        </p:grpSpPr>
        <p:sp>
          <p:nvSpPr>
            <p:cNvPr id="6" name="Freeform 6"/>
            <p:cNvSpPr/>
            <p:nvPr/>
          </p:nvSpPr>
          <p:spPr>
            <a:xfrm>
              <a:off x="0" y="0"/>
              <a:ext cx="2065689" cy="598162"/>
            </a:xfrm>
            <a:custGeom>
              <a:avLst/>
              <a:gdLst/>
              <a:ahLst/>
              <a:cxnLst/>
              <a:rect l="l" t="t" r="r" b="b"/>
              <a:pathLst>
                <a:path w="2065689" h="598162">
                  <a:moveTo>
                    <a:pt x="9871" y="0"/>
                  </a:moveTo>
                  <a:lnTo>
                    <a:pt x="2055818" y="0"/>
                  </a:lnTo>
                  <a:cubicBezTo>
                    <a:pt x="2058436" y="0"/>
                    <a:pt x="2060947" y="1040"/>
                    <a:pt x="2062798" y="2891"/>
                  </a:cubicBezTo>
                  <a:cubicBezTo>
                    <a:pt x="2064649" y="4742"/>
                    <a:pt x="2065689" y="7253"/>
                    <a:pt x="2065689" y="9871"/>
                  </a:cubicBezTo>
                  <a:lnTo>
                    <a:pt x="2065689" y="588291"/>
                  </a:lnTo>
                  <a:cubicBezTo>
                    <a:pt x="2065689" y="590909"/>
                    <a:pt x="2064649" y="593419"/>
                    <a:pt x="2062798" y="595270"/>
                  </a:cubicBezTo>
                  <a:cubicBezTo>
                    <a:pt x="2060947" y="597122"/>
                    <a:pt x="2058436" y="598162"/>
                    <a:pt x="2055818" y="598162"/>
                  </a:cubicBezTo>
                  <a:lnTo>
                    <a:pt x="9871" y="598162"/>
                  </a:lnTo>
                  <a:cubicBezTo>
                    <a:pt x="7253" y="598162"/>
                    <a:pt x="4742" y="597122"/>
                    <a:pt x="2891" y="595270"/>
                  </a:cubicBezTo>
                  <a:cubicBezTo>
                    <a:pt x="1040" y="593419"/>
                    <a:pt x="0" y="590909"/>
                    <a:pt x="0" y="588291"/>
                  </a:cubicBezTo>
                  <a:lnTo>
                    <a:pt x="0" y="9871"/>
                  </a:lnTo>
                  <a:cubicBezTo>
                    <a:pt x="0" y="7253"/>
                    <a:pt x="1040" y="4742"/>
                    <a:pt x="2891" y="2891"/>
                  </a:cubicBezTo>
                  <a:cubicBezTo>
                    <a:pt x="4742" y="1040"/>
                    <a:pt x="7253" y="0"/>
                    <a:pt x="9871" y="0"/>
                  </a:cubicBezTo>
                  <a:close/>
                </a:path>
              </a:pathLst>
            </a:custGeom>
            <a:solidFill>
              <a:srgbClr val="FFFFFF"/>
            </a:solidFill>
            <a:ln cap="sq">
              <a:noFill/>
              <a:prstDash val="solid"/>
              <a:miter/>
            </a:ln>
          </p:spPr>
        </p:sp>
        <p:sp>
          <p:nvSpPr>
            <p:cNvPr id="7" name="TextBox 7"/>
            <p:cNvSpPr txBox="1"/>
            <p:nvPr/>
          </p:nvSpPr>
          <p:spPr>
            <a:xfrm>
              <a:off x="0" y="-47625"/>
              <a:ext cx="2065689" cy="645787"/>
            </a:xfrm>
            <a:prstGeom prst="rect">
              <a:avLst/>
            </a:prstGeom>
          </p:spPr>
          <p:txBody>
            <a:bodyPr lIns="50800" tIns="50800" rIns="50800" bIns="50800" rtlCol="0" anchor="ctr"/>
            <a:lstStyle/>
            <a:p>
              <a:pPr algn="ctr">
                <a:lnSpc>
                  <a:spcPts val="3639"/>
                </a:lnSpc>
              </a:pPr>
              <a:endParaRPr/>
            </a:p>
          </p:txBody>
        </p:sp>
      </p:grpSp>
      <p:sp>
        <p:nvSpPr>
          <p:cNvPr id="8" name="Freeform 8"/>
          <p:cNvSpPr/>
          <p:nvPr/>
        </p:nvSpPr>
        <p:spPr>
          <a:xfrm rot="-5400000">
            <a:off x="10925335" y="4454874"/>
            <a:ext cx="14358100" cy="4074111"/>
          </a:xfrm>
          <a:custGeom>
            <a:avLst/>
            <a:gdLst/>
            <a:ahLst/>
            <a:cxnLst/>
            <a:rect l="l" t="t" r="r" b="b"/>
            <a:pathLst>
              <a:path w="14358100" h="4074111">
                <a:moveTo>
                  <a:pt x="0" y="0"/>
                </a:moveTo>
                <a:lnTo>
                  <a:pt x="14358099" y="0"/>
                </a:lnTo>
                <a:lnTo>
                  <a:pt x="14358099" y="4074111"/>
                </a:lnTo>
                <a:lnTo>
                  <a:pt x="0" y="4074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9144000" y="4428327"/>
            <a:ext cx="7843164" cy="2271145"/>
            <a:chOff x="0" y="0"/>
            <a:chExt cx="2065689" cy="598162"/>
          </a:xfrm>
        </p:grpSpPr>
        <p:sp>
          <p:nvSpPr>
            <p:cNvPr id="10" name="Freeform 10"/>
            <p:cNvSpPr/>
            <p:nvPr/>
          </p:nvSpPr>
          <p:spPr>
            <a:xfrm>
              <a:off x="0" y="0"/>
              <a:ext cx="2065689" cy="598162"/>
            </a:xfrm>
            <a:custGeom>
              <a:avLst/>
              <a:gdLst/>
              <a:ahLst/>
              <a:cxnLst/>
              <a:rect l="l" t="t" r="r" b="b"/>
              <a:pathLst>
                <a:path w="2065689" h="598162">
                  <a:moveTo>
                    <a:pt x="9871" y="0"/>
                  </a:moveTo>
                  <a:lnTo>
                    <a:pt x="2055818" y="0"/>
                  </a:lnTo>
                  <a:cubicBezTo>
                    <a:pt x="2058436" y="0"/>
                    <a:pt x="2060947" y="1040"/>
                    <a:pt x="2062798" y="2891"/>
                  </a:cubicBezTo>
                  <a:cubicBezTo>
                    <a:pt x="2064649" y="4742"/>
                    <a:pt x="2065689" y="7253"/>
                    <a:pt x="2065689" y="9871"/>
                  </a:cubicBezTo>
                  <a:lnTo>
                    <a:pt x="2065689" y="588291"/>
                  </a:lnTo>
                  <a:cubicBezTo>
                    <a:pt x="2065689" y="590909"/>
                    <a:pt x="2064649" y="593419"/>
                    <a:pt x="2062798" y="595270"/>
                  </a:cubicBezTo>
                  <a:cubicBezTo>
                    <a:pt x="2060947" y="597122"/>
                    <a:pt x="2058436" y="598162"/>
                    <a:pt x="2055818" y="598162"/>
                  </a:cubicBezTo>
                  <a:lnTo>
                    <a:pt x="9871" y="598162"/>
                  </a:lnTo>
                  <a:cubicBezTo>
                    <a:pt x="7253" y="598162"/>
                    <a:pt x="4742" y="597122"/>
                    <a:pt x="2891" y="595270"/>
                  </a:cubicBezTo>
                  <a:cubicBezTo>
                    <a:pt x="1040" y="593419"/>
                    <a:pt x="0" y="590909"/>
                    <a:pt x="0" y="588291"/>
                  </a:cubicBezTo>
                  <a:lnTo>
                    <a:pt x="0" y="9871"/>
                  </a:lnTo>
                  <a:cubicBezTo>
                    <a:pt x="0" y="7253"/>
                    <a:pt x="1040" y="4742"/>
                    <a:pt x="2891" y="2891"/>
                  </a:cubicBezTo>
                  <a:cubicBezTo>
                    <a:pt x="4742" y="1040"/>
                    <a:pt x="7253" y="0"/>
                    <a:pt x="9871" y="0"/>
                  </a:cubicBezTo>
                  <a:close/>
                </a:path>
              </a:pathLst>
            </a:custGeom>
            <a:solidFill>
              <a:srgbClr val="FFFFFF"/>
            </a:solidFill>
            <a:ln cap="sq">
              <a:noFill/>
              <a:prstDash val="solid"/>
              <a:miter/>
            </a:ln>
          </p:spPr>
        </p:sp>
        <p:sp>
          <p:nvSpPr>
            <p:cNvPr id="11" name="TextBox 11"/>
            <p:cNvSpPr txBox="1"/>
            <p:nvPr/>
          </p:nvSpPr>
          <p:spPr>
            <a:xfrm>
              <a:off x="0" y="-47625"/>
              <a:ext cx="2065689" cy="645787"/>
            </a:xfrm>
            <a:prstGeom prst="rect">
              <a:avLst/>
            </a:prstGeom>
          </p:spPr>
          <p:txBody>
            <a:bodyPr lIns="50800" tIns="50800" rIns="50800" bIns="50800" rtlCol="0" anchor="ctr"/>
            <a:lstStyle/>
            <a:p>
              <a:pPr algn="ctr">
                <a:lnSpc>
                  <a:spcPts val="3639"/>
                </a:lnSpc>
              </a:pPr>
              <a:endParaRPr/>
            </a:p>
          </p:txBody>
        </p:sp>
      </p:grpSp>
      <p:grpSp>
        <p:nvGrpSpPr>
          <p:cNvPr id="12" name="Group 12"/>
          <p:cNvGrpSpPr/>
          <p:nvPr/>
        </p:nvGrpSpPr>
        <p:grpSpPr>
          <a:xfrm>
            <a:off x="9144000" y="6873192"/>
            <a:ext cx="7843164" cy="2271145"/>
            <a:chOff x="0" y="0"/>
            <a:chExt cx="2065689" cy="598162"/>
          </a:xfrm>
        </p:grpSpPr>
        <p:sp>
          <p:nvSpPr>
            <p:cNvPr id="13" name="Freeform 13"/>
            <p:cNvSpPr/>
            <p:nvPr/>
          </p:nvSpPr>
          <p:spPr>
            <a:xfrm>
              <a:off x="0" y="0"/>
              <a:ext cx="2065689" cy="598162"/>
            </a:xfrm>
            <a:custGeom>
              <a:avLst/>
              <a:gdLst/>
              <a:ahLst/>
              <a:cxnLst/>
              <a:rect l="l" t="t" r="r" b="b"/>
              <a:pathLst>
                <a:path w="2065689" h="598162">
                  <a:moveTo>
                    <a:pt x="9871" y="0"/>
                  </a:moveTo>
                  <a:lnTo>
                    <a:pt x="2055818" y="0"/>
                  </a:lnTo>
                  <a:cubicBezTo>
                    <a:pt x="2058436" y="0"/>
                    <a:pt x="2060947" y="1040"/>
                    <a:pt x="2062798" y="2891"/>
                  </a:cubicBezTo>
                  <a:cubicBezTo>
                    <a:pt x="2064649" y="4742"/>
                    <a:pt x="2065689" y="7253"/>
                    <a:pt x="2065689" y="9871"/>
                  </a:cubicBezTo>
                  <a:lnTo>
                    <a:pt x="2065689" y="588291"/>
                  </a:lnTo>
                  <a:cubicBezTo>
                    <a:pt x="2065689" y="590909"/>
                    <a:pt x="2064649" y="593419"/>
                    <a:pt x="2062798" y="595270"/>
                  </a:cubicBezTo>
                  <a:cubicBezTo>
                    <a:pt x="2060947" y="597122"/>
                    <a:pt x="2058436" y="598162"/>
                    <a:pt x="2055818" y="598162"/>
                  </a:cubicBezTo>
                  <a:lnTo>
                    <a:pt x="9871" y="598162"/>
                  </a:lnTo>
                  <a:cubicBezTo>
                    <a:pt x="7253" y="598162"/>
                    <a:pt x="4742" y="597122"/>
                    <a:pt x="2891" y="595270"/>
                  </a:cubicBezTo>
                  <a:cubicBezTo>
                    <a:pt x="1040" y="593419"/>
                    <a:pt x="0" y="590909"/>
                    <a:pt x="0" y="588291"/>
                  </a:cubicBezTo>
                  <a:lnTo>
                    <a:pt x="0" y="9871"/>
                  </a:lnTo>
                  <a:cubicBezTo>
                    <a:pt x="0" y="7253"/>
                    <a:pt x="1040" y="4742"/>
                    <a:pt x="2891" y="2891"/>
                  </a:cubicBezTo>
                  <a:cubicBezTo>
                    <a:pt x="4742" y="1040"/>
                    <a:pt x="7253" y="0"/>
                    <a:pt x="9871" y="0"/>
                  </a:cubicBezTo>
                  <a:close/>
                </a:path>
              </a:pathLst>
            </a:custGeom>
            <a:solidFill>
              <a:srgbClr val="000000">
                <a:alpha val="0"/>
              </a:srgbClr>
            </a:solidFill>
            <a:ln w="28575" cap="sq">
              <a:solidFill>
                <a:srgbClr val="C5EBFF"/>
              </a:solidFill>
              <a:prstDash val="solid"/>
              <a:miter/>
            </a:ln>
          </p:spPr>
        </p:sp>
        <p:sp>
          <p:nvSpPr>
            <p:cNvPr id="14" name="TextBox 14"/>
            <p:cNvSpPr txBox="1"/>
            <p:nvPr/>
          </p:nvSpPr>
          <p:spPr>
            <a:xfrm>
              <a:off x="0" y="-47625"/>
              <a:ext cx="2065689" cy="645787"/>
            </a:xfrm>
            <a:prstGeom prst="rect">
              <a:avLst/>
            </a:prstGeom>
          </p:spPr>
          <p:txBody>
            <a:bodyPr lIns="50800" tIns="50800" rIns="50800" bIns="50800" rtlCol="0" anchor="ctr"/>
            <a:lstStyle/>
            <a:p>
              <a:pPr algn="ctr">
                <a:lnSpc>
                  <a:spcPts val="3639"/>
                </a:lnSpc>
              </a:pPr>
              <a:endParaRPr/>
            </a:p>
          </p:txBody>
        </p:sp>
      </p:grpSp>
      <p:sp>
        <p:nvSpPr>
          <p:cNvPr id="15" name="Freeform 15"/>
          <p:cNvSpPr/>
          <p:nvPr/>
        </p:nvSpPr>
        <p:spPr>
          <a:xfrm rot="-5400000">
            <a:off x="13361530" y="1701623"/>
            <a:ext cx="431808" cy="784093"/>
          </a:xfrm>
          <a:custGeom>
            <a:avLst/>
            <a:gdLst/>
            <a:ahLst/>
            <a:cxnLst/>
            <a:rect l="l" t="t" r="r" b="b"/>
            <a:pathLst>
              <a:path w="431808" h="784093">
                <a:moveTo>
                  <a:pt x="0" y="0"/>
                </a:moveTo>
                <a:lnTo>
                  <a:pt x="431807" y="0"/>
                </a:lnTo>
                <a:lnTo>
                  <a:pt x="431807" y="784092"/>
                </a:lnTo>
                <a:lnTo>
                  <a:pt x="0" y="784092"/>
                </a:lnTo>
                <a:lnTo>
                  <a:pt x="0" y="0"/>
                </a:lnTo>
                <a:close/>
              </a:path>
            </a:pathLst>
          </a:custGeom>
          <a:blipFill>
            <a:blip r:embed="rId4">
              <a:extLst>
                <a:ext uri="{96DAC541-7B7A-43D3-8B79-37D633B846F1}">
                  <asvg:svgBlip xmlns:asvg="http://schemas.microsoft.com/office/drawing/2016/SVG/main" r:embed="rId5"/>
                </a:ext>
              </a:extLst>
            </a:blip>
            <a:stretch>
              <a:fillRect r="-81583"/>
            </a:stretch>
          </a:blipFill>
        </p:spPr>
      </p:sp>
      <p:sp>
        <p:nvSpPr>
          <p:cNvPr id="16" name="Freeform 16"/>
          <p:cNvSpPr/>
          <p:nvPr/>
        </p:nvSpPr>
        <p:spPr>
          <a:xfrm rot="-5400000">
            <a:off x="14263503" y="1701623"/>
            <a:ext cx="431808" cy="784093"/>
          </a:xfrm>
          <a:custGeom>
            <a:avLst/>
            <a:gdLst/>
            <a:ahLst/>
            <a:cxnLst/>
            <a:rect l="l" t="t" r="r" b="b"/>
            <a:pathLst>
              <a:path w="431808" h="784093">
                <a:moveTo>
                  <a:pt x="0" y="0"/>
                </a:moveTo>
                <a:lnTo>
                  <a:pt x="431808" y="0"/>
                </a:lnTo>
                <a:lnTo>
                  <a:pt x="431808" y="784092"/>
                </a:lnTo>
                <a:lnTo>
                  <a:pt x="0" y="784092"/>
                </a:lnTo>
                <a:lnTo>
                  <a:pt x="0" y="0"/>
                </a:lnTo>
                <a:close/>
              </a:path>
            </a:pathLst>
          </a:custGeom>
          <a:blipFill>
            <a:blip r:embed="rId4">
              <a:extLst>
                <a:ext uri="{96DAC541-7B7A-43D3-8B79-37D633B846F1}">
                  <asvg:svgBlip xmlns:asvg="http://schemas.microsoft.com/office/drawing/2016/SVG/main" r:embed="rId5"/>
                </a:ext>
              </a:extLst>
            </a:blip>
            <a:stretch>
              <a:fillRect r="-81583"/>
            </a:stretch>
          </a:blipFill>
        </p:spPr>
      </p:sp>
      <p:sp>
        <p:nvSpPr>
          <p:cNvPr id="17" name="Freeform 17"/>
          <p:cNvSpPr/>
          <p:nvPr/>
        </p:nvSpPr>
        <p:spPr>
          <a:xfrm>
            <a:off x="8575841" y="737948"/>
            <a:ext cx="3910731" cy="3143250"/>
          </a:xfrm>
          <a:custGeom>
            <a:avLst/>
            <a:gdLst/>
            <a:ahLst/>
            <a:cxnLst/>
            <a:rect l="l" t="t" r="r" b="b"/>
            <a:pathLst>
              <a:path w="3910731" h="3143250">
                <a:moveTo>
                  <a:pt x="0" y="0"/>
                </a:moveTo>
                <a:lnTo>
                  <a:pt x="3910731" y="0"/>
                </a:lnTo>
                <a:lnTo>
                  <a:pt x="3910731" y="3143250"/>
                </a:lnTo>
                <a:lnTo>
                  <a:pt x="0" y="3143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324723" y="5084135"/>
            <a:ext cx="7251119" cy="1407795"/>
          </a:xfrm>
          <a:prstGeom prst="rect">
            <a:avLst/>
          </a:prstGeom>
        </p:spPr>
        <p:txBody>
          <a:bodyPr lIns="0" tIns="0" rIns="0" bIns="0" rtlCol="0" anchor="t">
            <a:spAutoFit/>
          </a:bodyPr>
          <a:lstStyle/>
          <a:p>
            <a:pPr algn="just">
              <a:lnSpc>
                <a:spcPts val="3779"/>
              </a:lnSpc>
              <a:spcBef>
                <a:spcPct val="0"/>
              </a:spcBef>
            </a:pPr>
            <a:r>
              <a:rPr lang="en-US" sz="2700" b="1">
                <a:solidFill>
                  <a:srgbClr val="FFFFFF"/>
                </a:solidFill>
                <a:latin typeface="DM Sans Bold"/>
                <a:ea typeface="DM Sans Bold"/>
                <a:cs typeface="DM Sans Bold"/>
                <a:sym typeface="DM Sans Bold"/>
              </a:rPr>
              <a:t>Engage with mature student alumni to learn from their experiences.</a:t>
            </a:r>
          </a:p>
          <a:p>
            <a:pPr algn="just">
              <a:lnSpc>
                <a:spcPts val="3779"/>
              </a:lnSpc>
              <a:spcBef>
                <a:spcPct val="0"/>
              </a:spcBef>
            </a:pPr>
            <a:endParaRPr lang="en-US" sz="2700" b="1">
              <a:solidFill>
                <a:srgbClr val="FFFFFF"/>
              </a:solidFill>
              <a:latin typeface="DM Sans Bold"/>
              <a:ea typeface="DM Sans Bold"/>
              <a:cs typeface="DM Sans Bold"/>
              <a:sym typeface="DM Sans Bold"/>
            </a:endParaRPr>
          </a:p>
        </p:txBody>
      </p:sp>
      <p:sp>
        <p:nvSpPr>
          <p:cNvPr id="19" name="TextBox 19"/>
          <p:cNvSpPr txBox="1"/>
          <p:nvPr/>
        </p:nvSpPr>
        <p:spPr>
          <a:xfrm>
            <a:off x="1324723" y="7700264"/>
            <a:ext cx="7251119" cy="931545"/>
          </a:xfrm>
          <a:prstGeom prst="rect">
            <a:avLst/>
          </a:prstGeom>
        </p:spPr>
        <p:txBody>
          <a:bodyPr lIns="0" tIns="0" rIns="0" bIns="0" rtlCol="0" anchor="t">
            <a:spAutoFit/>
          </a:bodyPr>
          <a:lstStyle/>
          <a:p>
            <a:pPr algn="l">
              <a:lnSpc>
                <a:spcPts val="3779"/>
              </a:lnSpc>
              <a:spcBef>
                <a:spcPct val="0"/>
              </a:spcBef>
            </a:pPr>
            <a:r>
              <a:rPr lang="en-US" sz="2700" b="1">
                <a:solidFill>
                  <a:srgbClr val="000000"/>
                </a:solidFill>
                <a:latin typeface="DM Sans Bold"/>
                <a:ea typeface="DM Sans Bold"/>
                <a:cs typeface="DM Sans Bold"/>
                <a:sym typeface="DM Sans Bold"/>
              </a:rPr>
              <a:t>Reimagine and redefine student success.</a:t>
            </a:r>
          </a:p>
          <a:p>
            <a:pPr algn="l">
              <a:lnSpc>
                <a:spcPts val="3779"/>
              </a:lnSpc>
              <a:spcBef>
                <a:spcPct val="0"/>
              </a:spcBef>
            </a:pPr>
            <a:endParaRPr lang="en-US" sz="2700" b="1">
              <a:solidFill>
                <a:srgbClr val="000000"/>
              </a:solidFill>
              <a:latin typeface="DM Sans Bold"/>
              <a:ea typeface="DM Sans Bold"/>
              <a:cs typeface="DM Sans Bold"/>
              <a:sym typeface="DM Sans Bold"/>
            </a:endParaRPr>
          </a:p>
        </p:txBody>
      </p:sp>
      <p:sp>
        <p:nvSpPr>
          <p:cNvPr id="20" name="TextBox 20"/>
          <p:cNvSpPr txBox="1"/>
          <p:nvPr/>
        </p:nvSpPr>
        <p:spPr>
          <a:xfrm>
            <a:off x="9440023" y="5095875"/>
            <a:ext cx="8064094" cy="1407795"/>
          </a:xfrm>
          <a:prstGeom prst="rect">
            <a:avLst/>
          </a:prstGeom>
        </p:spPr>
        <p:txBody>
          <a:bodyPr lIns="0" tIns="0" rIns="0" bIns="0" rtlCol="0" anchor="t">
            <a:spAutoFit/>
          </a:bodyPr>
          <a:lstStyle/>
          <a:p>
            <a:pPr algn="l">
              <a:lnSpc>
                <a:spcPts val="3779"/>
              </a:lnSpc>
              <a:spcBef>
                <a:spcPct val="0"/>
              </a:spcBef>
            </a:pPr>
            <a:r>
              <a:rPr lang="en-US" sz="2700" b="1">
                <a:solidFill>
                  <a:srgbClr val="000000"/>
                </a:solidFill>
                <a:latin typeface="DM Sans Bold"/>
                <a:ea typeface="DM Sans Bold"/>
                <a:cs typeface="DM Sans Bold"/>
                <a:sym typeface="DM Sans Bold"/>
              </a:rPr>
              <a:t>Advocate for equitable and accessible post-secondary environments.</a:t>
            </a:r>
          </a:p>
          <a:p>
            <a:pPr algn="l">
              <a:lnSpc>
                <a:spcPts val="3779"/>
              </a:lnSpc>
              <a:spcBef>
                <a:spcPct val="0"/>
              </a:spcBef>
            </a:pPr>
            <a:endParaRPr lang="en-US" sz="2700" b="1">
              <a:solidFill>
                <a:srgbClr val="000000"/>
              </a:solidFill>
              <a:latin typeface="DM Sans Bold"/>
              <a:ea typeface="DM Sans Bold"/>
              <a:cs typeface="DM Sans Bold"/>
              <a:sym typeface="DM Sans Bold"/>
            </a:endParaRPr>
          </a:p>
        </p:txBody>
      </p:sp>
      <p:sp>
        <p:nvSpPr>
          <p:cNvPr id="21" name="TextBox 21"/>
          <p:cNvSpPr txBox="1"/>
          <p:nvPr/>
        </p:nvSpPr>
        <p:spPr>
          <a:xfrm>
            <a:off x="9559828" y="7260293"/>
            <a:ext cx="7251119" cy="1884045"/>
          </a:xfrm>
          <a:prstGeom prst="rect">
            <a:avLst/>
          </a:prstGeom>
        </p:spPr>
        <p:txBody>
          <a:bodyPr lIns="0" tIns="0" rIns="0" bIns="0" rtlCol="0" anchor="t">
            <a:spAutoFit/>
          </a:bodyPr>
          <a:lstStyle/>
          <a:p>
            <a:pPr algn="l">
              <a:lnSpc>
                <a:spcPts val="3780"/>
              </a:lnSpc>
            </a:pPr>
            <a:r>
              <a:rPr lang="en-US" sz="2700" b="1">
                <a:solidFill>
                  <a:srgbClr val="FFFFFF"/>
                </a:solidFill>
                <a:latin typeface="DM Sans Bold"/>
                <a:ea typeface="DM Sans Bold"/>
                <a:cs typeface="DM Sans Bold"/>
                <a:sym typeface="DM Sans Bold"/>
              </a:rPr>
              <a:t>Support programs and initiatives that enhance pathways for lifelong learning and career advancement for mature students. </a:t>
            </a:r>
          </a:p>
          <a:p>
            <a:pPr algn="l">
              <a:lnSpc>
                <a:spcPts val="3780"/>
              </a:lnSpc>
              <a:spcBef>
                <a:spcPct val="0"/>
              </a:spcBef>
            </a:pPr>
            <a:endParaRPr lang="en-US" sz="2700" b="1">
              <a:solidFill>
                <a:srgbClr val="FFFFFF"/>
              </a:solidFill>
              <a:latin typeface="DM Sans Bold"/>
              <a:ea typeface="DM Sans Bold"/>
              <a:cs typeface="DM Sans Bold"/>
              <a:sym typeface="DM Sans Bold"/>
            </a:endParaRPr>
          </a:p>
        </p:txBody>
      </p:sp>
      <p:sp>
        <p:nvSpPr>
          <p:cNvPr id="22" name="TextBox 22"/>
          <p:cNvSpPr txBox="1"/>
          <p:nvPr/>
        </p:nvSpPr>
        <p:spPr>
          <a:xfrm>
            <a:off x="1028700" y="2036117"/>
            <a:ext cx="9465280" cy="2114807"/>
          </a:xfrm>
          <a:prstGeom prst="rect">
            <a:avLst/>
          </a:prstGeom>
        </p:spPr>
        <p:txBody>
          <a:bodyPr lIns="0" tIns="0" rIns="0" bIns="0" rtlCol="0" anchor="t">
            <a:spAutoFit/>
          </a:bodyPr>
          <a:lstStyle/>
          <a:p>
            <a:pPr algn="l">
              <a:lnSpc>
                <a:spcPts val="17310"/>
              </a:lnSpc>
            </a:pPr>
            <a:r>
              <a:rPr lang="en-US" sz="12364" spc="5119">
                <a:solidFill>
                  <a:srgbClr val="C5EBFF"/>
                </a:solidFill>
                <a:latin typeface="Staatliches"/>
                <a:ea typeface="Staatliches"/>
                <a:cs typeface="Staatliches"/>
                <a:sym typeface="Staatliches"/>
              </a:rPr>
              <a:t>Action</a:t>
            </a:r>
          </a:p>
        </p:txBody>
      </p:sp>
      <p:sp>
        <p:nvSpPr>
          <p:cNvPr id="23" name="TextBox 23"/>
          <p:cNvSpPr txBox="1"/>
          <p:nvPr/>
        </p:nvSpPr>
        <p:spPr>
          <a:xfrm>
            <a:off x="1028700" y="1352550"/>
            <a:ext cx="10125633" cy="1385551"/>
          </a:xfrm>
          <a:prstGeom prst="rect">
            <a:avLst/>
          </a:prstGeom>
        </p:spPr>
        <p:txBody>
          <a:bodyPr lIns="0" tIns="0" rIns="0" bIns="0" rtlCol="0" anchor="t">
            <a:spAutoFit/>
          </a:bodyPr>
          <a:lstStyle/>
          <a:p>
            <a:pPr algn="l">
              <a:lnSpc>
                <a:spcPts val="10004"/>
              </a:lnSpc>
            </a:pPr>
            <a:r>
              <a:rPr lang="en-US" sz="11241" spc="2641">
                <a:solidFill>
                  <a:srgbClr val="FFFFFF"/>
                </a:solidFill>
                <a:latin typeface="Staatliches"/>
                <a:ea typeface="Staatliches"/>
                <a:cs typeface="Staatliches"/>
                <a:sym typeface="Staatliches"/>
              </a:rPr>
              <a:t>Call to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3B7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4971561" y="2390796"/>
            <a:ext cx="1306103" cy="653051"/>
            <a:chOff x="0" y="0"/>
            <a:chExt cx="812800" cy="406400"/>
          </a:xfrm>
        </p:grpSpPr>
        <p:sp>
          <p:nvSpPr>
            <p:cNvPr id="3" name="Freeform 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C5EBFF"/>
            </a:solidFill>
          </p:spPr>
        </p:sp>
        <p:sp>
          <p:nvSpPr>
            <p:cNvPr id="4" name="TextBox 4"/>
            <p:cNvSpPr txBox="1"/>
            <p:nvPr/>
          </p:nvSpPr>
          <p:spPr>
            <a:xfrm>
              <a:off x="0" y="-47625"/>
              <a:ext cx="812800" cy="454025"/>
            </a:xfrm>
            <a:prstGeom prst="rect">
              <a:avLst/>
            </a:prstGeom>
          </p:spPr>
          <p:txBody>
            <a:bodyPr lIns="50800" tIns="50800" rIns="50800" bIns="50800" rtlCol="0" anchor="ctr"/>
            <a:lstStyle/>
            <a:p>
              <a:pPr algn="ctr">
                <a:lnSpc>
                  <a:spcPts val="3639"/>
                </a:lnSpc>
              </a:pPr>
              <a:endParaRPr/>
            </a:p>
          </p:txBody>
        </p:sp>
      </p:grpSp>
      <p:sp>
        <p:nvSpPr>
          <p:cNvPr id="5" name="Freeform 5"/>
          <p:cNvSpPr/>
          <p:nvPr/>
        </p:nvSpPr>
        <p:spPr>
          <a:xfrm flipV="1">
            <a:off x="-217260" y="-2907599"/>
            <a:ext cx="19720401" cy="5595664"/>
          </a:xfrm>
          <a:custGeom>
            <a:avLst/>
            <a:gdLst/>
            <a:ahLst/>
            <a:cxnLst/>
            <a:rect l="l" t="t" r="r" b="b"/>
            <a:pathLst>
              <a:path w="19720401" h="5595664">
                <a:moveTo>
                  <a:pt x="0" y="5595664"/>
                </a:moveTo>
                <a:lnTo>
                  <a:pt x="19720401" y="5595664"/>
                </a:lnTo>
                <a:lnTo>
                  <a:pt x="19720401" y="0"/>
                </a:lnTo>
                <a:lnTo>
                  <a:pt x="0" y="0"/>
                </a:lnTo>
                <a:lnTo>
                  <a:pt x="0" y="5595664"/>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3416216" y="2791017"/>
            <a:ext cx="4469808" cy="4520666"/>
          </a:xfrm>
          <a:custGeom>
            <a:avLst/>
            <a:gdLst/>
            <a:ahLst/>
            <a:cxnLst/>
            <a:rect l="l" t="t" r="r" b="b"/>
            <a:pathLst>
              <a:path w="4469808" h="4520666">
                <a:moveTo>
                  <a:pt x="0" y="0"/>
                </a:moveTo>
                <a:lnTo>
                  <a:pt x="4469809" y="0"/>
                </a:lnTo>
                <a:lnTo>
                  <a:pt x="4469809" y="4520666"/>
                </a:lnTo>
                <a:lnTo>
                  <a:pt x="0" y="4520666"/>
                </a:lnTo>
                <a:lnTo>
                  <a:pt x="0" y="0"/>
                </a:lnTo>
                <a:close/>
              </a:path>
            </a:pathLst>
          </a:custGeom>
          <a:blipFill>
            <a:blip r:embed="rId4"/>
            <a:stretch>
              <a:fillRect/>
            </a:stretch>
          </a:blipFill>
        </p:spPr>
      </p:sp>
      <p:grpSp>
        <p:nvGrpSpPr>
          <p:cNvPr id="7" name="Group 7"/>
          <p:cNvGrpSpPr/>
          <p:nvPr/>
        </p:nvGrpSpPr>
        <p:grpSpPr>
          <a:xfrm>
            <a:off x="13657374" y="3049541"/>
            <a:ext cx="3987493" cy="398749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9" name="TextBox 9"/>
            <p:cNvSpPr txBox="1"/>
            <p:nvPr/>
          </p:nvSpPr>
          <p:spPr>
            <a:xfrm>
              <a:off x="76200" y="28575"/>
              <a:ext cx="660400" cy="708025"/>
            </a:xfrm>
            <a:prstGeom prst="rect">
              <a:avLst/>
            </a:prstGeom>
          </p:spPr>
          <p:txBody>
            <a:bodyPr lIns="38329" tIns="38329" rIns="38329" bIns="38329" rtlCol="0" anchor="ctr"/>
            <a:lstStyle/>
            <a:p>
              <a:pPr algn="ctr">
                <a:lnSpc>
                  <a:spcPts val="3639"/>
                </a:lnSpc>
              </a:pPr>
              <a:endParaRPr/>
            </a:p>
          </p:txBody>
        </p:sp>
      </p:grpSp>
      <p:grpSp>
        <p:nvGrpSpPr>
          <p:cNvPr id="10" name="Group 10"/>
          <p:cNvGrpSpPr/>
          <p:nvPr/>
        </p:nvGrpSpPr>
        <p:grpSpPr>
          <a:xfrm>
            <a:off x="13823813" y="3215981"/>
            <a:ext cx="3654614" cy="365461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4906" r="-24906"/>
              </a:stretch>
            </a:blipFill>
            <a:ln w="266700" cap="sq">
              <a:solidFill>
                <a:srgbClr val="183B75"/>
              </a:solidFill>
              <a:prstDash val="solid"/>
              <a:miter/>
            </a:ln>
          </p:spPr>
        </p:sp>
      </p:grpSp>
      <p:sp>
        <p:nvSpPr>
          <p:cNvPr id="12" name="Freeform 12"/>
          <p:cNvSpPr/>
          <p:nvPr/>
        </p:nvSpPr>
        <p:spPr>
          <a:xfrm rot="-10800000">
            <a:off x="13363199" y="6244765"/>
            <a:ext cx="4522825" cy="1066918"/>
          </a:xfrm>
          <a:custGeom>
            <a:avLst/>
            <a:gdLst/>
            <a:ahLst/>
            <a:cxnLst/>
            <a:rect l="l" t="t" r="r" b="b"/>
            <a:pathLst>
              <a:path w="4522825" h="1066918">
                <a:moveTo>
                  <a:pt x="0" y="0"/>
                </a:moveTo>
                <a:lnTo>
                  <a:pt x="4522826" y="0"/>
                </a:lnTo>
                <a:lnTo>
                  <a:pt x="4522826" y="1066918"/>
                </a:lnTo>
                <a:lnTo>
                  <a:pt x="0" y="1066918"/>
                </a:lnTo>
                <a:lnTo>
                  <a:pt x="0" y="0"/>
                </a:lnTo>
                <a:close/>
              </a:path>
            </a:pathLst>
          </a:custGeom>
          <a:blipFill>
            <a:blip r:embed="rId6">
              <a:extLst>
                <a:ext uri="{96DAC541-7B7A-43D3-8B79-37D633B846F1}">
                  <asvg:svgBlip xmlns:asvg="http://schemas.microsoft.com/office/drawing/2016/SVG/main" r:embed="rId7"/>
                </a:ext>
              </a:extLst>
            </a:blip>
            <a:stretch>
              <a:fillRect l="-559" b="-326286"/>
            </a:stretch>
          </a:blipFill>
        </p:spPr>
      </p:sp>
      <p:grpSp>
        <p:nvGrpSpPr>
          <p:cNvPr id="13" name="Group 13"/>
          <p:cNvGrpSpPr/>
          <p:nvPr/>
        </p:nvGrpSpPr>
        <p:grpSpPr>
          <a:xfrm rot="5400000">
            <a:off x="17356671" y="6101974"/>
            <a:ext cx="285583" cy="28558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15" name="TextBox 15"/>
            <p:cNvSpPr txBox="1"/>
            <p:nvPr/>
          </p:nvSpPr>
          <p:spPr>
            <a:xfrm>
              <a:off x="76200" y="28575"/>
              <a:ext cx="660400" cy="708025"/>
            </a:xfrm>
            <a:prstGeom prst="rect">
              <a:avLst/>
            </a:prstGeom>
          </p:spPr>
          <p:txBody>
            <a:bodyPr lIns="38329" tIns="38329" rIns="38329" bIns="38329" rtlCol="0" anchor="ctr"/>
            <a:lstStyle/>
            <a:p>
              <a:pPr algn="ctr">
                <a:lnSpc>
                  <a:spcPts val="3639"/>
                </a:lnSpc>
              </a:pPr>
              <a:endParaRPr/>
            </a:p>
          </p:txBody>
        </p:sp>
      </p:grpSp>
      <p:grpSp>
        <p:nvGrpSpPr>
          <p:cNvPr id="16" name="Group 16"/>
          <p:cNvGrpSpPr/>
          <p:nvPr/>
        </p:nvGrpSpPr>
        <p:grpSpPr>
          <a:xfrm rot="5400000">
            <a:off x="13637896" y="6101974"/>
            <a:ext cx="285583" cy="28558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BFF"/>
            </a:solidFill>
          </p:spPr>
        </p:sp>
        <p:sp>
          <p:nvSpPr>
            <p:cNvPr id="18" name="TextBox 18"/>
            <p:cNvSpPr txBox="1"/>
            <p:nvPr/>
          </p:nvSpPr>
          <p:spPr>
            <a:xfrm>
              <a:off x="76200" y="28575"/>
              <a:ext cx="660400" cy="708025"/>
            </a:xfrm>
            <a:prstGeom prst="rect">
              <a:avLst/>
            </a:prstGeom>
          </p:spPr>
          <p:txBody>
            <a:bodyPr lIns="38329" tIns="38329" rIns="38329" bIns="38329" rtlCol="0" anchor="ctr"/>
            <a:lstStyle/>
            <a:p>
              <a:pPr algn="ctr">
                <a:lnSpc>
                  <a:spcPts val="3639"/>
                </a:lnSpc>
              </a:pPr>
              <a:endParaRPr/>
            </a:p>
          </p:txBody>
        </p:sp>
      </p:grpSp>
      <p:sp>
        <p:nvSpPr>
          <p:cNvPr id="19" name="TextBox 19"/>
          <p:cNvSpPr txBox="1"/>
          <p:nvPr/>
        </p:nvSpPr>
        <p:spPr>
          <a:xfrm>
            <a:off x="1504950" y="3149306"/>
            <a:ext cx="11018785" cy="6074587"/>
          </a:xfrm>
          <a:prstGeom prst="rect">
            <a:avLst/>
          </a:prstGeom>
        </p:spPr>
        <p:txBody>
          <a:bodyPr lIns="0" tIns="0" rIns="0" bIns="0" rtlCol="0" anchor="t">
            <a:spAutoFit/>
          </a:bodyPr>
          <a:lstStyle/>
          <a:p>
            <a:pPr algn="just">
              <a:lnSpc>
                <a:spcPts val="4855"/>
              </a:lnSpc>
            </a:pPr>
            <a:r>
              <a:rPr lang="en-US" sz="3468" b="1">
                <a:solidFill>
                  <a:srgbClr val="FFFFFF"/>
                </a:solidFill>
                <a:latin typeface="DM Sans Bold"/>
                <a:ea typeface="DM Sans Bold"/>
                <a:cs typeface="DM Sans Bold"/>
                <a:sym typeface="DM Sans Bold"/>
              </a:rPr>
              <a:t>And to the students and alumni who have been the true enablers of TYP’s survival for a generation, we owe a great debt of gratitude for their motivation and tenacity, which, in my view, have helped to weaken some long-held assumptions about the purpose of university education in Canada.</a:t>
            </a:r>
          </a:p>
          <a:p>
            <a:pPr algn="just">
              <a:lnSpc>
                <a:spcPts val="4855"/>
              </a:lnSpc>
            </a:pPr>
            <a:endParaRPr lang="en-US" sz="3468" b="1">
              <a:solidFill>
                <a:srgbClr val="FFFFFF"/>
              </a:solidFill>
              <a:latin typeface="DM Sans Bold"/>
              <a:ea typeface="DM Sans Bold"/>
              <a:cs typeface="DM Sans Bold"/>
              <a:sym typeface="DM Sans Bold"/>
            </a:endParaRPr>
          </a:p>
          <a:p>
            <a:pPr algn="just">
              <a:lnSpc>
                <a:spcPts val="4855"/>
              </a:lnSpc>
            </a:pPr>
            <a:r>
              <a:rPr lang="en-US" sz="3468" b="1">
                <a:solidFill>
                  <a:srgbClr val="FFFFFF"/>
                </a:solidFill>
                <a:latin typeface="DM Sans Bold"/>
                <a:ea typeface="DM Sans Bold"/>
                <a:cs typeface="DM Sans Bold"/>
                <a:sym typeface="DM Sans Bold"/>
              </a:rPr>
              <a:t>– Dr. Keren S. Brathwaite, the late TYP Co-Founder</a:t>
            </a:r>
          </a:p>
          <a:p>
            <a:pPr algn="just">
              <a:lnSpc>
                <a:spcPts val="4855"/>
              </a:lnSpc>
            </a:pPr>
            <a:endParaRPr lang="en-US" sz="3468" b="1">
              <a:solidFill>
                <a:srgbClr val="FFFFFF"/>
              </a:solidFill>
              <a:latin typeface="DM Sans Bold"/>
              <a:ea typeface="DM Sans Bold"/>
              <a:cs typeface="DM Sans Bold"/>
              <a:sym typeface="DM Sans Bold"/>
            </a:endParaRPr>
          </a:p>
          <a:p>
            <a:pPr algn="just">
              <a:lnSpc>
                <a:spcPts val="4855"/>
              </a:lnSpc>
              <a:spcBef>
                <a:spcPct val="0"/>
              </a:spcBef>
            </a:pPr>
            <a:endParaRPr lang="en-US" sz="3468" b="1">
              <a:solidFill>
                <a:srgbClr val="FFFFFF"/>
              </a:solidFill>
              <a:latin typeface="DM Sans Bold"/>
              <a:ea typeface="DM Sans Bold"/>
              <a:cs typeface="DM Sans Bold"/>
              <a:sym typeface="DM Sans Bold"/>
            </a:endParaRPr>
          </a:p>
        </p:txBody>
      </p:sp>
      <p:sp>
        <p:nvSpPr>
          <p:cNvPr id="20" name="Freeform 20"/>
          <p:cNvSpPr/>
          <p:nvPr/>
        </p:nvSpPr>
        <p:spPr>
          <a:xfrm>
            <a:off x="0" y="1716868"/>
            <a:ext cx="4527978" cy="4114800"/>
          </a:xfrm>
          <a:custGeom>
            <a:avLst/>
            <a:gdLst/>
            <a:ahLst/>
            <a:cxnLst/>
            <a:rect l="l" t="t" r="r" b="b"/>
            <a:pathLst>
              <a:path w="4527978" h="4114800">
                <a:moveTo>
                  <a:pt x="0" y="0"/>
                </a:moveTo>
                <a:lnTo>
                  <a:pt x="4527978" y="0"/>
                </a:lnTo>
                <a:lnTo>
                  <a:pt x="452797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flipH="1" flipV="1">
            <a:off x="9252710" y="5859953"/>
            <a:ext cx="4527978" cy="4114800"/>
          </a:xfrm>
          <a:custGeom>
            <a:avLst/>
            <a:gdLst/>
            <a:ahLst/>
            <a:cxnLst/>
            <a:rect l="l" t="t" r="r" b="b"/>
            <a:pathLst>
              <a:path w="4527978" h="4114800">
                <a:moveTo>
                  <a:pt x="4527978" y="4114800"/>
                </a:moveTo>
                <a:lnTo>
                  <a:pt x="0" y="4114800"/>
                </a:lnTo>
                <a:lnTo>
                  <a:pt x="0" y="0"/>
                </a:lnTo>
                <a:lnTo>
                  <a:pt x="4527978" y="0"/>
                </a:lnTo>
                <a:lnTo>
                  <a:pt x="4527978" y="411480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4160524A5AE499D1150595B4AD9EB" ma:contentTypeVersion="18" ma:contentTypeDescription="Create a new document." ma:contentTypeScope="" ma:versionID="3253f6b0213bbbc75f94cc3b8b28b674">
  <xsd:schema xmlns:xsd="http://www.w3.org/2001/XMLSchema" xmlns:xs="http://www.w3.org/2001/XMLSchema" xmlns:p="http://schemas.microsoft.com/office/2006/metadata/properties" xmlns:ns2="97a2db4b-e61a-4314-add7-f6cb6f0d2489" xmlns:ns3="311d9dc0-2d6f-4738-9b17-0a2ea28bdf55" targetNamespace="http://schemas.microsoft.com/office/2006/metadata/properties" ma:root="true" ma:fieldsID="a9793be17e2ac1a186f5ffd57cdffbe1" ns2:_="" ns3:_="">
    <xsd:import namespace="97a2db4b-e61a-4314-add7-f6cb6f0d2489"/>
    <xsd:import namespace="311d9dc0-2d6f-4738-9b17-0a2ea28bdf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2db4b-e61a-4314-add7-f6cb6f0d2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d9dc0-2d6f-4738-9b17-0a2ea28bdf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12a000-c6ec-48c8-8e50-3655abe85aaa}" ma:internalName="TaxCatchAll" ma:showField="CatchAllData" ma:web="311d9dc0-2d6f-4738-9b17-0a2ea28bd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d9dc0-2d6f-4738-9b17-0a2ea28bdf55" xsi:nil="true"/>
    <lcf76f155ced4ddcb4097134ff3c332f xmlns="97a2db4b-e61a-4314-add7-f6cb6f0d24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1BEE51-2449-488C-A31B-F0C4B6605E9B}"/>
</file>

<file path=customXml/itemProps2.xml><?xml version="1.0" encoding="utf-8"?>
<ds:datastoreItem xmlns:ds="http://schemas.openxmlformats.org/officeDocument/2006/customXml" ds:itemID="{0B3580A8-498E-43B9-9BC7-705C00D4AC2A}"/>
</file>

<file path=customXml/itemProps3.xml><?xml version="1.0" encoding="utf-8"?>
<ds:datastoreItem xmlns:ds="http://schemas.openxmlformats.org/officeDocument/2006/customXml" ds:itemID="{53512DB9-2999-4904-8CA7-E22EE583EA6C}"/>
</file>

<file path=docProps/app.xml><?xml version="1.0" encoding="utf-8"?>
<Properties xmlns="http://schemas.openxmlformats.org/officeDocument/2006/extended-properties" xmlns:vt="http://schemas.openxmlformats.org/officeDocument/2006/docPropsVTypes">
  <TotalTime>4127</TotalTime>
  <Words>453</Words>
  <Application>Microsoft Macintosh PowerPoint</Application>
  <PresentationFormat>Custom</PresentationFormat>
  <Paragraphs>50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DM Sans Bold</vt:lpstr>
      <vt:lpstr>Staatliches</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TYP-Mature student alumni support and career delevopment</dc:title>
  <cp:lastModifiedBy>Layla Warsame</cp:lastModifiedBy>
  <cp:revision>2</cp:revision>
  <dcterms:created xsi:type="dcterms:W3CDTF">2006-08-16T00:00:00Z</dcterms:created>
  <dcterms:modified xsi:type="dcterms:W3CDTF">2024-10-07T14:29:52Z</dcterms:modified>
  <dc:identifier>DAGSdhyaHE4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0x0101000F24160524A5AE499D1150595B4AD9EB</vt:lpwstr>
  </property>
</Properties>
</file>