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1" r:id="rId1"/>
  </p:sldMasterIdLst>
  <p:notesMasterIdLst>
    <p:notesMasterId r:id="rId48"/>
  </p:notesMasterIdLst>
  <p:sldIdLst>
    <p:sldId id="256" r:id="rId2"/>
    <p:sldId id="345" r:id="rId3"/>
    <p:sldId id="346" r:id="rId4"/>
    <p:sldId id="347" r:id="rId5"/>
    <p:sldId id="348" r:id="rId6"/>
    <p:sldId id="351" r:id="rId7"/>
    <p:sldId id="342" r:id="rId8"/>
    <p:sldId id="352" r:id="rId9"/>
    <p:sldId id="353" r:id="rId10"/>
    <p:sldId id="428" r:id="rId11"/>
    <p:sldId id="429" r:id="rId12"/>
    <p:sldId id="431" r:id="rId13"/>
    <p:sldId id="432" r:id="rId14"/>
    <p:sldId id="437" r:id="rId15"/>
    <p:sldId id="433" r:id="rId16"/>
    <p:sldId id="434" r:id="rId17"/>
    <p:sldId id="435" r:id="rId18"/>
    <p:sldId id="436" r:id="rId19"/>
    <p:sldId id="438" r:id="rId20"/>
    <p:sldId id="441" r:id="rId21"/>
    <p:sldId id="439" r:id="rId22"/>
    <p:sldId id="440" r:id="rId23"/>
    <p:sldId id="442" r:id="rId24"/>
    <p:sldId id="444" r:id="rId25"/>
    <p:sldId id="443" r:id="rId26"/>
    <p:sldId id="445" r:id="rId27"/>
    <p:sldId id="446" r:id="rId28"/>
    <p:sldId id="378" r:id="rId29"/>
    <p:sldId id="425" r:id="rId30"/>
    <p:sldId id="380" r:id="rId31"/>
    <p:sldId id="387" r:id="rId32"/>
    <p:sldId id="410" r:id="rId33"/>
    <p:sldId id="389" r:id="rId34"/>
    <p:sldId id="395" r:id="rId35"/>
    <p:sldId id="394" r:id="rId36"/>
    <p:sldId id="391" r:id="rId37"/>
    <p:sldId id="392" r:id="rId38"/>
    <p:sldId id="397" r:id="rId39"/>
    <p:sldId id="408" r:id="rId40"/>
    <p:sldId id="396" r:id="rId41"/>
    <p:sldId id="400" r:id="rId42"/>
    <p:sldId id="393" r:id="rId43"/>
    <p:sldId id="405" r:id="rId44"/>
    <p:sldId id="404" r:id="rId45"/>
    <p:sldId id="447" r:id="rId46"/>
    <p:sldId id="422"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93"/>
    <p:restoredTop sz="94529"/>
  </p:normalViewPr>
  <p:slideViewPr>
    <p:cSldViewPr>
      <p:cViewPr>
        <p:scale>
          <a:sx n="65" d="100"/>
          <a:sy n="65" d="100"/>
        </p:scale>
        <p:origin x="1272" y="1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notesMaster" Target="notesMasters/notesMaster1.xml"/><Relationship Id="rId49" Type="http://schemas.openxmlformats.org/officeDocument/2006/relationships/commentAuthors" Target="commentAuthor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E67EC0-8A4D-C64A-98DE-DB76B96921C6}" type="datetimeFigureOut">
              <a:rPr lang="en-US" smtClean="0"/>
              <a:t>8/21/16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5B0787-3776-0441-9FBC-68402A46E3FF}" type="slidenum">
              <a:rPr lang="en-US" smtClean="0"/>
              <a:t>‹#›</a:t>
            </a:fld>
            <a:endParaRPr lang="en-US" dirty="0"/>
          </a:p>
        </p:txBody>
      </p:sp>
    </p:spTree>
    <p:extLst>
      <p:ext uri="{BB962C8B-B14F-4D97-AF65-F5344CB8AC3E}">
        <p14:creationId xmlns:p14="http://schemas.microsoft.com/office/powerpoint/2010/main" val="453675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5B0787-3776-0441-9FBC-68402A46E3FF}" type="slidenum">
              <a:rPr lang="en-US" smtClean="0"/>
              <a:t>24</a:t>
            </a:fld>
            <a:endParaRPr lang="en-US" dirty="0"/>
          </a:p>
        </p:txBody>
      </p:sp>
    </p:spTree>
    <p:extLst>
      <p:ext uri="{BB962C8B-B14F-4D97-AF65-F5344CB8AC3E}">
        <p14:creationId xmlns:p14="http://schemas.microsoft.com/office/powerpoint/2010/main" val="334735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1359791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40323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1267514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496164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351145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409759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2000050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281815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1265868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330548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74B2CE-91D2-40DC-B933-497A5EBA548F}" type="datetimeFigureOut">
              <a:rPr lang="en-US" smtClean="0"/>
              <a:pPr/>
              <a:t>8/21/16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213291990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374B2CE-91D2-40DC-B933-497A5EBA548F}" type="datetimeFigureOut">
              <a:rPr lang="en-US" smtClean="0"/>
              <a:pPr/>
              <a:t>8/21/16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B894449-300B-4278-8993-30E62A20A5B0}" type="slidenum">
              <a:rPr lang="en-US" smtClean="0"/>
              <a:pPr/>
              <a:t>‹#›</a:t>
            </a:fld>
            <a:endParaRPr lang="en-US" dirty="0"/>
          </a:p>
        </p:txBody>
      </p:sp>
    </p:spTree>
    <p:extLst>
      <p:ext uri="{BB962C8B-B14F-4D97-AF65-F5344CB8AC3E}">
        <p14:creationId xmlns:p14="http://schemas.microsoft.com/office/powerpoint/2010/main" val="168741489"/>
      </p:ext>
    </p:extLst>
  </p:cSld>
  <p:clrMap bg1="lt1" tx1="dk1" bg2="lt2" tx2="dk2" accent1="accent1" accent2="accent2" accent3="accent3" accent4="accent4" accent5="accent5" accent6="accent6" hlink="hlink" folHlink="folHlink"/>
  <p:sldLayoutIdLst>
    <p:sldLayoutId id="2147484152" r:id="rId1"/>
    <p:sldLayoutId id="2147484153" r:id="rId2"/>
    <p:sldLayoutId id="2147484154" r:id="rId3"/>
    <p:sldLayoutId id="2147484155" r:id="rId4"/>
    <p:sldLayoutId id="2147484156" r:id="rId5"/>
    <p:sldLayoutId id="2147484157" r:id="rId6"/>
    <p:sldLayoutId id="2147484158" r:id="rId7"/>
    <p:sldLayoutId id="2147484159" r:id="rId8"/>
    <p:sldLayoutId id="2147484160" r:id="rId9"/>
    <p:sldLayoutId id="2147484161" r:id="rId10"/>
    <p:sldLayoutId id="214748416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fourdirectionsteachings.com/audio/Ojib_02M_Centre.mp3" TargetMode="External"/><Relationship Id="rId4" Type="http://schemas.openxmlformats.org/officeDocument/2006/relationships/hyperlink" Target="http://www.fourdirectionsteachings.com/audio/Ojib_03M-East.mp3" TargetMode="External"/><Relationship Id="rId5" Type="http://schemas.openxmlformats.org/officeDocument/2006/relationships/hyperlink" Target="http://www.fourdirectionsteachings.com/audio/Ojib_04M-South.mp3" TargetMode="External"/><Relationship Id="rId6" Type="http://schemas.openxmlformats.org/officeDocument/2006/relationships/hyperlink" Target="http://www.fourdirectionsteachings.com/audio/Ojib_05M-West.mp3" TargetMode="External"/><Relationship Id="rId7" Type="http://schemas.openxmlformats.org/officeDocument/2006/relationships/hyperlink" Target="http://www.fourdirectionsteachings.com/audio/Ojib_06M_North.mp3" TargetMode="External"/><Relationship Id="rId8" Type="http://schemas.openxmlformats.org/officeDocument/2006/relationships/hyperlink" Target="http://www.fourdirectionsteachings.com/transcripts.html" TargetMode="External"/><Relationship Id="rId1" Type="http://schemas.openxmlformats.org/officeDocument/2006/relationships/slideLayout" Target="../slideLayouts/slideLayout2.xml"/><Relationship Id="rId2" Type="http://schemas.openxmlformats.org/officeDocument/2006/relationships/hyperlink" Target="http://www.fourdirectionsteachings.com/audio/Ojib_01M_intro.mp3"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bc.ca/ideas/" TargetMode="External"/><Relationship Id="rId3" Type="http://schemas.openxmlformats.org/officeDocument/2006/relationships/hyperlink" Target="http://www.cbc.ca/aboriginal/2009/04/legends-project-5.htm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www.collectionscanada.gc.ca/webarchives/20071115053257/http:/www.ainc-inac.gc.ca/ch/rcap/sg/sgmm_e.html"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ojibweresources.weebly.com/ojibwe-teachings--the-7-grandfathers.html"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sabar.ca/glossary-term/eurocentric/" TargetMode="External"/><Relationship Id="rId3" Type="http://schemas.openxmlformats.org/officeDocument/2006/relationships/hyperlink" Target="http://www.ankn.uaf.edu/curriculum/Articles/BarnhardtKawagley/Indigenous_Knowledge.html"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JeNnOZTk44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0PgrfCVCt_A&amp;sns=tw&amp;utm_content=buffer82a22&amp;utm_medium=social&amp;utm_source=twitter.com&amp;utm_campaign=buffer"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unesco.org/education/tlsf/mods/theme_c/mod11.html?panel=4#top"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ducation.chiefs-of-ontario.org/upload/documents/resources/lifelong-learning/ccl_lifelonglearning_model_fn.pdf"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eopleforeducation.ca/measuring-what-matters/wp-content/uploads/2016/04/P4E-MWM-What-Matters-in-Indigenous-Education.pdf" TargetMode="External"/><Relationship Id="rId3" Type="http://schemas.openxmlformats.org/officeDocument/2006/relationships/hyperlink" Target="http://www.ideas-idees.ca/blog/everything-alive-and-everyone-related-indigenous-knowing-and-inclusive-educatio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sabar.ca/glossary-term/oral-tradition/" TargetMode="External"/><Relationship Id="rId3" Type="http://schemas.openxmlformats.org/officeDocument/2006/relationships/hyperlink" Target="http://www.afn.ca/uploads/files/education/24._2002_oct_marie_battiste_indigenousknowledgeandpedagogy_lit_review_for_min_working_group.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250463"/>
            <a:ext cx="7239000" cy="2711938"/>
          </a:xfrm>
        </p:spPr>
        <p:txBody>
          <a:bodyPr>
            <a:normAutofit/>
          </a:bodyPr>
          <a:lstStyle/>
          <a:p>
            <a:pPr algn="ctr"/>
            <a:r>
              <a:rPr lang="en-US" sz="5300" b="1" dirty="0" smtClean="0">
                <a:ea typeface="Comic Sans MS" charset="0"/>
                <a:cs typeface="Comic Sans MS" charset="0"/>
              </a:rPr>
              <a:t>Understanding Indigenous Perspectives</a:t>
            </a:r>
            <a:r>
              <a:rPr lang="en-US" sz="6000" dirty="0" smtClean="0"/>
              <a:t/>
            </a:r>
            <a:br>
              <a:rPr lang="en-US" sz="6000" dirty="0" smtClean="0"/>
            </a:br>
            <a:r>
              <a:rPr lang="en-US" sz="4000" b="1" dirty="0" smtClean="0">
                <a:ea typeface="Comic Sans MS" charset="0"/>
                <a:cs typeface="Comic Sans MS" charset="0"/>
              </a:rPr>
              <a:t/>
            </a:r>
            <a:br>
              <a:rPr lang="en-US" sz="4000" b="1" dirty="0" smtClean="0">
                <a:ea typeface="Comic Sans MS" charset="0"/>
                <a:cs typeface="Comic Sans MS" charset="0"/>
              </a:rPr>
            </a:br>
            <a:r>
              <a:rPr lang="en-US" sz="4000" b="1" dirty="0" smtClean="0">
                <a:ea typeface="Comic Sans MS" charset="0"/>
                <a:cs typeface="Comic Sans MS" charset="0"/>
              </a:rPr>
              <a:t>Indigenous </a:t>
            </a:r>
            <a:r>
              <a:rPr lang="en-US" sz="4000" b="1" dirty="0">
                <a:ea typeface="Comic Sans MS" charset="0"/>
                <a:cs typeface="Comic Sans MS" charset="0"/>
              </a:rPr>
              <a:t>W</a:t>
            </a:r>
            <a:r>
              <a:rPr lang="en-US" sz="4000" b="1" dirty="0" smtClean="0">
                <a:ea typeface="Comic Sans MS" charset="0"/>
                <a:cs typeface="Comic Sans MS" charset="0"/>
              </a:rPr>
              <a:t>ays of Knowing</a:t>
            </a:r>
            <a:endParaRPr lang="en-US" sz="4000" b="1" dirty="0">
              <a:ea typeface="Comic Sans MS" charset="0"/>
              <a:cs typeface="Comic Sans MS" charset="0"/>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a:t>
            </a:r>
            <a:r>
              <a:rPr lang="en-US" dirty="0"/>
              <a:t>I</a:t>
            </a:r>
            <a:r>
              <a:rPr lang="en-US" dirty="0" smtClean="0"/>
              <a:t>ndigenous knowledge</a:t>
            </a:r>
            <a:endParaRPr lang="en-US" dirty="0"/>
          </a:p>
        </p:txBody>
      </p:sp>
      <p:sp>
        <p:nvSpPr>
          <p:cNvPr id="3" name="Content Placeholder 2"/>
          <p:cNvSpPr>
            <a:spLocks noGrp="1"/>
          </p:cNvSpPr>
          <p:nvPr>
            <p:ph idx="1"/>
          </p:nvPr>
        </p:nvSpPr>
        <p:spPr/>
        <p:txBody>
          <a:bodyPr>
            <a:normAutofit/>
          </a:bodyPr>
          <a:lstStyle/>
          <a:p>
            <a:pPr marL="0" indent="0">
              <a:spcAft>
                <a:spcPts val="1200"/>
              </a:spcAft>
              <a:buNone/>
            </a:pPr>
            <a:r>
              <a:rPr lang="en-US" sz="2600" dirty="0" smtClean="0">
                <a:latin typeface="+mj-lt"/>
              </a:rPr>
              <a:t>Indigenous knowledge has at least five characteristics: </a:t>
            </a:r>
          </a:p>
          <a:p>
            <a:pPr marL="228600" indent="-228600">
              <a:spcBef>
                <a:spcPts val="0"/>
              </a:spcBef>
              <a:spcAft>
                <a:spcPts val="600"/>
              </a:spcAft>
              <a:buFont typeface="+mj-lt"/>
              <a:buAutoNum type="arabicPeriod"/>
            </a:pPr>
            <a:r>
              <a:rPr lang="en-US" sz="2600" dirty="0" smtClean="0">
                <a:latin typeface="+mj-lt"/>
              </a:rPr>
              <a:t>Indigenous knowledge is personal</a:t>
            </a:r>
          </a:p>
          <a:p>
            <a:pPr marL="228600" indent="-228600">
              <a:spcBef>
                <a:spcPts val="0"/>
              </a:spcBef>
              <a:spcAft>
                <a:spcPts val="600"/>
              </a:spcAft>
              <a:buFont typeface="+mj-lt"/>
              <a:buAutoNum type="arabicPeriod"/>
            </a:pPr>
            <a:r>
              <a:rPr lang="en-US" sz="2600" dirty="0" smtClean="0">
                <a:latin typeface="+mj-lt"/>
              </a:rPr>
              <a:t>Indigenous knowledge is orally transmitted</a:t>
            </a:r>
          </a:p>
          <a:p>
            <a:pPr marL="228600" indent="-228600">
              <a:spcBef>
                <a:spcPts val="0"/>
              </a:spcBef>
              <a:spcAft>
                <a:spcPts val="600"/>
              </a:spcAft>
              <a:buFont typeface="+mj-lt"/>
              <a:buAutoNum type="arabicPeriod"/>
            </a:pPr>
            <a:r>
              <a:rPr lang="en-US" sz="2600" dirty="0" smtClean="0">
                <a:latin typeface="+mj-lt"/>
              </a:rPr>
              <a:t>Indigenous knowledge is experiential</a:t>
            </a:r>
          </a:p>
          <a:p>
            <a:pPr marL="228600" indent="-228600">
              <a:spcBef>
                <a:spcPts val="0"/>
              </a:spcBef>
              <a:spcAft>
                <a:spcPts val="600"/>
              </a:spcAft>
              <a:buFont typeface="+mj-lt"/>
              <a:buAutoNum type="arabicPeriod"/>
            </a:pPr>
            <a:r>
              <a:rPr lang="en-US" sz="2600" dirty="0" smtClean="0">
                <a:latin typeface="+mj-lt"/>
              </a:rPr>
              <a:t>Indigenous knowledge is holistic</a:t>
            </a:r>
          </a:p>
          <a:p>
            <a:pPr marL="228600" indent="-228600">
              <a:spcBef>
                <a:spcPts val="0"/>
              </a:spcBef>
              <a:spcAft>
                <a:spcPts val="600"/>
              </a:spcAft>
              <a:buFont typeface="+mj-lt"/>
              <a:buAutoNum type="arabicPeriod"/>
            </a:pPr>
            <a:r>
              <a:rPr lang="en-US" sz="2600" dirty="0" smtClean="0">
                <a:latin typeface="+mj-lt"/>
              </a:rPr>
              <a:t>Indigenous knowledge is narrative</a:t>
            </a:r>
          </a:p>
          <a:p>
            <a:pPr marL="0" indent="0">
              <a:spcBef>
                <a:spcPts val="0"/>
              </a:spcBef>
              <a:spcAft>
                <a:spcPts val="1200"/>
              </a:spcAft>
              <a:buNone/>
            </a:pPr>
            <a:endParaRPr lang="en-US" sz="1200" dirty="0" smtClean="0">
              <a:latin typeface="+mj-lt"/>
            </a:endParaRPr>
          </a:p>
          <a:p>
            <a:pPr marL="0" indent="0">
              <a:spcBef>
                <a:spcPts val="0"/>
              </a:spcBef>
              <a:spcAft>
                <a:spcPts val="1200"/>
              </a:spcAft>
              <a:buNone/>
            </a:pPr>
            <a:r>
              <a:rPr lang="en-US" sz="1200" dirty="0" smtClean="0">
                <a:latin typeface="+mj-lt"/>
              </a:rPr>
              <a:t>Source: </a:t>
            </a:r>
            <a:r>
              <a:rPr lang="en-US" sz="1200" dirty="0">
                <a:latin typeface="+mj-lt"/>
              </a:rPr>
              <a:t>Castellano, M. B. (2000). Updating Aboriginal traditions of knowledge. In G. J. S. Dei, B. L. Hall, &amp; D. G. Rosenburg (Eds.), </a:t>
            </a:r>
            <a:r>
              <a:rPr lang="en-US" sz="1200" i="1" dirty="0">
                <a:latin typeface="+mj-lt"/>
              </a:rPr>
              <a:t>Indigenous knowledges in global contexts</a:t>
            </a:r>
            <a:r>
              <a:rPr lang="en-US" sz="1200" dirty="0">
                <a:latin typeface="+mj-lt"/>
              </a:rPr>
              <a:t>. Toronto, Ontario, Canada: University of Toronto Press. </a:t>
            </a:r>
          </a:p>
        </p:txBody>
      </p:sp>
    </p:spTree>
    <p:extLst>
      <p:ext uri="{BB962C8B-B14F-4D97-AF65-F5344CB8AC3E}">
        <p14:creationId xmlns:p14="http://schemas.microsoft.com/office/powerpoint/2010/main" val="522548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Indigenous knowledge</a:t>
            </a:r>
          </a:p>
        </p:txBody>
      </p:sp>
      <p:sp>
        <p:nvSpPr>
          <p:cNvPr id="3" name="Content Placeholder 2"/>
          <p:cNvSpPr>
            <a:spLocks noGrp="1"/>
          </p:cNvSpPr>
          <p:nvPr>
            <p:ph idx="1"/>
          </p:nvPr>
        </p:nvSpPr>
        <p:spPr/>
        <p:txBody>
          <a:bodyPr>
            <a:normAutofit/>
          </a:bodyPr>
          <a:lstStyle/>
          <a:p>
            <a:pPr marL="228600" indent="-228600">
              <a:spcAft>
                <a:spcPts val="1200"/>
              </a:spcAft>
              <a:buFont typeface="+mj-lt"/>
              <a:buAutoNum type="arabicPeriod"/>
            </a:pPr>
            <a:r>
              <a:rPr lang="en-US" sz="2600" dirty="0" smtClean="0">
                <a:latin typeface="+mj-lt"/>
              </a:rPr>
              <a:t>Indigenous knowledge is personal</a:t>
            </a:r>
          </a:p>
          <a:p>
            <a:pPr marL="0" indent="0">
              <a:spcAft>
                <a:spcPts val="1200"/>
              </a:spcAft>
              <a:buNone/>
            </a:pPr>
            <a:r>
              <a:rPr lang="en-US" sz="2600" dirty="0">
                <a:latin typeface="+mj-lt"/>
              </a:rPr>
              <a:t>Indigenous knowledge relies on every person’s integrity and perceptiveness .There is no one person who </a:t>
            </a:r>
            <a:r>
              <a:rPr lang="en-US" sz="2600" dirty="0" smtClean="0">
                <a:latin typeface="+mj-lt"/>
              </a:rPr>
              <a:t>‘has’ the </a:t>
            </a:r>
            <a:r>
              <a:rPr lang="en-US" sz="2600" dirty="0">
                <a:latin typeface="+mj-lt"/>
              </a:rPr>
              <a:t>“truth”. The intersection of different voices and perceptions is what produces knowledge. </a:t>
            </a:r>
          </a:p>
          <a:p>
            <a:pPr marL="0" indent="0">
              <a:spcAft>
                <a:spcPts val="1200"/>
              </a:spcAft>
              <a:buNone/>
            </a:pPr>
            <a:r>
              <a:rPr lang="en-US" sz="2600" dirty="0">
                <a:latin typeface="+mj-lt"/>
              </a:rPr>
              <a:t>With multiple perceptions at the core, Indigenous knowledge actualizes itself in context. Thus, Indigenous knowledge is highly </a:t>
            </a:r>
            <a:r>
              <a:rPr lang="en-US" sz="2600" dirty="0" smtClean="0">
                <a:latin typeface="+mj-lt"/>
              </a:rPr>
              <a:t>dynamic. </a:t>
            </a:r>
            <a:endParaRPr lang="en-US" sz="2600" dirty="0">
              <a:latin typeface="+mj-lt"/>
            </a:endParaRPr>
          </a:p>
          <a:p>
            <a:pPr marL="0" indent="0">
              <a:spcBef>
                <a:spcPts val="0"/>
              </a:spcBef>
              <a:spcAft>
                <a:spcPts val="1200"/>
              </a:spcAft>
              <a:buNone/>
            </a:pPr>
            <a:r>
              <a:rPr lang="en-US" sz="1200" dirty="0" smtClean="0">
                <a:latin typeface="+mj-lt"/>
              </a:rPr>
              <a:t>Source: </a:t>
            </a:r>
            <a:r>
              <a:rPr lang="en-US" sz="1200" dirty="0">
                <a:latin typeface="+mj-lt"/>
              </a:rPr>
              <a:t>Castellano, M. B. (2000). Updating Aboriginal traditions of knowledge. In G. J. S. Dei, B. L. Hall, &amp; D. G. Rosenburg (Eds.), </a:t>
            </a:r>
            <a:r>
              <a:rPr lang="en-US" sz="1200" i="1" dirty="0">
                <a:latin typeface="+mj-lt"/>
              </a:rPr>
              <a:t>Indigenous knowledges in global contexts</a:t>
            </a:r>
            <a:r>
              <a:rPr lang="en-US" sz="1200" dirty="0">
                <a:latin typeface="+mj-lt"/>
              </a:rPr>
              <a:t>. Toronto, Ontario, Canada: University of Toronto Press. </a:t>
            </a:r>
          </a:p>
        </p:txBody>
      </p:sp>
    </p:spTree>
    <p:extLst>
      <p:ext uri="{BB962C8B-B14F-4D97-AF65-F5344CB8AC3E}">
        <p14:creationId xmlns:p14="http://schemas.microsoft.com/office/powerpoint/2010/main" val="1419469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Indigenous knowledge</a:t>
            </a:r>
          </a:p>
        </p:txBody>
      </p:sp>
      <p:sp>
        <p:nvSpPr>
          <p:cNvPr id="3" name="Content Placeholder 2"/>
          <p:cNvSpPr>
            <a:spLocks noGrp="1"/>
          </p:cNvSpPr>
          <p:nvPr>
            <p:ph idx="1"/>
          </p:nvPr>
        </p:nvSpPr>
        <p:spPr/>
        <p:txBody>
          <a:bodyPr>
            <a:normAutofit lnSpcReduction="10000"/>
          </a:bodyPr>
          <a:lstStyle/>
          <a:p>
            <a:pPr marL="457200" indent="-457200">
              <a:spcAft>
                <a:spcPts val="1200"/>
              </a:spcAft>
              <a:buFont typeface="+mj-lt"/>
              <a:buAutoNum type="arabicPeriod" startAt="2"/>
            </a:pPr>
            <a:r>
              <a:rPr lang="en-US" sz="2800" dirty="0" smtClean="0">
                <a:latin typeface="+mj-lt"/>
              </a:rPr>
              <a:t>Indigenous knowledge is orally transmitted</a:t>
            </a:r>
          </a:p>
          <a:p>
            <a:pPr marL="0" indent="0">
              <a:spcAft>
                <a:spcPts val="1200"/>
              </a:spcAft>
              <a:buNone/>
            </a:pPr>
            <a:r>
              <a:rPr lang="en-US" sz="2800" dirty="0" smtClean="0">
                <a:latin typeface="+mj-lt"/>
              </a:rPr>
              <a:t>Oral tradition is not a precursor to literate traditions. They are simply different ways for knowledge-keeping.  </a:t>
            </a:r>
          </a:p>
          <a:p>
            <a:pPr marL="0" indent="0">
              <a:spcAft>
                <a:spcPts val="1200"/>
              </a:spcAft>
              <a:buNone/>
            </a:pPr>
            <a:r>
              <a:rPr lang="en-US" sz="2800" dirty="0" smtClean="0">
                <a:latin typeface="+mj-lt"/>
              </a:rPr>
              <a:t>Through oral tradition, Indigenous knowledge is a collective enterprise. Telling stories multiple times, creates more comprehensive narratives that are reflective of the actual context where they are told. </a:t>
            </a:r>
          </a:p>
          <a:p>
            <a:pPr marL="0" indent="0">
              <a:spcBef>
                <a:spcPts val="0"/>
              </a:spcBef>
              <a:buNone/>
            </a:pPr>
            <a:endParaRPr lang="en-US" sz="1300" dirty="0" smtClean="0">
              <a:latin typeface="+mj-lt"/>
            </a:endParaRPr>
          </a:p>
          <a:p>
            <a:pPr marL="0" indent="0">
              <a:spcBef>
                <a:spcPts val="0"/>
              </a:spcBef>
              <a:buNone/>
            </a:pPr>
            <a:r>
              <a:rPr lang="en-US" sz="1300" dirty="0" smtClean="0">
                <a:latin typeface="+mj-lt"/>
              </a:rPr>
              <a:t>Sources: </a:t>
            </a:r>
          </a:p>
          <a:p>
            <a:pPr marL="0" indent="0">
              <a:spcBef>
                <a:spcPts val="0"/>
              </a:spcBef>
              <a:buNone/>
            </a:pPr>
            <a:r>
              <a:rPr lang="en-US" sz="1300" dirty="0" smtClean="0">
                <a:latin typeface="+mj-lt"/>
              </a:rPr>
              <a:t>Castellano</a:t>
            </a:r>
            <a:r>
              <a:rPr lang="en-US" sz="1300" dirty="0">
                <a:latin typeface="+mj-lt"/>
              </a:rPr>
              <a:t>, M. B. (2000). Updating Aboriginal traditions of knowledge. In G. J. S. Dei, B. L. Hall, &amp; D. G. Rosenburg (Eds.), </a:t>
            </a:r>
            <a:r>
              <a:rPr lang="en-US" sz="1300" i="1" dirty="0">
                <a:latin typeface="+mj-lt"/>
              </a:rPr>
              <a:t>Indigenous knowledges in global contexts</a:t>
            </a:r>
            <a:r>
              <a:rPr lang="en-US" sz="1300" dirty="0">
                <a:latin typeface="+mj-lt"/>
              </a:rPr>
              <a:t>. Toronto, Ontario, Canada: University of Toronto Press. </a:t>
            </a:r>
            <a:endParaRPr lang="en-US" sz="1300" dirty="0" smtClean="0">
              <a:latin typeface="+mj-lt"/>
            </a:endParaRPr>
          </a:p>
          <a:p>
            <a:pPr marL="0" indent="0">
              <a:spcBef>
                <a:spcPts val="0"/>
              </a:spcBef>
              <a:spcAft>
                <a:spcPts val="1200"/>
              </a:spcAft>
              <a:buNone/>
            </a:pPr>
            <a:r>
              <a:rPr lang="en-US" sz="1300" dirty="0" smtClean="0">
                <a:latin typeface="+mj-lt"/>
              </a:rPr>
              <a:t>http://Indigenousfoundations.arts.ubc.ca/home/culture/oral-traditions.html</a:t>
            </a:r>
            <a:endParaRPr lang="en-US" sz="1300" dirty="0">
              <a:latin typeface="+mj-lt"/>
            </a:endParaRPr>
          </a:p>
        </p:txBody>
      </p:sp>
    </p:spTree>
    <p:extLst>
      <p:ext uri="{BB962C8B-B14F-4D97-AF65-F5344CB8AC3E}">
        <p14:creationId xmlns:p14="http://schemas.microsoft.com/office/powerpoint/2010/main" val="416170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3200" dirty="0">
                <a:latin typeface="+mj-lt"/>
              </a:rPr>
              <a:t>“Oral traditions form the foundation of Aboriginal societies, connecting speaker and listener in communal experience and uniting past and present in memory.” (Basso, 1996</a:t>
            </a:r>
            <a:r>
              <a:rPr lang="en-US" sz="3200" dirty="0" smtClean="0">
                <a:latin typeface="+mj-lt"/>
              </a:rPr>
              <a:t>)</a:t>
            </a:r>
          </a:p>
          <a:p>
            <a:pPr marL="0" indent="0">
              <a:buNone/>
            </a:pPr>
            <a:r>
              <a:rPr lang="en-US" sz="1200" dirty="0" smtClean="0"/>
              <a:t>Source: Basso</a:t>
            </a:r>
            <a:r>
              <a:rPr lang="en-US" sz="1200" dirty="0"/>
              <a:t>, Keith. Wisdom Sits in Places: Landscape and Language among the Western Apache. Albuquerque: University of New Mexico Press, 1996</a:t>
            </a:r>
          </a:p>
          <a:p>
            <a:pPr marL="0" indent="0">
              <a:buNone/>
            </a:pPr>
            <a:endParaRPr lang="en-US" sz="3200" dirty="0">
              <a:latin typeface="+mj-lt"/>
            </a:endParaRPr>
          </a:p>
          <a:p>
            <a:pPr marL="0" indent="0">
              <a:buNone/>
            </a:pPr>
            <a:endParaRPr lang="en-US" sz="2800" dirty="0">
              <a:latin typeface="+mj-lt"/>
            </a:endParaRPr>
          </a:p>
        </p:txBody>
      </p:sp>
    </p:spTree>
    <p:extLst>
      <p:ext uri="{BB962C8B-B14F-4D97-AF65-F5344CB8AC3E}">
        <p14:creationId xmlns:p14="http://schemas.microsoft.com/office/powerpoint/2010/main" val="219170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685800"/>
            <a:ext cx="7886700" cy="5494338"/>
          </a:xfrm>
        </p:spPr>
        <p:txBody>
          <a:bodyPr>
            <a:normAutofit fontScale="92500" lnSpcReduction="10000"/>
          </a:bodyPr>
          <a:lstStyle/>
          <a:p>
            <a:pPr marL="0" indent="0">
              <a:buNone/>
            </a:pPr>
            <a:r>
              <a:rPr lang="en-US" sz="2600" dirty="0" smtClean="0">
                <a:latin typeface="+mj-lt"/>
              </a:rPr>
              <a:t>Listen to this narration of the Four Direction Teachings in the Ojibwe wheel:</a:t>
            </a:r>
          </a:p>
          <a:p>
            <a:pPr marL="0" indent="0">
              <a:buNone/>
            </a:pPr>
            <a:endParaRPr lang="en-US" sz="2800" dirty="0" smtClean="0">
              <a:latin typeface="+mj-lt"/>
            </a:endParaRPr>
          </a:p>
          <a:p>
            <a:pPr marL="0" indent="0">
              <a:buNone/>
            </a:pPr>
            <a:r>
              <a:rPr lang="en-US" sz="2300" dirty="0">
                <a:latin typeface="+mj-lt"/>
                <a:hlinkClick r:id="rId2"/>
              </a:rPr>
              <a:t>http://</a:t>
            </a:r>
            <a:r>
              <a:rPr lang="en-US" sz="2300" dirty="0" smtClean="0">
                <a:latin typeface="+mj-lt"/>
                <a:hlinkClick r:id="rId2"/>
              </a:rPr>
              <a:t>www.fourdirectionsteachings.com/audio/Ojib_01M_intro.mp3</a:t>
            </a:r>
            <a:endParaRPr lang="en-US" sz="2300" dirty="0" smtClean="0">
              <a:latin typeface="+mj-lt"/>
            </a:endParaRPr>
          </a:p>
          <a:p>
            <a:pPr marL="0" indent="0">
              <a:buNone/>
            </a:pPr>
            <a:r>
              <a:rPr lang="en-US" sz="2300" dirty="0">
                <a:latin typeface="+mj-lt"/>
                <a:hlinkClick r:id="rId3"/>
              </a:rPr>
              <a:t>http://</a:t>
            </a:r>
            <a:r>
              <a:rPr lang="en-US" sz="2300" dirty="0" smtClean="0">
                <a:latin typeface="+mj-lt"/>
                <a:hlinkClick r:id="rId3"/>
              </a:rPr>
              <a:t>www.fourdirectionsteachings.com/audio/Ojib_02M_Centre.mp3</a:t>
            </a:r>
            <a:endParaRPr lang="en-US" sz="2300" dirty="0" smtClean="0">
              <a:latin typeface="+mj-lt"/>
            </a:endParaRPr>
          </a:p>
          <a:p>
            <a:pPr marL="0" indent="0">
              <a:buNone/>
            </a:pPr>
            <a:r>
              <a:rPr lang="en-US" sz="2300" dirty="0">
                <a:latin typeface="+mj-lt"/>
                <a:hlinkClick r:id="rId4"/>
              </a:rPr>
              <a:t>http://</a:t>
            </a:r>
            <a:r>
              <a:rPr lang="en-US" sz="2300" dirty="0" smtClean="0">
                <a:latin typeface="+mj-lt"/>
                <a:hlinkClick r:id="rId4"/>
              </a:rPr>
              <a:t>www.fourdirectionsteachings.com/audio/Ojib_03M-East.mp3</a:t>
            </a:r>
            <a:endParaRPr lang="en-US" sz="2300" dirty="0" smtClean="0">
              <a:latin typeface="+mj-lt"/>
            </a:endParaRPr>
          </a:p>
          <a:p>
            <a:pPr marL="0" indent="0">
              <a:buNone/>
            </a:pPr>
            <a:r>
              <a:rPr lang="en-US" sz="2300" dirty="0">
                <a:latin typeface="+mj-lt"/>
                <a:hlinkClick r:id="rId5"/>
              </a:rPr>
              <a:t>http://</a:t>
            </a:r>
            <a:r>
              <a:rPr lang="en-US" sz="2300" dirty="0" smtClean="0">
                <a:latin typeface="+mj-lt"/>
                <a:hlinkClick r:id="rId5"/>
              </a:rPr>
              <a:t>www.fourdirectionsteachings.com/audio/Ojib_04M-South.mp3</a:t>
            </a:r>
            <a:endParaRPr lang="en-US" sz="2300" dirty="0" smtClean="0">
              <a:latin typeface="+mj-lt"/>
            </a:endParaRPr>
          </a:p>
          <a:p>
            <a:pPr marL="0" indent="0">
              <a:buNone/>
            </a:pPr>
            <a:r>
              <a:rPr lang="en-US" sz="2300" dirty="0">
                <a:latin typeface="+mj-lt"/>
                <a:hlinkClick r:id="rId6"/>
              </a:rPr>
              <a:t>http://</a:t>
            </a:r>
            <a:r>
              <a:rPr lang="en-US" sz="2300" dirty="0" smtClean="0">
                <a:latin typeface="+mj-lt"/>
                <a:hlinkClick r:id="rId6"/>
              </a:rPr>
              <a:t>www.fourdirectionsteachings.com/audio/Ojib_05M-West.mp3</a:t>
            </a:r>
            <a:endParaRPr lang="en-US" sz="2300" dirty="0">
              <a:latin typeface="+mj-lt"/>
            </a:endParaRPr>
          </a:p>
          <a:p>
            <a:pPr marL="0" indent="0">
              <a:buNone/>
            </a:pPr>
            <a:r>
              <a:rPr lang="en-US" sz="2200" dirty="0" smtClean="0">
                <a:latin typeface="+mj-lt"/>
                <a:hlinkClick r:id="rId7"/>
              </a:rPr>
              <a:t>http</a:t>
            </a:r>
            <a:r>
              <a:rPr lang="en-US" sz="2200" dirty="0">
                <a:latin typeface="+mj-lt"/>
                <a:hlinkClick r:id="rId7"/>
              </a:rPr>
              <a:t>://</a:t>
            </a:r>
            <a:r>
              <a:rPr lang="en-US" sz="2200" dirty="0" smtClean="0">
                <a:latin typeface="+mj-lt"/>
                <a:hlinkClick r:id="rId7"/>
              </a:rPr>
              <a:t>www.fourdirectionsteachings.com/audio/Ojib_06M_North.mp3</a:t>
            </a:r>
            <a:endParaRPr lang="en-US" sz="2200" dirty="0" smtClean="0">
              <a:latin typeface="+mj-lt"/>
            </a:endParaRPr>
          </a:p>
          <a:p>
            <a:pPr marL="0" indent="0">
              <a:buNone/>
            </a:pPr>
            <a:endParaRPr lang="en-US" sz="2800" dirty="0" smtClean="0">
              <a:latin typeface="+mj-lt"/>
            </a:endParaRPr>
          </a:p>
          <a:p>
            <a:pPr marL="0" indent="0">
              <a:buNone/>
            </a:pPr>
            <a:r>
              <a:rPr lang="en-US" sz="2600" dirty="0" smtClean="0">
                <a:latin typeface="+mj-lt"/>
              </a:rPr>
              <a:t>Explore the </a:t>
            </a:r>
            <a:r>
              <a:rPr lang="en-US" sz="2600" i="1" dirty="0" smtClean="0">
                <a:latin typeface="+mj-lt"/>
                <a:hlinkClick r:id="rId8"/>
              </a:rPr>
              <a:t>Four </a:t>
            </a:r>
            <a:r>
              <a:rPr lang="en-US" sz="2600" i="1" dirty="0">
                <a:latin typeface="+mj-lt"/>
                <a:hlinkClick r:id="rId8"/>
              </a:rPr>
              <a:t>Directions Teachings</a:t>
            </a:r>
            <a:r>
              <a:rPr lang="en-US" sz="2600" dirty="0">
                <a:latin typeface="+mj-lt"/>
                <a:hlinkClick r:id="rId8"/>
              </a:rPr>
              <a:t> </a:t>
            </a:r>
            <a:r>
              <a:rPr lang="en-US" sz="2600" dirty="0" smtClean="0">
                <a:latin typeface="+mj-lt"/>
              </a:rPr>
              <a:t>celebrating </a:t>
            </a:r>
            <a:r>
              <a:rPr lang="en-US" sz="2600" dirty="0">
                <a:latin typeface="+mj-lt"/>
              </a:rPr>
              <a:t>Indigenous oral traditions </a:t>
            </a:r>
            <a:r>
              <a:rPr lang="en-US" sz="2600" dirty="0" smtClean="0">
                <a:latin typeface="+mj-lt"/>
              </a:rPr>
              <a:t>by honoring the process of listening with intent as each elder or traditional teacher shares a teaching from their perspective on the richness and value of cultural traditions from their nation.</a:t>
            </a:r>
            <a:endParaRPr lang="en-US" sz="2600" dirty="0">
              <a:latin typeface="+mj-lt"/>
            </a:endParaRPr>
          </a:p>
        </p:txBody>
      </p:sp>
    </p:spTree>
    <p:extLst>
      <p:ext uri="{BB962C8B-B14F-4D97-AF65-F5344CB8AC3E}">
        <p14:creationId xmlns:p14="http://schemas.microsoft.com/office/powerpoint/2010/main" val="1144430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Indigenous knowledge</a:t>
            </a:r>
          </a:p>
        </p:txBody>
      </p:sp>
      <p:sp>
        <p:nvSpPr>
          <p:cNvPr id="3" name="Content Placeholder 2"/>
          <p:cNvSpPr>
            <a:spLocks noGrp="1"/>
          </p:cNvSpPr>
          <p:nvPr>
            <p:ph idx="1"/>
          </p:nvPr>
        </p:nvSpPr>
        <p:spPr/>
        <p:txBody>
          <a:bodyPr>
            <a:noAutofit/>
          </a:bodyPr>
          <a:lstStyle/>
          <a:p>
            <a:pPr marL="457200" indent="-457200">
              <a:spcAft>
                <a:spcPts val="1200"/>
              </a:spcAft>
              <a:buFont typeface="+mj-lt"/>
              <a:buAutoNum type="arabicPeriod" startAt="3"/>
            </a:pPr>
            <a:r>
              <a:rPr lang="en-US" sz="2800" dirty="0" smtClean="0">
                <a:latin typeface="+mj-lt"/>
              </a:rPr>
              <a:t>Indigenous knowledge is experiential</a:t>
            </a:r>
          </a:p>
          <a:p>
            <a:pPr marL="0" indent="0">
              <a:spcAft>
                <a:spcPts val="1200"/>
              </a:spcAft>
              <a:buNone/>
            </a:pPr>
            <a:r>
              <a:rPr lang="en-US" sz="2800" dirty="0" smtClean="0">
                <a:latin typeface="+mj-lt"/>
                <a:ea typeface="Comic Sans MS" charset="0"/>
                <a:cs typeface="Comic Sans MS" charset="0"/>
              </a:rPr>
              <a:t>The </a:t>
            </a:r>
            <a:r>
              <a:rPr lang="en-US" sz="2800" dirty="0">
                <a:latin typeface="+mj-lt"/>
                <a:ea typeface="Comic Sans MS" charset="0"/>
                <a:cs typeface="Comic Sans MS" charset="0"/>
              </a:rPr>
              <a:t>land is alive. The only way to know that is to be </a:t>
            </a:r>
            <a:r>
              <a:rPr lang="en-US" sz="2800" dirty="0" smtClean="0">
                <a:latin typeface="+mj-lt"/>
                <a:ea typeface="Comic Sans MS" charset="0"/>
                <a:cs typeface="Comic Sans MS" charset="0"/>
              </a:rPr>
              <a:t>on </a:t>
            </a:r>
            <a:r>
              <a:rPr lang="en-US" sz="2800" dirty="0">
                <a:latin typeface="+mj-lt"/>
                <a:ea typeface="Comic Sans MS" charset="0"/>
                <a:cs typeface="Comic Sans MS" charset="0"/>
              </a:rPr>
              <a:t>the land. </a:t>
            </a:r>
            <a:r>
              <a:rPr lang="en-US" sz="2800" dirty="0" smtClean="0">
                <a:latin typeface="+mj-lt"/>
                <a:ea typeface="Comic Sans MS" charset="0"/>
                <a:cs typeface="Comic Sans MS" charset="0"/>
              </a:rPr>
              <a:t>The </a:t>
            </a:r>
            <a:r>
              <a:rPr lang="en-US" sz="2800" dirty="0">
                <a:latin typeface="+mj-lt"/>
                <a:ea typeface="Comic Sans MS" charset="0"/>
                <a:cs typeface="Comic Sans MS" charset="0"/>
              </a:rPr>
              <a:t>senses can know more deeply and concretely than knowledge gained through reading or being told. </a:t>
            </a:r>
            <a:endParaRPr lang="en-US" sz="2800" dirty="0" smtClean="0">
              <a:latin typeface="+mj-lt"/>
              <a:ea typeface="Comic Sans MS" charset="0"/>
              <a:cs typeface="Comic Sans MS" charset="0"/>
            </a:endParaRPr>
          </a:p>
          <a:p>
            <a:pPr marL="342900" lvl="1" indent="0">
              <a:spcAft>
                <a:spcPts val="1200"/>
              </a:spcAft>
              <a:buNone/>
            </a:pPr>
            <a:r>
              <a:rPr lang="en-US" sz="2000" dirty="0" smtClean="0">
                <a:latin typeface="+mj-lt"/>
                <a:ea typeface="Comic Sans MS" charset="0"/>
                <a:cs typeface="Comic Sans MS" charset="0"/>
              </a:rPr>
              <a:t>Tell </a:t>
            </a:r>
            <a:r>
              <a:rPr lang="en-US" sz="2000" dirty="0">
                <a:latin typeface="+mj-lt"/>
                <a:ea typeface="Comic Sans MS" charset="0"/>
                <a:cs typeface="Comic Sans MS" charset="0"/>
              </a:rPr>
              <a:t>a kid not to touch a stove and you may have to say it 30 times but if the same child touches the stove they know pretty quickly how hot it is. What many </a:t>
            </a:r>
            <a:r>
              <a:rPr lang="en-US" sz="2000" dirty="0" smtClean="0">
                <a:latin typeface="+mj-lt"/>
                <a:ea typeface="Comic Sans MS" charset="0"/>
                <a:cs typeface="Comic Sans MS" charset="0"/>
              </a:rPr>
              <a:t>Anishinaabek </a:t>
            </a:r>
            <a:r>
              <a:rPr lang="en-US" sz="2000" dirty="0">
                <a:latin typeface="+mj-lt"/>
                <a:ea typeface="Comic Sans MS" charset="0"/>
                <a:cs typeface="Comic Sans MS" charset="0"/>
              </a:rPr>
              <a:t>used to do is have children build the fire with them. They saw how things started cool and became progressively hotter and learned through this process to be careful around a stove.</a:t>
            </a:r>
          </a:p>
          <a:p>
            <a:pPr marL="0" indent="0">
              <a:spcBef>
                <a:spcPts val="0"/>
              </a:spcBef>
              <a:spcAft>
                <a:spcPts val="1200"/>
              </a:spcAft>
              <a:buNone/>
            </a:pPr>
            <a:r>
              <a:rPr lang="en-US" sz="1200" dirty="0" smtClean="0">
                <a:latin typeface="+mj-lt"/>
              </a:rPr>
              <a:t>Sources: Castellano</a:t>
            </a:r>
            <a:r>
              <a:rPr lang="en-US" sz="1200" dirty="0">
                <a:latin typeface="+mj-lt"/>
              </a:rPr>
              <a:t>, M. B. (2000). Updating Aboriginal traditions of knowledge. In G. J. S. Dei, B. L. Hall, &amp; D. G. Rosenburg (Eds.), </a:t>
            </a:r>
            <a:r>
              <a:rPr lang="en-US" sz="1200" i="1" dirty="0">
                <a:latin typeface="+mj-lt"/>
              </a:rPr>
              <a:t>Indigenous knowledges in global contexts</a:t>
            </a:r>
            <a:r>
              <a:rPr lang="en-US" sz="1200" dirty="0">
                <a:latin typeface="+mj-lt"/>
              </a:rPr>
              <a:t>. Toronto, Ontario, Canada: University of Toronto Press. </a:t>
            </a:r>
            <a:endParaRPr lang="en-US" sz="1200" dirty="0" smtClean="0">
              <a:latin typeface="+mj-lt"/>
            </a:endParaRPr>
          </a:p>
        </p:txBody>
      </p:sp>
    </p:spTree>
    <p:extLst>
      <p:ext uri="{BB962C8B-B14F-4D97-AF65-F5344CB8AC3E}">
        <p14:creationId xmlns:p14="http://schemas.microsoft.com/office/powerpoint/2010/main" val="660407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a:buNone/>
            </a:pPr>
            <a:r>
              <a:rPr lang="en-US" sz="2800" dirty="0" smtClean="0">
                <a:latin typeface="+mj-lt"/>
                <a:ea typeface="Comic Sans MS" charset="0"/>
                <a:cs typeface="Comic Sans MS" charset="0"/>
              </a:rPr>
              <a:t>An elder is </a:t>
            </a:r>
            <a:r>
              <a:rPr lang="en-US" sz="2800" dirty="0">
                <a:latin typeface="+mj-lt"/>
                <a:ea typeface="Comic Sans MS" charset="0"/>
                <a:cs typeface="Comic Sans MS" charset="0"/>
              </a:rPr>
              <a:t>asked, </a:t>
            </a:r>
            <a:r>
              <a:rPr lang="en-US" sz="2800" dirty="0" smtClean="0">
                <a:latin typeface="+mj-lt"/>
                <a:ea typeface="Comic Sans MS" charset="0"/>
                <a:cs typeface="Comic Sans MS" charset="0"/>
              </a:rPr>
              <a:t>“What </a:t>
            </a:r>
            <a:r>
              <a:rPr lang="en-US" sz="2800" dirty="0">
                <a:latin typeface="+mj-lt"/>
                <a:ea typeface="Comic Sans MS" charset="0"/>
                <a:cs typeface="Comic Sans MS" charset="0"/>
              </a:rPr>
              <a:t>do you mean by </a:t>
            </a:r>
            <a:r>
              <a:rPr lang="en-US" sz="2800" dirty="0" smtClean="0">
                <a:latin typeface="+mj-lt"/>
                <a:ea typeface="Comic Sans MS" charset="0"/>
                <a:cs typeface="Comic Sans MS" charset="0"/>
              </a:rPr>
              <a:t>‘the </a:t>
            </a:r>
            <a:r>
              <a:rPr lang="en-US" sz="2800" dirty="0">
                <a:latin typeface="+mj-lt"/>
                <a:ea typeface="Comic Sans MS" charset="0"/>
                <a:cs typeface="Comic Sans MS" charset="0"/>
              </a:rPr>
              <a:t>land is </a:t>
            </a:r>
            <a:r>
              <a:rPr lang="en-US" sz="2800" dirty="0" smtClean="0">
                <a:latin typeface="+mj-lt"/>
                <a:ea typeface="Comic Sans MS" charset="0"/>
                <a:cs typeface="Comic Sans MS" charset="0"/>
              </a:rPr>
              <a:t>alive’.” </a:t>
            </a:r>
            <a:r>
              <a:rPr lang="en-US" sz="2800" dirty="0">
                <a:latin typeface="+mj-lt"/>
                <a:ea typeface="Comic Sans MS" charset="0"/>
                <a:cs typeface="Comic Sans MS" charset="0"/>
              </a:rPr>
              <a:t>The elder says, </a:t>
            </a:r>
            <a:r>
              <a:rPr lang="en-US" sz="2800" dirty="0" smtClean="0">
                <a:latin typeface="+mj-lt"/>
                <a:ea typeface="Comic Sans MS" charset="0"/>
                <a:cs typeface="Comic Sans MS" charset="0"/>
              </a:rPr>
              <a:t>“Come </a:t>
            </a:r>
            <a:r>
              <a:rPr lang="en-US" sz="2800" dirty="0">
                <a:latin typeface="+mj-lt"/>
                <a:ea typeface="Comic Sans MS" charset="0"/>
                <a:cs typeface="Comic Sans MS" charset="0"/>
              </a:rPr>
              <a:t>with me and I’ll show </a:t>
            </a:r>
            <a:r>
              <a:rPr lang="en-US" sz="2800" dirty="0" smtClean="0">
                <a:latin typeface="+mj-lt"/>
                <a:ea typeface="Comic Sans MS" charset="0"/>
                <a:cs typeface="Comic Sans MS" charset="0"/>
              </a:rPr>
              <a:t>you.”</a:t>
            </a:r>
          </a:p>
          <a:p>
            <a:pPr marL="0" lvl="0" indent="0">
              <a:buNone/>
            </a:pPr>
            <a:r>
              <a:rPr lang="en-US" sz="2800" dirty="0" smtClean="0">
                <a:latin typeface="+mj-lt"/>
                <a:ea typeface="Comic Sans MS" charset="0"/>
                <a:cs typeface="Comic Sans MS" charset="0"/>
              </a:rPr>
              <a:t>After </a:t>
            </a:r>
            <a:r>
              <a:rPr lang="en-US" sz="2800" dirty="0">
                <a:latin typeface="+mj-lt"/>
                <a:ea typeface="Comic Sans MS" charset="0"/>
                <a:cs typeface="Comic Sans MS" charset="0"/>
              </a:rPr>
              <a:t>four or five days of walking through </a:t>
            </a:r>
            <a:r>
              <a:rPr lang="en-US" sz="2800" dirty="0" smtClean="0">
                <a:latin typeface="+mj-lt"/>
                <a:ea typeface="Comic Sans MS" charset="0"/>
                <a:cs typeface="Comic Sans MS" charset="0"/>
              </a:rPr>
              <a:t>the forest and digging roots </a:t>
            </a:r>
            <a:r>
              <a:rPr lang="en-US" sz="2800" dirty="0">
                <a:latin typeface="+mj-lt"/>
                <a:ea typeface="Comic Sans MS" charset="0"/>
                <a:cs typeface="Comic Sans MS" charset="0"/>
              </a:rPr>
              <a:t>and doing work, the student </a:t>
            </a:r>
            <a:r>
              <a:rPr lang="en-US" sz="2800" dirty="0" smtClean="0">
                <a:latin typeface="+mj-lt"/>
                <a:ea typeface="Comic Sans MS" charset="0"/>
                <a:cs typeface="Comic Sans MS" charset="0"/>
              </a:rPr>
              <a:t>says, “Are </a:t>
            </a:r>
            <a:r>
              <a:rPr lang="en-US" sz="2800" dirty="0">
                <a:latin typeface="+mj-lt"/>
                <a:ea typeface="Comic Sans MS" charset="0"/>
                <a:cs typeface="Comic Sans MS" charset="0"/>
              </a:rPr>
              <a:t>you ever going to tell me what is meant by </a:t>
            </a:r>
            <a:r>
              <a:rPr lang="en-US" sz="2800" dirty="0" smtClean="0">
                <a:latin typeface="+mj-lt"/>
                <a:ea typeface="Comic Sans MS" charset="0"/>
                <a:cs typeface="Comic Sans MS" charset="0"/>
              </a:rPr>
              <a:t>‘the </a:t>
            </a:r>
            <a:r>
              <a:rPr lang="en-US" sz="2800" dirty="0">
                <a:latin typeface="+mj-lt"/>
                <a:ea typeface="Comic Sans MS" charset="0"/>
                <a:cs typeface="Comic Sans MS" charset="0"/>
              </a:rPr>
              <a:t>land is </a:t>
            </a:r>
            <a:r>
              <a:rPr lang="en-US" sz="2800" dirty="0" smtClean="0">
                <a:latin typeface="+mj-lt"/>
                <a:ea typeface="Comic Sans MS" charset="0"/>
                <a:cs typeface="Comic Sans MS" charset="0"/>
              </a:rPr>
              <a:t>alive’?” </a:t>
            </a:r>
          </a:p>
          <a:p>
            <a:pPr marL="0" lvl="0" indent="0">
              <a:buNone/>
            </a:pPr>
            <a:r>
              <a:rPr lang="en-US" sz="2800" dirty="0" smtClean="0">
                <a:latin typeface="+mj-lt"/>
                <a:ea typeface="Comic Sans MS" charset="0"/>
                <a:cs typeface="Comic Sans MS" charset="0"/>
              </a:rPr>
              <a:t>The </a:t>
            </a:r>
            <a:r>
              <a:rPr lang="en-US" sz="2800" dirty="0">
                <a:latin typeface="+mj-lt"/>
                <a:ea typeface="Comic Sans MS" charset="0"/>
                <a:cs typeface="Comic Sans MS" charset="0"/>
              </a:rPr>
              <a:t>elder replies, “I see you need a few more days out here.”</a:t>
            </a:r>
          </a:p>
          <a:p>
            <a:endParaRPr lang="en-US" sz="2800" dirty="0">
              <a:latin typeface="+mj-lt"/>
            </a:endParaRPr>
          </a:p>
        </p:txBody>
      </p:sp>
    </p:spTree>
    <p:extLst>
      <p:ext uri="{BB962C8B-B14F-4D97-AF65-F5344CB8AC3E}">
        <p14:creationId xmlns:p14="http://schemas.microsoft.com/office/powerpoint/2010/main" val="1277415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Indigenous knowledge</a:t>
            </a:r>
          </a:p>
        </p:txBody>
      </p:sp>
      <p:sp>
        <p:nvSpPr>
          <p:cNvPr id="3" name="Content Placeholder 2"/>
          <p:cNvSpPr>
            <a:spLocks noGrp="1"/>
          </p:cNvSpPr>
          <p:nvPr>
            <p:ph idx="1"/>
          </p:nvPr>
        </p:nvSpPr>
        <p:spPr/>
        <p:txBody>
          <a:bodyPr>
            <a:noAutofit/>
          </a:bodyPr>
          <a:lstStyle/>
          <a:p>
            <a:pPr marL="457200" indent="-457200">
              <a:spcAft>
                <a:spcPts val="1200"/>
              </a:spcAft>
              <a:buFont typeface="+mj-lt"/>
              <a:buAutoNum type="arabicPeriod" startAt="4"/>
            </a:pPr>
            <a:r>
              <a:rPr lang="en-US" sz="2800" dirty="0" smtClean="0">
                <a:latin typeface="+mj-lt"/>
              </a:rPr>
              <a:t>Indigenous knowledge is holistic</a:t>
            </a:r>
          </a:p>
          <a:p>
            <a:pPr marL="0" indent="0">
              <a:spcAft>
                <a:spcPts val="1200"/>
              </a:spcAft>
              <a:buNone/>
            </a:pPr>
            <a:r>
              <a:rPr lang="en-US" sz="2800" dirty="0" smtClean="0">
                <a:latin typeface="+mj-lt"/>
              </a:rPr>
              <a:t>Indigenous knowledge uses all senses to get at that inner space that brings together internal and external worlds, the physical and the spiritual. </a:t>
            </a:r>
          </a:p>
          <a:p>
            <a:pPr marL="0" indent="0">
              <a:spcAft>
                <a:spcPts val="1200"/>
              </a:spcAft>
              <a:buNone/>
            </a:pPr>
            <a:r>
              <a:rPr lang="en-US" sz="2800" dirty="0" smtClean="0">
                <a:latin typeface="+mj-lt"/>
              </a:rPr>
              <a:t>Ceremonies carry knowledge in a holistic way. Fire, water, air and land are all present in ceremonies. Power comes from bringing complementary energies together.</a:t>
            </a:r>
            <a:endParaRPr lang="en-US" sz="2400" dirty="0" smtClean="0">
              <a:latin typeface="+mj-lt"/>
            </a:endParaRPr>
          </a:p>
          <a:p>
            <a:pPr marL="0" indent="0">
              <a:spcBef>
                <a:spcPts val="0"/>
              </a:spcBef>
              <a:spcAft>
                <a:spcPts val="1200"/>
              </a:spcAft>
              <a:buNone/>
            </a:pPr>
            <a:r>
              <a:rPr lang="en-US" sz="1200" dirty="0" smtClean="0">
                <a:latin typeface="+mj-lt"/>
              </a:rPr>
              <a:t>Sources: Castellano</a:t>
            </a:r>
            <a:r>
              <a:rPr lang="en-US" sz="1200" dirty="0">
                <a:latin typeface="+mj-lt"/>
              </a:rPr>
              <a:t>, M. B. (2000). Updating Aboriginal traditions of knowledge. In G. J. S. Dei, B. L. Hall, &amp; D. G. Rosenburg (Eds.), </a:t>
            </a:r>
            <a:r>
              <a:rPr lang="en-US" sz="1200" i="1" dirty="0">
                <a:latin typeface="+mj-lt"/>
              </a:rPr>
              <a:t>Indigenous knowledges in global contexts</a:t>
            </a:r>
            <a:r>
              <a:rPr lang="en-US" sz="1200" dirty="0">
                <a:latin typeface="+mj-lt"/>
              </a:rPr>
              <a:t>. Toronto, Ontario, Canada: University of Toronto Press. </a:t>
            </a:r>
            <a:endParaRPr lang="en-US" sz="1200" dirty="0" smtClean="0">
              <a:latin typeface="+mj-lt"/>
            </a:endParaRPr>
          </a:p>
        </p:txBody>
      </p:sp>
    </p:spTree>
    <p:extLst>
      <p:ext uri="{BB962C8B-B14F-4D97-AF65-F5344CB8AC3E}">
        <p14:creationId xmlns:p14="http://schemas.microsoft.com/office/powerpoint/2010/main" val="1124776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400" dirty="0">
                <a:latin typeface="+mj-lt"/>
              </a:rPr>
              <a:t>The pipe is very sacred to First Nations people. In the past, it was used to open negotiations between different nations as a way for good talk to take place</a:t>
            </a:r>
            <a:r>
              <a:rPr lang="en-US" sz="2400" dirty="0" smtClean="0">
                <a:latin typeface="+mj-lt"/>
              </a:rPr>
              <a:t>.</a:t>
            </a:r>
          </a:p>
          <a:p>
            <a:pPr marL="0" indent="0">
              <a:buNone/>
            </a:pPr>
            <a:r>
              <a:rPr lang="en-US" sz="2400" dirty="0" smtClean="0">
                <a:latin typeface="+mj-lt"/>
              </a:rPr>
              <a:t>The </a:t>
            </a:r>
            <a:r>
              <a:rPr lang="en-US" sz="2400" dirty="0">
                <a:latin typeface="+mj-lt"/>
              </a:rPr>
              <a:t>pipe is in two pieces and travels this way. Only in ceremony are the male and female parts brought together. </a:t>
            </a:r>
            <a:endParaRPr lang="en-US" sz="2400" dirty="0" smtClean="0">
              <a:latin typeface="+mj-lt"/>
            </a:endParaRPr>
          </a:p>
          <a:p>
            <a:pPr marL="0" indent="0">
              <a:buNone/>
            </a:pPr>
            <a:r>
              <a:rPr lang="en-US" sz="2400" dirty="0" smtClean="0">
                <a:latin typeface="+mj-lt"/>
              </a:rPr>
              <a:t>The </a:t>
            </a:r>
            <a:r>
              <a:rPr lang="en-US" sz="2400" dirty="0">
                <a:latin typeface="+mj-lt"/>
              </a:rPr>
              <a:t>pipe becomes whole and prayers offered are sacred. As everyone touches the pipe, the circle is brought </a:t>
            </a:r>
            <a:r>
              <a:rPr lang="en-US" sz="2400" dirty="0" smtClean="0">
                <a:latin typeface="+mj-lt"/>
              </a:rPr>
              <a:t>together. </a:t>
            </a:r>
          </a:p>
          <a:p>
            <a:pPr marL="0" indent="0">
              <a:buNone/>
            </a:pPr>
            <a:r>
              <a:rPr lang="en-US" sz="2400" dirty="0" smtClean="0">
                <a:latin typeface="+mj-lt"/>
              </a:rPr>
              <a:t>Prayer </a:t>
            </a:r>
            <a:r>
              <a:rPr lang="en-US" sz="2400" dirty="0">
                <a:latin typeface="+mj-lt"/>
              </a:rPr>
              <a:t>passes from inner worlds to the outer worlds via the smoke that enters the body and leaves the body</a:t>
            </a:r>
            <a:r>
              <a:rPr lang="en-US" sz="2400" dirty="0" smtClean="0">
                <a:latin typeface="+mj-lt"/>
              </a:rPr>
              <a:t>.</a:t>
            </a:r>
            <a:endParaRPr lang="en-US" sz="2400" dirty="0">
              <a:latin typeface="+mj-lt"/>
            </a:endParaRPr>
          </a:p>
        </p:txBody>
      </p:sp>
    </p:spTree>
    <p:extLst>
      <p:ext uri="{BB962C8B-B14F-4D97-AF65-F5344CB8AC3E}">
        <p14:creationId xmlns:p14="http://schemas.microsoft.com/office/powerpoint/2010/main" val="1972246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Indigenous knowledge</a:t>
            </a:r>
          </a:p>
        </p:txBody>
      </p:sp>
      <p:sp>
        <p:nvSpPr>
          <p:cNvPr id="3" name="Content Placeholder 2"/>
          <p:cNvSpPr>
            <a:spLocks noGrp="1"/>
          </p:cNvSpPr>
          <p:nvPr>
            <p:ph idx="1"/>
          </p:nvPr>
        </p:nvSpPr>
        <p:spPr/>
        <p:txBody>
          <a:bodyPr>
            <a:noAutofit/>
          </a:bodyPr>
          <a:lstStyle/>
          <a:p>
            <a:pPr marL="457200" indent="-457200">
              <a:spcAft>
                <a:spcPts val="1200"/>
              </a:spcAft>
              <a:buFont typeface="+mj-lt"/>
              <a:buAutoNum type="arabicPeriod" startAt="5"/>
            </a:pPr>
            <a:r>
              <a:rPr lang="en-US" sz="2400" dirty="0" smtClean="0">
                <a:latin typeface="+mj-lt"/>
              </a:rPr>
              <a:t>Indigenous knowledge is narrative</a:t>
            </a:r>
          </a:p>
          <a:p>
            <a:pPr marL="0" indent="0">
              <a:spcAft>
                <a:spcPts val="1200"/>
              </a:spcAft>
              <a:buNone/>
            </a:pPr>
            <a:r>
              <a:rPr lang="en-US" sz="2400" dirty="0" smtClean="0">
                <a:latin typeface="+mj-lt"/>
              </a:rPr>
              <a:t>As you have seen already, Indigenous knowledge is conveyed using narrative. </a:t>
            </a:r>
          </a:p>
          <a:p>
            <a:pPr marL="0" indent="0">
              <a:spcAft>
                <a:spcPts val="1200"/>
              </a:spcAft>
              <a:buNone/>
            </a:pPr>
            <a:r>
              <a:rPr lang="en-US" sz="2400" dirty="0" smtClean="0">
                <a:latin typeface="+mj-lt"/>
              </a:rPr>
              <a:t>Stories contain the knowledge that is needed to live in a good way, transmitting vital teachings without preaching. Knowledge happens and actualizes itself in the sharing. </a:t>
            </a:r>
          </a:p>
          <a:p>
            <a:pPr marL="0" indent="0">
              <a:spcAft>
                <a:spcPts val="1200"/>
              </a:spcAft>
              <a:buNone/>
            </a:pPr>
            <a:r>
              <a:rPr lang="en-US" sz="2400" dirty="0" smtClean="0">
                <a:latin typeface="+mj-lt"/>
              </a:rPr>
              <a:t>Narratives use metaphors guiding moral choice and self-examination</a:t>
            </a:r>
          </a:p>
          <a:p>
            <a:pPr marL="0" indent="0">
              <a:spcBef>
                <a:spcPts val="0"/>
              </a:spcBef>
              <a:spcAft>
                <a:spcPts val="1200"/>
              </a:spcAft>
              <a:buNone/>
            </a:pPr>
            <a:r>
              <a:rPr lang="en-US" sz="1200" dirty="0" smtClean="0">
                <a:latin typeface="+mj-lt"/>
              </a:rPr>
              <a:t>Sources: Castellano</a:t>
            </a:r>
            <a:r>
              <a:rPr lang="en-US" sz="1200" dirty="0">
                <a:latin typeface="+mj-lt"/>
              </a:rPr>
              <a:t>, M. B. (2000). Updating Aboriginal traditions of knowledge. In G. J. S. Dei, B. L. Hall, &amp; D. G. Rosenburg (Eds.), </a:t>
            </a:r>
            <a:r>
              <a:rPr lang="en-US" sz="1200" i="1" dirty="0">
                <a:latin typeface="+mj-lt"/>
              </a:rPr>
              <a:t>Indigenous knowledges in global contexts</a:t>
            </a:r>
            <a:r>
              <a:rPr lang="en-US" sz="1200" dirty="0">
                <a:latin typeface="+mj-lt"/>
              </a:rPr>
              <a:t>. Toronto, Ontario, Canada: University of Toronto Press. </a:t>
            </a:r>
            <a:endParaRPr lang="en-US" sz="1200" dirty="0" smtClean="0">
              <a:latin typeface="+mj-lt"/>
            </a:endParaRPr>
          </a:p>
        </p:txBody>
      </p:sp>
    </p:spTree>
    <p:extLst>
      <p:ext uri="{BB962C8B-B14F-4D97-AF65-F5344CB8AC3E}">
        <p14:creationId xmlns:p14="http://schemas.microsoft.com/office/powerpoint/2010/main" val="158523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to Indigenous Ways of Knowing</a:t>
            </a:r>
            <a:endParaRPr lang="en-US" dirty="0"/>
          </a:p>
        </p:txBody>
      </p:sp>
      <p:sp>
        <p:nvSpPr>
          <p:cNvPr id="3" name="Content Placeholder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smtClean="0"/>
              <a:t>&lt;&lt;Add welcoming video Jean-Paul&gt;&gt;</a:t>
            </a:r>
            <a:endParaRPr lang="en-US" dirty="0"/>
          </a:p>
        </p:txBody>
      </p:sp>
    </p:spTree>
    <p:extLst>
      <p:ext uri="{BB962C8B-B14F-4D97-AF65-F5344CB8AC3E}">
        <p14:creationId xmlns:p14="http://schemas.microsoft.com/office/powerpoint/2010/main" val="764058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7350" y="1485900"/>
            <a:ext cx="5915025" cy="3263504"/>
          </a:xfrm>
        </p:spPr>
        <p:txBody>
          <a:bodyPr>
            <a:noAutofit/>
          </a:bodyPr>
          <a:lstStyle/>
          <a:p>
            <a:pPr marL="0" indent="0">
              <a:lnSpc>
                <a:spcPct val="100000"/>
              </a:lnSpc>
              <a:spcBef>
                <a:spcPts val="0"/>
              </a:spcBef>
              <a:buNone/>
            </a:pPr>
            <a:r>
              <a:rPr lang="en-US" sz="1800" dirty="0">
                <a:latin typeface="+mj-lt"/>
              </a:rPr>
              <a:t>the Legends of Pekuakamiulnuatsh</a:t>
            </a:r>
          </a:p>
          <a:p>
            <a:pPr marL="0" indent="0">
              <a:lnSpc>
                <a:spcPct val="100000"/>
              </a:lnSpc>
              <a:spcBef>
                <a:spcPts val="0"/>
              </a:spcBef>
              <a:buNone/>
            </a:pPr>
            <a:endParaRPr lang="en-US" sz="1800" dirty="0">
              <a:latin typeface="+mj-lt"/>
            </a:endParaRPr>
          </a:p>
          <a:p>
            <a:pPr marL="0" indent="0">
              <a:lnSpc>
                <a:spcPct val="100000"/>
              </a:lnSpc>
              <a:spcBef>
                <a:spcPts val="0"/>
              </a:spcBef>
              <a:buNone/>
              <a:defRPr/>
            </a:pPr>
            <a:r>
              <a:rPr lang="en-US" sz="1800" i="1" dirty="0">
                <a:latin typeface="+mj-lt"/>
              </a:rPr>
              <a:t>From the shores of Lac St Jean, these traditional legends of the Pekuakamiulnuatsh - the Montagnais of Lac Saint-Jean - reflect a journey back in time when humans and animals spoke the same language. They share the lessons taught by an ancient culture and tap into our basic need for myth, crossing the boundaries of age, gender, ethnicity, and time. These lessons are as powerful now as they were 10 thousand years ago. </a:t>
            </a:r>
          </a:p>
          <a:p>
            <a:pPr marL="0" indent="0">
              <a:lnSpc>
                <a:spcPct val="100000"/>
              </a:lnSpc>
              <a:spcBef>
                <a:spcPts val="0"/>
              </a:spcBef>
              <a:buNone/>
              <a:defRPr/>
            </a:pPr>
            <a:endParaRPr lang="en-US" sz="1800" i="1" dirty="0">
              <a:latin typeface="+mj-lt"/>
            </a:endParaRPr>
          </a:p>
          <a:p>
            <a:pPr marL="0" indent="0">
              <a:lnSpc>
                <a:spcPct val="100000"/>
              </a:lnSpc>
              <a:spcBef>
                <a:spcPts val="0"/>
              </a:spcBef>
              <a:buNone/>
            </a:pPr>
            <a:r>
              <a:rPr lang="en-US" sz="900" dirty="0"/>
              <a:t>Source: Originally broadcasted on </a:t>
            </a:r>
            <a:r>
              <a:rPr lang="en-US" sz="900" dirty="0">
                <a:hlinkClick r:id="rId2"/>
              </a:rPr>
              <a:t>Ideas on CBC Radio One. </a:t>
            </a:r>
            <a:r>
              <a:rPr lang="en-US" sz="900" dirty="0"/>
              <a:t> Accessed on July 20 from: </a:t>
            </a:r>
            <a:r>
              <a:rPr lang="en-US" sz="900" dirty="0">
                <a:latin typeface="+mj-lt"/>
                <a:hlinkClick r:id="rId3"/>
              </a:rPr>
              <a:t>http://www.cbc.ca/aboriginal/2009/04/legends-project-5.html</a:t>
            </a:r>
            <a:r>
              <a:rPr lang="en-US" sz="900" dirty="0">
                <a:latin typeface="+mj-lt"/>
              </a:rPr>
              <a:t> </a:t>
            </a:r>
          </a:p>
        </p:txBody>
      </p:sp>
      <p:sp>
        <p:nvSpPr>
          <p:cNvPr id="2" name="TextBox 1"/>
          <p:cNvSpPr txBox="1"/>
          <p:nvPr/>
        </p:nvSpPr>
        <p:spPr>
          <a:xfrm>
            <a:off x="1371600" y="609600"/>
            <a:ext cx="7162800" cy="646331"/>
          </a:xfrm>
          <a:prstGeom prst="rect">
            <a:avLst/>
          </a:prstGeom>
          <a:noFill/>
        </p:spPr>
        <p:txBody>
          <a:bodyPr wrap="square" rtlCol="0">
            <a:spAutoFit/>
          </a:bodyPr>
          <a:lstStyle/>
          <a:p>
            <a:r>
              <a:rPr lang="en-US" dirty="0" smtClean="0"/>
              <a:t>Traditional stories are rich embodiments of traditional knowledge. Here is an example from the Montagnais.</a:t>
            </a:r>
            <a:endParaRPr lang="en-US" dirty="0"/>
          </a:p>
        </p:txBody>
      </p:sp>
    </p:spTree>
    <p:extLst>
      <p:ext uri="{BB962C8B-B14F-4D97-AF65-F5344CB8AC3E}">
        <p14:creationId xmlns:p14="http://schemas.microsoft.com/office/powerpoint/2010/main" val="747748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a:t>
            </a:r>
            <a:r>
              <a:rPr lang="en-US" dirty="0" smtClean="0"/>
              <a:t>of </a:t>
            </a:r>
            <a:r>
              <a:rPr lang="en-US" dirty="0" smtClean="0"/>
              <a:t>indigenous knowledge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latin typeface="+mj-lt"/>
              </a:rPr>
              <a:t>According </a:t>
            </a:r>
            <a:r>
              <a:rPr lang="en-US" sz="2400" dirty="0">
                <a:latin typeface="+mj-lt"/>
              </a:rPr>
              <a:t>to Marlene Brant Castellano </a:t>
            </a:r>
            <a:r>
              <a:rPr lang="en-US" sz="2400" dirty="0" smtClean="0">
                <a:latin typeface="+mj-lt"/>
              </a:rPr>
              <a:t>(2000) Indigenous knowledges evolve from three sources:</a:t>
            </a:r>
          </a:p>
          <a:p>
            <a:pPr marL="457200" indent="-457200">
              <a:buFont typeface="+mj-lt"/>
              <a:buAutoNum type="arabicPeriod"/>
            </a:pPr>
            <a:r>
              <a:rPr lang="en-US" sz="2400" dirty="0" smtClean="0">
                <a:latin typeface="+mj-lt"/>
              </a:rPr>
              <a:t>Traditional knowledge</a:t>
            </a:r>
          </a:p>
          <a:p>
            <a:pPr marL="457200" indent="-457200">
              <a:buFont typeface="+mj-lt"/>
              <a:buAutoNum type="arabicPeriod"/>
            </a:pPr>
            <a:r>
              <a:rPr lang="en-US" sz="2400" dirty="0" smtClean="0">
                <a:latin typeface="+mj-lt"/>
              </a:rPr>
              <a:t>Empirical knowledge</a:t>
            </a:r>
          </a:p>
          <a:p>
            <a:pPr marL="457200" indent="-457200">
              <a:buFont typeface="+mj-lt"/>
              <a:buAutoNum type="arabicPeriod"/>
            </a:pPr>
            <a:r>
              <a:rPr lang="en-US" sz="2400" dirty="0" smtClean="0">
                <a:latin typeface="+mj-lt"/>
              </a:rPr>
              <a:t>Revealed knowledge</a:t>
            </a:r>
          </a:p>
          <a:p>
            <a:pPr marL="0" indent="0">
              <a:buNone/>
            </a:pPr>
            <a:endParaRPr lang="en-US" sz="1200" dirty="0" smtClean="0"/>
          </a:p>
          <a:p>
            <a:pPr marL="0" indent="0">
              <a:buNone/>
            </a:pPr>
            <a:r>
              <a:rPr lang="en-US" sz="1200" dirty="0" smtClean="0"/>
              <a:t>Source: </a:t>
            </a:r>
            <a:r>
              <a:rPr lang="en-US" sz="1200" dirty="0"/>
              <a:t>Castellano, M. B. (2000). Updating Aboriginal traditions of knowledge. In G. J. S. Dei, B. L. Hall, &amp; D. G. Rosenburg (Eds.), </a:t>
            </a:r>
            <a:r>
              <a:rPr lang="en-US" sz="1200" i="1" dirty="0"/>
              <a:t>Indigenous knowledges in global contexts</a:t>
            </a:r>
            <a:r>
              <a:rPr lang="en-US" sz="1200" dirty="0"/>
              <a:t>. Toronto, Ontario, Canada: University of Toronto Press. </a:t>
            </a:r>
          </a:p>
          <a:p>
            <a:pPr marL="0" indent="0">
              <a:buNone/>
            </a:pPr>
            <a:endParaRPr lang="en-US" dirty="0"/>
          </a:p>
        </p:txBody>
      </p:sp>
    </p:spTree>
    <p:extLst>
      <p:ext uri="{BB962C8B-B14F-4D97-AF65-F5344CB8AC3E}">
        <p14:creationId xmlns:p14="http://schemas.microsoft.com/office/powerpoint/2010/main" val="989124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indigenous </a:t>
            </a:r>
            <a:r>
              <a:rPr lang="en-US" dirty="0" smtClean="0"/>
              <a:t>knowledge</a:t>
            </a:r>
            <a:endParaRPr lang="en-US" dirty="0"/>
          </a:p>
        </p:txBody>
      </p:sp>
      <p:sp>
        <p:nvSpPr>
          <p:cNvPr id="3" name="Content Placeholder 2"/>
          <p:cNvSpPr>
            <a:spLocks noGrp="1"/>
          </p:cNvSpPr>
          <p:nvPr>
            <p:ph idx="1"/>
          </p:nvPr>
        </p:nvSpPr>
        <p:spPr/>
        <p:txBody>
          <a:bodyPr>
            <a:normAutofit/>
          </a:bodyPr>
          <a:lstStyle/>
          <a:p>
            <a:pPr marL="457200" indent="-457200">
              <a:spcAft>
                <a:spcPts val="1200"/>
              </a:spcAft>
              <a:buFont typeface="+mj-lt"/>
              <a:buAutoNum type="arabicPeriod"/>
            </a:pPr>
            <a:r>
              <a:rPr lang="en-US" sz="2400" dirty="0" smtClean="0">
                <a:latin typeface="+mj-lt"/>
              </a:rPr>
              <a:t>Traditional knowledge</a:t>
            </a:r>
          </a:p>
          <a:p>
            <a:pPr marL="0" indent="0">
              <a:spcBef>
                <a:spcPts val="0"/>
              </a:spcBef>
              <a:spcAft>
                <a:spcPts val="1200"/>
              </a:spcAft>
              <a:buNone/>
            </a:pPr>
            <a:r>
              <a:rPr lang="en-US" sz="2400" dirty="0" smtClean="0">
                <a:latin typeface="+mj-lt"/>
              </a:rPr>
              <a:t>Indigenous peoples’ knowledge, skills and practices that are developed, sustained and carried forward from generation to generation. </a:t>
            </a:r>
            <a:endParaRPr lang="en-US" sz="2400" dirty="0">
              <a:latin typeface="+mj-lt"/>
            </a:endParaRPr>
          </a:p>
          <a:p>
            <a:pPr marL="0" indent="0">
              <a:spcBef>
                <a:spcPts val="0"/>
              </a:spcBef>
              <a:spcAft>
                <a:spcPts val="1200"/>
              </a:spcAft>
              <a:buNone/>
            </a:pPr>
            <a:r>
              <a:rPr lang="en-US" sz="2400" dirty="0" smtClean="0">
                <a:latin typeface="+mj-lt"/>
              </a:rPr>
              <a:t>Traditional knowledge is a living chronicle of the origins, trajectories and achievements of Indigenous peoples. It is a record of Indigenous Peoples allegiance to their ancestral lands. </a:t>
            </a:r>
          </a:p>
          <a:p>
            <a:pPr marL="0" indent="0">
              <a:spcAft>
                <a:spcPts val="1200"/>
              </a:spcAft>
              <a:buNone/>
            </a:pPr>
            <a:r>
              <a:rPr lang="en-US" sz="1200" dirty="0" smtClean="0"/>
              <a:t>Source: </a:t>
            </a:r>
            <a:r>
              <a:rPr lang="en-US" sz="1200" dirty="0"/>
              <a:t>Castellano, M. B. (2000). Updating Aboriginal traditions of knowledge. In G. J. S. Dei, B. L. Hall, &amp; D. G. Rosenburg (Eds.), </a:t>
            </a:r>
            <a:r>
              <a:rPr lang="en-US" sz="1200" i="1" dirty="0"/>
              <a:t>Indigenous knowledges in global contexts</a:t>
            </a:r>
            <a:r>
              <a:rPr lang="en-US" sz="1200" dirty="0"/>
              <a:t>. Toronto, Ontario, Canada: University of Toronto Press. </a:t>
            </a:r>
          </a:p>
          <a:p>
            <a:pPr marL="0" indent="0">
              <a:spcAft>
                <a:spcPts val="1200"/>
              </a:spcAft>
              <a:buNone/>
            </a:pPr>
            <a:endParaRPr lang="en-US" dirty="0"/>
          </a:p>
        </p:txBody>
      </p:sp>
    </p:spTree>
    <p:extLst>
      <p:ext uri="{BB962C8B-B14F-4D97-AF65-F5344CB8AC3E}">
        <p14:creationId xmlns:p14="http://schemas.microsoft.com/office/powerpoint/2010/main" val="544997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a:t>
            </a:r>
            <a:r>
              <a:rPr lang="en-US" dirty="0" smtClean="0"/>
              <a:t>of </a:t>
            </a:r>
            <a:r>
              <a:rPr lang="en-US" dirty="0" smtClean="0"/>
              <a:t>indigenous knowledge</a:t>
            </a:r>
            <a:endParaRPr lang="en-US" dirty="0"/>
          </a:p>
        </p:txBody>
      </p:sp>
      <p:sp>
        <p:nvSpPr>
          <p:cNvPr id="3" name="Content Placeholder 2"/>
          <p:cNvSpPr>
            <a:spLocks noGrp="1"/>
          </p:cNvSpPr>
          <p:nvPr>
            <p:ph idx="1"/>
          </p:nvPr>
        </p:nvSpPr>
        <p:spPr/>
        <p:txBody>
          <a:bodyPr>
            <a:normAutofit/>
          </a:bodyPr>
          <a:lstStyle/>
          <a:p>
            <a:pPr marL="457200" indent="-457200">
              <a:spcAft>
                <a:spcPts val="1200"/>
              </a:spcAft>
              <a:buFont typeface="+mj-lt"/>
              <a:buAutoNum type="arabicPeriod" startAt="2"/>
            </a:pPr>
            <a:r>
              <a:rPr lang="en-US" sz="2400" dirty="0" smtClean="0">
                <a:latin typeface="+mj-lt"/>
              </a:rPr>
              <a:t>Empirical knowledge</a:t>
            </a:r>
          </a:p>
          <a:p>
            <a:pPr marL="0" indent="0">
              <a:spcBef>
                <a:spcPts val="0"/>
              </a:spcBef>
              <a:spcAft>
                <a:spcPts val="1200"/>
              </a:spcAft>
              <a:buNone/>
            </a:pPr>
            <a:r>
              <a:rPr lang="en-US" sz="2400" dirty="0" smtClean="0">
                <a:latin typeface="+mj-lt"/>
              </a:rPr>
              <a:t>Indigenous peoples’ knowledge develops through the careful observation of the connections and relationships of living beings with one another and their environment. </a:t>
            </a:r>
          </a:p>
          <a:p>
            <a:pPr marL="0" indent="0">
              <a:spcBef>
                <a:spcPts val="0"/>
              </a:spcBef>
              <a:spcAft>
                <a:spcPts val="1200"/>
              </a:spcAft>
              <a:buNone/>
            </a:pPr>
            <a:r>
              <a:rPr lang="en-US" sz="2400" dirty="0" smtClean="0">
                <a:latin typeface="+mj-lt"/>
              </a:rPr>
              <a:t>Empirical Indigenous knowledge is ecological. It is a cumulative body of knowledge, practice and belief evolving by adaptive processes. </a:t>
            </a:r>
          </a:p>
          <a:p>
            <a:pPr marL="0" indent="0">
              <a:spcBef>
                <a:spcPts val="0"/>
              </a:spcBef>
              <a:spcAft>
                <a:spcPts val="1200"/>
              </a:spcAft>
              <a:buNone/>
            </a:pPr>
            <a:r>
              <a:rPr lang="en-US" sz="2400" dirty="0" smtClean="0">
                <a:latin typeface="+mj-lt"/>
              </a:rPr>
              <a:t>Empirical knowledge is the convergence of different vantage points, accumulated over time.  </a:t>
            </a:r>
          </a:p>
          <a:p>
            <a:pPr marL="0" indent="0">
              <a:spcBef>
                <a:spcPts val="0"/>
              </a:spcBef>
              <a:spcAft>
                <a:spcPts val="1200"/>
              </a:spcAft>
              <a:buNone/>
            </a:pPr>
            <a:r>
              <a:rPr lang="en-US" sz="1200" dirty="0" smtClean="0"/>
              <a:t>Source: </a:t>
            </a:r>
            <a:r>
              <a:rPr lang="en-US" sz="1200" dirty="0"/>
              <a:t>Castellano, M. B. (2000). Updating Aboriginal traditions of knowledge. In G. J. S. Dei, B. L. Hall, &amp; D. G. Rosenburg (Eds.), </a:t>
            </a:r>
            <a:r>
              <a:rPr lang="en-US" sz="1200" i="1" dirty="0"/>
              <a:t>Indigenous knowledges in global contexts</a:t>
            </a:r>
            <a:r>
              <a:rPr lang="en-US" sz="1200" dirty="0"/>
              <a:t>. Toronto, Ontario, Canada: University of Toronto Press. </a:t>
            </a:r>
          </a:p>
          <a:p>
            <a:pPr marL="0" indent="0">
              <a:spcAft>
                <a:spcPts val="1200"/>
              </a:spcAft>
              <a:buNone/>
            </a:pPr>
            <a:endParaRPr lang="en-US" dirty="0"/>
          </a:p>
        </p:txBody>
      </p:sp>
    </p:spTree>
    <p:extLst>
      <p:ext uri="{BB962C8B-B14F-4D97-AF65-F5344CB8AC3E}">
        <p14:creationId xmlns:p14="http://schemas.microsoft.com/office/powerpoint/2010/main" val="3419642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2763" y="-2057400"/>
            <a:ext cx="7886700" cy="1325563"/>
          </a:xfrm>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buNone/>
            </a:pPr>
            <a:r>
              <a:rPr lang="en-CA" sz="2800" dirty="0">
                <a:latin typeface="+mj-lt"/>
                <a:ea typeface="Comic Sans MS" charset="0"/>
                <a:cs typeface="Comic Sans MS" charset="0"/>
              </a:rPr>
              <a:t>Indigenous </a:t>
            </a:r>
            <a:r>
              <a:rPr lang="en-CA" sz="2800" dirty="0" smtClean="0">
                <a:latin typeface="+mj-lt"/>
                <a:ea typeface="Comic Sans MS" charset="0"/>
                <a:cs typeface="Comic Sans MS" charset="0"/>
              </a:rPr>
              <a:t>knowledge is rooted in relationship with the land:</a:t>
            </a:r>
          </a:p>
          <a:p>
            <a:pPr marL="0" indent="0">
              <a:buNone/>
            </a:pPr>
            <a:r>
              <a:rPr lang="en-CA" sz="2800" dirty="0">
                <a:latin typeface="+mj-lt"/>
                <a:ea typeface="Comic Sans MS" charset="0"/>
                <a:cs typeface="Comic Sans MS" charset="0"/>
              </a:rPr>
              <a:t>“Land touches every aspect of life: conceptual and spiritual views; securing food, shelter and clothing; cycles of economic activities including the division of labour; forms of social organization such as recreational and ceremonial events; and systems of governance and management”. (RCAP, 1996, 2.2.4.3.2</a:t>
            </a:r>
            <a:r>
              <a:rPr lang="en-CA" sz="2800" dirty="0" smtClean="0">
                <a:latin typeface="+mj-lt"/>
                <a:ea typeface="Comic Sans MS" charset="0"/>
                <a:cs typeface="Comic Sans MS" charset="0"/>
              </a:rPr>
              <a:t>)</a:t>
            </a:r>
          </a:p>
          <a:p>
            <a:pPr marL="0" indent="0">
              <a:buNone/>
            </a:pPr>
            <a:r>
              <a:rPr lang="en-CA" sz="2800" dirty="0">
                <a:latin typeface="+mj-lt"/>
                <a:ea typeface="Comic Sans MS" charset="0"/>
                <a:cs typeface="Comic Sans MS" charset="0"/>
                <a:hlinkClick r:id="rId3"/>
              </a:rPr>
              <a:t>http://www.collectionscanada.gc.ca/webarchives/20071115053257/http://</a:t>
            </a:r>
            <a:r>
              <a:rPr lang="en-CA" sz="2800" dirty="0" smtClean="0">
                <a:latin typeface="+mj-lt"/>
                <a:ea typeface="Comic Sans MS" charset="0"/>
                <a:cs typeface="Comic Sans MS" charset="0"/>
                <a:hlinkClick r:id="rId3"/>
              </a:rPr>
              <a:t>www.ainc-inac.gc.ca/ch/rcap/sg/sgmm_e.html</a:t>
            </a:r>
            <a:r>
              <a:rPr lang="en-CA" sz="2800" dirty="0" smtClean="0">
                <a:latin typeface="+mj-lt"/>
                <a:ea typeface="Comic Sans MS" charset="0"/>
                <a:cs typeface="Comic Sans MS" charset="0"/>
              </a:rPr>
              <a:t> </a:t>
            </a:r>
          </a:p>
        </p:txBody>
      </p:sp>
      <p:sp>
        <p:nvSpPr>
          <p:cNvPr id="6" name="TextBox 5"/>
          <p:cNvSpPr txBox="1"/>
          <p:nvPr/>
        </p:nvSpPr>
        <p:spPr>
          <a:xfrm>
            <a:off x="628650" y="533400"/>
            <a:ext cx="7753350" cy="584775"/>
          </a:xfrm>
          <a:prstGeom prst="rect">
            <a:avLst/>
          </a:prstGeom>
          <a:noFill/>
        </p:spPr>
        <p:txBody>
          <a:bodyPr wrap="square" rtlCol="0">
            <a:spAutoFit/>
          </a:bodyPr>
          <a:lstStyle/>
          <a:p>
            <a:r>
              <a:rPr lang="en-US" sz="3200" dirty="0" smtClean="0"/>
              <a:t>Indigenous Knowledge and the land</a:t>
            </a:r>
            <a:endParaRPr lang="en-US" sz="3200" dirty="0"/>
          </a:p>
        </p:txBody>
      </p:sp>
    </p:spTree>
    <p:extLst>
      <p:ext uri="{BB962C8B-B14F-4D97-AF65-F5344CB8AC3E}">
        <p14:creationId xmlns:p14="http://schemas.microsoft.com/office/powerpoint/2010/main" val="3728919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24000"/>
            <a:ext cx="7886700" cy="4351338"/>
          </a:xfrm>
        </p:spPr>
        <p:txBody>
          <a:bodyPr>
            <a:normAutofit/>
          </a:bodyPr>
          <a:lstStyle/>
          <a:p>
            <a:pPr marL="0" lvl="0" indent="0" defTabSz="914400">
              <a:lnSpc>
                <a:spcPct val="100000"/>
              </a:lnSpc>
              <a:spcBef>
                <a:spcPts val="0"/>
              </a:spcBef>
              <a:spcAft>
                <a:spcPts val="1200"/>
              </a:spcAft>
              <a:buNone/>
            </a:pPr>
            <a:r>
              <a:rPr lang="en-US" sz="2400" dirty="0" smtClean="0">
                <a:latin typeface="+mj-lt"/>
              </a:rPr>
              <a:t>Empirical Indigenous knowledge contributes to the understanding of our times. Watch the following documentary on Inuit knowledge and climate change. </a:t>
            </a:r>
          </a:p>
          <a:p>
            <a:pPr marL="0" lvl="0" indent="0" defTabSz="914400">
              <a:lnSpc>
                <a:spcPct val="100000"/>
              </a:lnSpc>
              <a:spcBef>
                <a:spcPts val="0"/>
              </a:spcBef>
              <a:spcAft>
                <a:spcPts val="1200"/>
              </a:spcAft>
              <a:buNone/>
            </a:pPr>
            <a:r>
              <a:rPr lang="en-US" sz="2400" dirty="0">
                <a:latin typeface="+mj-lt"/>
              </a:rPr>
              <a:t>Nunavut-based director Zacharias Kunuk </a:t>
            </a:r>
            <a:r>
              <a:rPr lang="en-US" sz="2400" dirty="0" smtClean="0">
                <a:latin typeface="+mj-lt"/>
              </a:rPr>
              <a:t>and </a:t>
            </a:r>
            <a:r>
              <a:rPr lang="en-US" sz="2400" dirty="0">
                <a:latin typeface="+mj-lt"/>
              </a:rPr>
              <a:t>researcher and filmmaker Dr. Ian Mauro </a:t>
            </a:r>
            <a:r>
              <a:rPr lang="en-US" sz="2400" dirty="0" smtClean="0">
                <a:latin typeface="+mj-lt"/>
              </a:rPr>
              <a:t>teamed </a:t>
            </a:r>
            <a:r>
              <a:rPr lang="en-US" sz="2400" dirty="0">
                <a:latin typeface="+mj-lt"/>
              </a:rPr>
              <a:t>up with Inuit communities to document their knowledge and experience regarding climate change. This </a:t>
            </a:r>
            <a:r>
              <a:rPr lang="en-US" sz="2400" dirty="0" smtClean="0">
                <a:latin typeface="+mj-lt"/>
              </a:rPr>
              <a:t>documentary takes </a:t>
            </a:r>
            <a:r>
              <a:rPr lang="en-US" sz="2400" dirty="0">
                <a:latin typeface="+mj-lt"/>
              </a:rPr>
              <a:t>the viewer “on the land” with elders and hunters to explore the social and ecological impacts of a warming Arctic. </a:t>
            </a:r>
            <a:endParaRPr lang="en-US" sz="2400" dirty="0" smtClean="0">
              <a:latin typeface="+mj-lt"/>
            </a:endParaRPr>
          </a:p>
          <a:p>
            <a:pPr marL="0" lvl="0" indent="0" defTabSz="914400">
              <a:lnSpc>
                <a:spcPct val="100000"/>
              </a:lnSpc>
              <a:spcBef>
                <a:spcPts val="0"/>
              </a:spcBef>
              <a:spcAft>
                <a:spcPts val="1200"/>
              </a:spcAft>
              <a:buNone/>
            </a:pPr>
            <a:r>
              <a:rPr lang="en-US" sz="2400" dirty="0" smtClean="0">
                <a:latin typeface="+mj-lt"/>
              </a:rPr>
              <a:t>http</a:t>
            </a:r>
            <a:r>
              <a:rPr lang="en-US" sz="2400" dirty="0">
                <a:latin typeface="+mj-lt"/>
              </a:rPr>
              <a:t>://www.isuma.tv/en/inuit-knowledge-and-climate-change</a:t>
            </a:r>
          </a:p>
        </p:txBody>
      </p:sp>
    </p:spTree>
    <p:extLst>
      <p:ext uri="{BB962C8B-B14F-4D97-AF65-F5344CB8AC3E}">
        <p14:creationId xmlns:p14="http://schemas.microsoft.com/office/powerpoint/2010/main" val="727179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a:t>
            </a:r>
            <a:r>
              <a:rPr lang="en-US" dirty="0" smtClean="0"/>
              <a:t>of </a:t>
            </a:r>
            <a:r>
              <a:rPr lang="en-US" dirty="0"/>
              <a:t>I</a:t>
            </a:r>
            <a:r>
              <a:rPr lang="en-US" dirty="0" smtClean="0"/>
              <a:t>ndigenous </a:t>
            </a:r>
            <a:r>
              <a:rPr lang="en-US" dirty="0" smtClean="0"/>
              <a:t>knowledge</a:t>
            </a:r>
            <a:endParaRPr lang="en-US" dirty="0"/>
          </a:p>
        </p:txBody>
      </p:sp>
      <p:sp>
        <p:nvSpPr>
          <p:cNvPr id="3" name="Content Placeholder 2"/>
          <p:cNvSpPr>
            <a:spLocks noGrp="1"/>
          </p:cNvSpPr>
          <p:nvPr>
            <p:ph idx="1"/>
          </p:nvPr>
        </p:nvSpPr>
        <p:spPr/>
        <p:txBody>
          <a:bodyPr>
            <a:normAutofit/>
          </a:bodyPr>
          <a:lstStyle/>
          <a:p>
            <a:pPr marL="457200" indent="-457200">
              <a:spcAft>
                <a:spcPts val="1200"/>
              </a:spcAft>
              <a:buFont typeface="+mj-lt"/>
              <a:buAutoNum type="arabicPeriod" startAt="3"/>
            </a:pPr>
            <a:r>
              <a:rPr lang="en-US" sz="2400" dirty="0" smtClean="0">
                <a:latin typeface="+mj-lt"/>
              </a:rPr>
              <a:t>Revealed knowledge</a:t>
            </a:r>
          </a:p>
          <a:p>
            <a:pPr marL="0" indent="0">
              <a:spcAft>
                <a:spcPts val="1200"/>
              </a:spcAft>
              <a:buNone/>
            </a:pPr>
            <a:r>
              <a:rPr lang="en-US" sz="2400" dirty="0" smtClean="0">
                <a:latin typeface="+mj-lt"/>
              </a:rPr>
              <a:t>Indigenous knowledge is sometimes revealed through dreams, visions and intuitions. </a:t>
            </a:r>
          </a:p>
          <a:p>
            <a:pPr marL="0" indent="0">
              <a:spcAft>
                <a:spcPts val="1200"/>
              </a:spcAft>
              <a:buNone/>
            </a:pPr>
            <a:r>
              <a:rPr lang="en-US" sz="2400" i="1" dirty="0" smtClean="0">
                <a:latin typeface="+mj-lt"/>
              </a:rPr>
              <a:t>“Sometimes knowledge is received as a gift at a moment of need; sometimes it manifests itself as a sense that the ‘time is right’ </a:t>
            </a:r>
            <a:r>
              <a:rPr lang="is-IS" sz="2400" i="1" dirty="0" smtClean="0">
                <a:latin typeface="+mj-lt"/>
              </a:rPr>
              <a:t>…”(Castellano, 2000 p.24)</a:t>
            </a:r>
            <a:endParaRPr lang="en-US" sz="2400" i="1" dirty="0" smtClean="0">
              <a:latin typeface="+mj-lt"/>
            </a:endParaRPr>
          </a:p>
          <a:p>
            <a:pPr marL="0" indent="0">
              <a:spcBef>
                <a:spcPts val="0"/>
              </a:spcBef>
              <a:spcAft>
                <a:spcPts val="1200"/>
              </a:spcAft>
              <a:buNone/>
            </a:pPr>
            <a:endParaRPr lang="en-US" sz="1200" dirty="0" smtClean="0">
              <a:latin typeface="+mj-lt"/>
            </a:endParaRPr>
          </a:p>
          <a:p>
            <a:pPr marL="0" indent="0">
              <a:spcBef>
                <a:spcPts val="0"/>
              </a:spcBef>
              <a:spcAft>
                <a:spcPts val="1200"/>
              </a:spcAft>
              <a:buNone/>
            </a:pPr>
            <a:r>
              <a:rPr lang="en-US" sz="1200" dirty="0" smtClean="0">
                <a:latin typeface="+mj-lt"/>
              </a:rPr>
              <a:t>Source: </a:t>
            </a:r>
            <a:r>
              <a:rPr lang="en-US" sz="1200" dirty="0">
                <a:latin typeface="+mj-lt"/>
              </a:rPr>
              <a:t>Castellano, M. B. (2000). Updating Aboriginal traditions of knowledge. In G. J. S. Dei, B. L. Hall, &amp; D. G. Rosenburg (Eds.), </a:t>
            </a:r>
            <a:r>
              <a:rPr lang="en-US" sz="1200" i="1" dirty="0">
                <a:latin typeface="+mj-lt"/>
              </a:rPr>
              <a:t>Indigenous knowledges in global contexts</a:t>
            </a:r>
            <a:r>
              <a:rPr lang="en-US" sz="1200" dirty="0">
                <a:latin typeface="+mj-lt"/>
              </a:rPr>
              <a:t>. Toronto, Ontario, Canada: University of Toronto Press. </a:t>
            </a:r>
          </a:p>
          <a:p>
            <a:pPr marL="0" indent="0">
              <a:spcAft>
                <a:spcPts val="1200"/>
              </a:spcAft>
              <a:buNone/>
            </a:pPr>
            <a:endParaRPr lang="en-US" dirty="0">
              <a:latin typeface="+mj-lt"/>
            </a:endParaRPr>
          </a:p>
        </p:txBody>
      </p:sp>
    </p:spTree>
    <p:extLst>
      <p:ext uri="{BB962C8B-B14F-4D97-AF65-F5344CB8AC3E}">
        <p14:creationId xmlns:p14="http://schemas.microsoft.com/office/powerpoint/2010/main" val="837772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800" dirty="0" smtClean="0">
                <a:latin typeface="+mj-lt"/>
              </a:rPr>
              <a:t>In Cree knowledge, animals have dual forms of existence, the physical and the transcendental. Their physical attributes have evolved through time, but the spirit form remains the same. Humans connect with the transcendental spirit form of the animal, not the corporeal. Cree who want to be successful hunters seek knowledge from animals by establishing a relationship with their spiritual beings in their dream. </a:t>
            </a:r>
          </a:p>
          <a:p>
            <a:pPr marL="0" indent="0">
              <a:buNone/>
            </a:pPr>
            <a:r>
              <a:rPr lang="en-US" sz="1200" dirty="0" smtClean="0">
                <a:latin typeface="+mj-lt"/>
              </a:rPr>
              <a:t>Source: </a:t>
            </a:r>
            <a:r>
              <a:rPr lang="en-US" sz="1200" i="1" dirty="0" smtClean="0">
                <a:latin typeface="+mj-lt"/>
              </a:rPr>
              <a:t>Healing through Art: Ritualized Space and Cree Identity</a:t>
            </a:r>
            <a:r>
              <a:rPr lang="en-US" sz="1200" dirty="0" smtClean="0">
                <a:latin typeface="+mj-lt"/>
              </a:rPr>
              <a:t>, Nadia Ferrara, McGill-Queen's Native and Northern Series, Montreal, McGill-Queens University Press, 2004.</a:t>
            </a:r>
            <a:endParaRPr lang="en-US" sz="1200" dirty="0">
              <a:latin typeface="+mj-lt"/>
            </a:endParaRPr>
          </a:p>
        </p:txBody>
      </p:sp>
    </p:spTree>
    <p:extLst>
      <p:ext uri="{BB962C8B-B14F-4D97-AF65-F5344CB8AC3E}">
        <p14:creationId xmlns:p14="http://schemas.microsoft.com/office/powerpoint/2010/main" val="15333151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Axiology: </a:t>
            </a:r>
            <a:r>
              <a:rPr lang="en-US" dirty="0" smtClean="0"/>
              <a:t>Values and Ethics</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latin typeface="+mj-lt"/>
              </a:rPr>
              <a:t>Indigenous </a:t>
            </a:r>
            <a:r>
              <a:rPr lang="en-US" sz="2800" dirty="0">
                <a:latin typeface="+mj-lt"/>
              </a:rPr>
              <a:t>axiology </a:t>
            </a:r>
            <a:r>
              <a:rPr lang="en-US" sz="2800" dirty="0" smtClean="0">
                <a:latin typeface="+mj-lt"/>
              </a:rPr>
              <a:t>refers to the values</a:t>
            </a:r>
            <a:r>
              <a:rPr lang="en-US" sz="2800" dirty="0">
                <a:latin typeface="+mj-lt"/>
              </a:rPr>
              <a:t>, ethics, and principles that </a:t>
            </a:r>
            <a:r>
              <a:rPr lang="en-US" sz="2800" dirty="0" smtClean="0">
                <a:latin typeface="+mj-lt"/>
              </a:rPr>
              <a:t>are embedded in Indigenous knowledge. </a:t>
            </a:r>
          </a:p>
          <a:p>
            <a:pPr marL="0" indent="0">
              <a:buNone/>
            </a:pPr>
            <a:endParaRPr lang="en-US" sz="2800" dirty="0" smtClean="0">
              <a:latin typeface="+mj-lt"/>
            </a:endParaRPr>
          </a:p>
          <a:p>
            <a:pPr marL="0" indent="0">
              <a:buNone/>
            </a:pPr>
            <a:r>
              <a:rPr lang="en-US" sz="2800" dirty="0" smtClean="0">
                <a:latin typeface="+mj-lt"/>
              </a:rPr>
              <a:t>The way one comes to know is as important as what one comes to know.</a:t>
            </a:r>
          </a:p>
          <a:p>
            <a:pPr marL="0" indent="0">
              <a:buNone/>
            </a:pPr>
            <a:endParaRPr lang="en-US" sz="2800" dirty="0" smtClean="0">
              <a:latin typeface="+mj-lt"/>
            </a:endParaRPr>
          </a:p>
          <a:p>
            <a:pPr marL="0" indent="0">
              <a:buNone/>
            </a:pPr>
            <a:r>
              <a:rPr lang="en-US" sz="2800" dirty="0" smtClean="0">
                <a:latin typeface="+mj-lt"/>
              </a:rPr>
              <a:t>In other words, the process is as important as the product.</a:t>
            </a:r>
            <a:endParaRPr lang="en-US" sz="2800" dirty="0">
              <a:latin typeface="+mj-lt"/>
            </a:endParaRPr>
          </a:p>
          <a:p>
            <a:pPr marL="0" marR="0" lvl="0" indent="0" defTabSz="914400" eaLnBrk="1" fontAlgn="auto" latinLnBrk="0" hangingPunct="1">
              <a:lnSpc>
                <a:spcPct val="100000"/>
              </a:lnSpc>
              <a:spcBef>
                <a:spcPts val="0"/>
              </a:spcBef>
              <a:spcAft>
                <a:spcPts val="0"/>
              </a:spcAft>
              <a:buClrTx/>
              <a:buSzTx/>
              <a:buFontTx/>
              <a:buNone/>
              <a:tabLst/>
              <a:defRPr/>
            </a:pPr>
            <a:endParaRPr lang="en-US" sz="2800" dirty="0" smtClean="0">
              <a:latin typeface="+mj-lt"/>
            </a:endParaRPr>
          </a:p>
        </p:txBody>
      </p:sp>
    </p:spTree>
    <p:extLst>
      <p:ext uri="{BB962C8B-B14F-4D97-AF65-F5344CB8AC3E}">
        <p14:creationId xmlns:p14="http://schemas.microsoft.com/office/powerpoint/2010/main" val="5477077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800" dirty="0" smtClean="0">
                <a:latin typeface="+mj-lt"/>
              </a:rPr>
              <a:t>The </a:t>
            </a:r>
            <a:r>
              <a:rPr lang="en-US" sz="2800" dirty="0">
                <a:latin typeface="+mj-lt"/>
              </a:rPr>
              <a:t>nations of the Haudenosaunee believe that we borrow the earth from our children’s children and it is our duty to protect it and the culture for future generations. All decisions made now are made with the future generations who will inherit the earth in mind. </a:t>
            </a:r>
          </a:p>
          <a:p>
            <a:pPr marL="0" indent="0">
              <a:buNone/>
            </a:pPr>
            <a:r>
              <a:rPr lang="en-US" sz="1200" dirty="0" smtClean="0">
                <a:latin typeface="+mj-lt"/>
              </a:rPr>
              <a:t>Source:http</a:t>
            </a:r>
            <a:r>
              <a:rPr lang="en-US" sz="1200" dirty="0">
                <a:latin typeface="+mj-lt"/>
              </a:rPr>
              <a:t>://</a:t>
            </a:r>
            <a:r>
              <a:rPr lang="en-US" sz="1200" dirty="0" smtClean="0">
                <a:latin typeface="+mj-lt"/>
              </a:rPr>
              <a:t>www.haudenosauneeconfederacy.com/culture.html </a:t>
            </a:r>
            <a:endParaRPr lang="en-US" sz="1200" dirty="0">
              <a:latin typeface="+mj-lt"/>
            </a:endParaRPr>
          </a:p>
          <a:p>
            <a:endParaRPr lang="en-US" sz="2800" dirty="0">
              <a:latin typeface="+mj-lt"/>
            </a:endParaRPr>
          </a:p>
          <a:p>
            <a:pPr marL="0" marR="0" lvl="0" indent="0" defTabSz="914400" eaLnBrk="1" fontAlgn="auto" latinLnBrk="0" hangingPunct="1">
              <a:lnSpc>
                <a:spcPct val="100000"/>
              </a:lnSpc>
              <a:spcBef>
                <a:spcPts val="0"/>
              </a:spcBef>
              <a:spcAft>
                <a:spcPts val="0"/>
              </a:spcAft>
              <a:buClrTx/>
              <a:buSzTx/>
              <a:buFontTx/>
              <a:buNone/>
              <a:tabLst/>
              <a:defRPr/>
            </a:pPr>
            <a:endParaRPr lang="en-US" sz="2800" dirty="0" smtClean="0">
              <a:latin typeface="+mj-lt"/>
            </a:endParaRPr>
          </a:p>
        </p:txBody>
      </p:sp>
    </p:spTree>
    <p:extLst>
      <p:ext uri="{BB962C8B-B14F-4D97-AF65-F5344CB8AC3E}">
        <p14:creationId xmlns:p14="http://schemas.microsoft.com/office/powerpoint/2010/main" val="1801034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spcBef>
                <a:spcPts val="0"/>
              </a:spcBef>
              <a:spcAft>
                <a:spcPts val="1200"/>
              </a:spcAft>
              <a:buNone/>
            </a:pPr>
            <a:r>
              <a:rPr lang="en-US" sz="2400" dirty="0">
                <a:latin typeface="+mj-lt"/>
                <a:ea typeface="Comic Sans MS" charset="0"/>
                <a:cs typeface="Comic Sans MS" charset="0"/>
              </a:rPr>
              <a:t>All students deserve a quality education, one that benefits from the contributions of the original peoples on the land they now call home. </a:t>
            </a:r>
          </a:p>
          <a:p>
            <a:pPr marL="0" indent="0">
              <a:spcBef>
                <a:spcPts val="0"/>
              </a:spcBef>
              <a:spcAft>
                <a:spcPts val="1200"/>
              </a:spcAft>
              <a:buNone/>
            </a:pPr>
            <a:r>
              <a:rPr lang="en-US" sz="2400" dirty="0">
                <a:latin typeface="+mj-lt"/>
                <a:ea typeface="Comic Sans MS" charset="0"/>
                <a:cs typeface="Comic Sans MS" charset="0"/>
              </a:rPr>
              <a:t>Indigenous knowledges are living ways of making sense of the world embedded in community practices, rituals and relationships. </a:t>
            </a:r>
            <a:endParaRPr lang="en-US" sz="2400" dirty="0" smtClean="0">
              <a:latin typeface="+mj-lt"/>
              <a:ea typeface="Comic Sans MS" charset="0"/>
              <a:cs typeface="Comic Sans MS" charset="0"/>
            </a:endParaRPr>
          </a:p>
          <a:p>
            <a:pPr marL="0" indent="0">
              <a:spcBef>
                <a:spcPts val="0"/>
              </a:spcBef>
              <a:spcAft>
                <a:spcPts val="1200"/>
              </a:spcAft>
              <a:buNone/>
            </a:pPr>
            <a:r>
              <a:rPr lang="en-US" sz="2400" dirty="0" smtClean="0">
                <a:latin typeface="+mj-lt"/>
                <a:ea typeface="Comic Sans MS" charset="0"/>
                <a:cs typeface="Comic Sans MS" charset="0"/>
              </a:rPr>
              <a:t>This </a:t>
            </a:r>
            <a:r>
              <a:rPr lang="en-US" sz="2400" dirty="0">
                <a:latin typeface="+mj-lt"/>
                <a:ea typeface="Comic Sans MS" charset="0"/>
                <a:cs typeface="Comic Sans MS" charset="0"/>
              </a:rPr>
              <a:t>module explores Indigenous ways of knowing towards enriching education.</a:t>
            </a:r>
          </a:p>
          <a:p>
            <a:pPr marL="0" indent="0">
              <a:buNone/>
            </a:pPr>
            <a:endParaRPr lang="en-US" sz="2400" dirty="0">
              <a:latin typeface="+mj-lt"/>
            </a:endParaRPr>
          </a:p>
        </p:txBody>
      </p:sp>
    </p:spTree>
    <p:extLst>
      <p:ext uri="{BB962C8B-B14F-4D97-AF65-F5344CB8AC3E}">
        <p14:creationId xmlns:p14="http://schemas.microsoft.com/office/powerpoint/2010/main" val="9409085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lnSpc>
                <a:spcPct val="100000"/>
              </a:lnSpc>
              <a:buNone/>
            </a:pPr>
            <a:r>
              <a:rPr lang="en-US" sz="2400" dirty="0" smtClean="0">
                <a:latin typeface="+mj-lt"/>
              </a:rPr>
              <a:t>The Ojibwe Seven Grandfathers Teachings (Seven Sacred Teachings) is another example of axiology in practice. </a:t>
            </a:r>
          </a:p>
          <a:p>
            <a:pPr marL="0" indent="0">
              <a:lnSpc>
                <a:spcPct val="100000"/>
              </a:lnSpc>
              <a:buNone/>
            </a:pPr>
            <a:r>
              <a:rPr lang="en-US" sz="2400" dirty="0">
                <a:latin typeface="+mj-lt"/>
              </a:rPr>
              <a:t>  </a:t>
            </a:r>
            <a:endParaRPr lang="en-US" sz="2400" dirty="0" smtClean="0">
              <a:latin typeface="+mj-lt"/>
            </a:endParaRPr>
          </a:p>
          <a:p>
            <a:pPr marL="0" indent="0" algn="ctr">
              <a:lnSpc>
                <a:spcPct val="100000"/>
              </a:lnSpc>
              <a:spcBef>
                <a:spcPts val="0"/>
              </a:spcBef>
              <a:buNone/>
            </a:pPr>
            <a:r>
              <a:rPr lang="en-US" sz="2000" dirty="0" smtClean="0">
                <a:latin typeface="+mj-lt"/>
              </a:rPr>
              <a:t>Dbaadendiziwin - Humility</a:t>
            </a:r>
            <a:endParaRPr lang="en-US" sz="2000" dirty="0">
              <a:latin typeface="+mj-lt"/>
            </a:endParaRPr>
          </a:p>
          <a:p>
            <a:pPr marL="0" indent="0" algn="ctr">
              <a:lnSpc>
                <a:spcPct val="100000"/>
              </a:lnSpc>
              <a:spcBef>
                <a:spcPts val="0"/>
              </a:spcBef>
              <a:buNone/>
            </a:pPr>
            <a:r>
              <a:rPr lang="en-US" sz="2000" dirty="0" smtClean="0">
                <a:latin typeface="+mj-lt"/>
              </a:rPr>
              <a:t>Aakwa'ode'ewin - Bravery</a:t>
            </a:r>
            <a:endParaRPr lang="en-US" sz="2000" dirty="0">
              <a:latin typeface="+mj-lt"/>
            </a:endParaRPr>
          </a:p>
          <a:p>
            <a:pPr marL="0" indent="0" algn="ctr">
              <a:lnSpc>
                <a:spcPct val="100000"/>
              </a:lnSpc>
              <a:spcBef>
                <a:spcPts val="0"/>
              </a:spcBef>
              <a:buNone/>
            </a:pPr>
            <a:r>
              <a:rPr lang="en-US" sz="2000" dirty="0" smtClean="0">
                <a:latin typeface="+mj-lt"/>
              </a:rPr>
              <a:t>Gwekwaadziwin - Honesty</a:t>
            </a:r>
            <a:endParaRPr lang="en-US" sz="2000" dirty="0">
              <a:latin typeface="+mj-lt"/>
            </a:endParaRPr>
          </a:p>
          <a:p>
            <a:pPr marL="0" indent="0" algn="ctr">
              <a:lnSpc>
                <a:spcPct val="100000"/>
              </a:lnSpc>
              <a:spcBef>
                <a:spcPts val="0"/>
              </a:spcBef>
              <a:buNone/>
            </a:pPr>
            <a:r>
              <a:rPr lang="en-US" sz="2000" dirty="0" smtClean="0">
                <a:latin typeface="+mj-lt"/>
              </a:rPr>
              <a:t>Nbwaakaawin - Wisdom</a:t>
            </a:r>
            <a:endParaRPr lang="en-US" sz="2000" dirty="0">
              <a:latin typeface="+mj-lt"/>
            </a:endParaRPr>
          </a:p>
          <a:p>
            <a:pPr marL="0" indent="0" algn="ctr">
              <a:lnSpc>
                <a:spcPct val="100000"/>
              </a:lnSpc>
              <a:spcBef>
                <a:spcPts val="0"/>
              </a:spcBef>
              <a:buNone/>
            </a:pPr>
            <a:r>
              <a:rPr lang="en-US" sz="2000" dirty="0" smtClean="0">
                <a:latin typeface="+mj-lt"/>
              </a:rPr>
              <a:t>Debwewin - Truth</a:t>
            </a:r>
            <a:endParaRPr lang="en-US" sz="2000" dirty="0">
              <a:latin typeface="+mj-lt"/>
            </a:endParaRPr>
          </a:p>
          <a:p>
            <a:pPr marL="0" indent="0" algn="ctr">
              <a:lnSpc>
                <a:spcPct val="100000"/>
              </a:lnSpc>
              <a:spcBef>
                <a:spcPts val="0"/>
              </a:spcBef>
              <a:buNone/>
            </a:pPr>
            <a:r>
              <a:rPr lang="en-US" sz="2000" dirty="0" smtClean="0">
                <a:latin typeface="+mj-lt"/>
              </a:rPr>
              <a:t>Mnaadendimowin - Respect</a:t>
            </a:r>
            <a:endParaRPr lang="en-US" sz="2000" dirty="0">
              <a:latin typeface="+mj-lt"/>
            </a:endParaRPr>
          </a:p>
          <a:p>
            <a:pPr marL="0" indent="0" algn="ctr">
              <a:lnSpc>
                <a:spcPct val="100000"/>
              </a:lnSpc>
              <a:spcBef>
                <a:spcPts val="0"/>
              </a:spcBef>
              <a:buNone/>
            </a:pPr>
            <a:r>
              <a:rPr lang="en-US" sz="2000" dirty="0" smtClean="0">
                <a:latin typeface="+mj-lt"/>
              </a:rPr>
              <a:t>Zaagidwin - Love</a:t>
            </a:r>
          </a:p>
          <a:p>
            <a:pPr marL="0" indent="0">
              <a:lnSpc>
                <a:spcPct val="100000"/>
              </a:lnSpc>
              <a:buNone/>
            </a:pPr>
            <a:r>
              <a:rPr lang="en-US" sz="1200" dirty="0">
                <a:latin typeface="+mj-lt"/>
              </a:rPr>
              <a:t>Source: </a:t>
            </a:r>
            <a:r>
              <a:rPr lang="en-US" sz="1200" dirty="0">
                <a:latin typeface="+mj-lt"/>
                <a:hlinkClick r:id="rId2"/>
              </a:rPr>
              <a:t>http://ojibweresources.weebly.com/ojibwe-teachings--</a:t>
            </a:r>
            <a:r>
              <a:rPr lang="en-US" sz="1200" dirty="0" smtClean="0">
                <a:latin typeface="+mj-lt"/>
                <a:hlinkClick r:id="rId2"/>
              </a:rPr>
              <a:t>the-7-grandfathers.html</a:t>
            </a:r>
            <a:endParaRPr lang="en-US" sz="1200" dirty="0" smtClean="0">
              <a:latin typeface="+mj-lt"/>
            </a:endParaRPr>
          </a:p>
          <a:p>
            <a:pPr marL="0" marR="0" lvl="0" indent="0" defTabSz="914400" eaLnBrk="1" fontAlgn="auto" latinLnBrk="0" hangingPunct="1">
              <a:lnSpc>
                <a:spcPct val="100000"/>
              </a:lnSpc>
              <a:spcBef>
                <a:spcPts val="0"/>
              </a:spcBef>
              <a:spcAft>
                <a:spcPts val="0"/>
              </a:spcAft>
              <a:buClrTx/>
              <a:buSzTx/>
              <a:buFontTx/>
              <a:buNone/>
              <a:tabLst/>
              <a:defRPr/>
            </a:pPr>
            <a:endParaRPr lang="en-US" sz="2400" dirty="0" smtClean="0">
              <a:latin typeface="+mj-lt"/>
            </a:endParaRPr>
          </a:p>
        </p:txBody>
      </p:sp>
      <p:sp>
        <p:nvSpPr>
          <p:cNvPr id="4" name="Title 3"/>
          <p:cNvSpPr>
            <a:spLocks noGrp="1"/>
          </p:cNvSpPr>
          <p:nvPr>
            <p:ph type="title"/>
          </p:nvPr>
        </p:nvSpPr>
        <p:spPr/>
        <p:txBody>
          <a:bodyPr/>
          <a:lstStyle/>
          <a:p>
            <a:endParaRPr lang="en-US" dirty="0"/>
          </a:p>
        </p:txBody>
      </p:sp>
    </p:spTree>
    <p:extLst>
      <p:ext uri="{BB962C8B-B14F-4D97-AF65-F5344CB8AC3E}">
        <p14:creationId xmlns:p14="http://schemas.microsoft.com/office/powerpoint/2010/main" val="5748781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knowledge and Western science side by side</a:t>
            </a:r>
            <a:endParaRPr lang="en-US" dirty="0"/>
          </a:p>
        </p:txBody>
      </p:sp>
      <p:sp>
        <p:nvSpPr>
          <p:cNvPr id="3" name="Content Placeholder 2"/>
          <p:cNvSpPr>
            <a:spLocks noGrp="1"/>
          </p:cNvSpPr>
          <p:nvPr>
            <p:ph idx="1"/>
          </p:nvPr>
        </p:nvSpPr>
        <p:spPr>
          <a:xfrm>
            <a:off x="628650" y="1828800"/>
            <a:ext cx="7886700" cy="4351338"/>
          </a:xfrm>
        </p:spPr>
        <p:txBody>
          <a:bodyPr>
            <a:normAutofit fontScale="92500" lnSpcReduction="20000"/>
          </a:bodyPr>
          <a:lstStyle/>
          <a:p>
            <a:pPr marL="0" indent="0">
              <a:buNone/>
            </a:pPr>
            <a:endParaRPr lang="en-CA" sz="2400" dirty="0">
              <a:solidFill>
                <a:srgbClr val="FF0000"/>
              </a:solidFill>
              <a:latin typeface="+mj-lt"/>
              <a:ea typeface="Comic Sans MS" charset="0"/>
              <a:cs typeface="Comic Sans MS" charset="0"/>
            </a:endParaRPr>
          </a:p>
          <a:p>
            <a:pPr marL="0" indent="0">
              <a:buNone/>
            </a:pPr>
            <a:r>
              <a:rPr lang="en-CA" sz="2400" dirty="0" smtClean="0">
                <a:latin typeface="+mj-lt"/>
                <a:ea typeface="Comic Sans MS" charset="0"/>
                <a:cs typeface="Comic Sans MS" charset="0"/>
              </a:rPr>
              <a:t>The modern Western Worldview developed in tandem with the expansion of European </a:t>
            </a:r>
            <a:r>
              <a:rPr lang="en-CA" sz="2400" dirty="0">
                <a:latin typeface="+mj-lt"/>
                <a:ea typeface="Comic Sans MS" charset="0"/>
                <a:cs typeface="Comic Sans MS" charset="0"/>
              </a:rPr>
              <a:t>colonial </a:t>
            </a:r>
            <a:r>
              <a:rPr lang="en-CA" sz="2400" dirty="0" smtClean="0">
                <a:latin typeface="+mj-lt"/>
                <a:ea typeface="Comic Sans MS" charset="0"/>
                <a:cs typeface="Comic Sans MS" charset="0"/>
              </a:rPr>
              <a:t>empires. </a:t>
            </a:r>
            <a:r>
              <a:rPr lang="en-CA" sz="2400" dirty="0" smtClean="0">
                <a:latin typeface="+mj-lt"/>
                <a:ea typeface="Comic Sans MS" charset="0"/>
                <a:cs typeface="Comic Sans MS" charset="0"/>
              </a:rPr>
              <a:t>With colonial imperialism came an emphasis on </a:t>
            </a:r>
            <a:r>
              <a:rPr lang="en-CA" sz="2400" dirty="0" smtClean="0">
                <a:latin typeface="+mj-lt"/>
                <a:ea typeface="Comic Sans MS" charset="0"/>
                <a:cs typeface="Comic Sans MS" charset="0"/>
              </a:rPr>
              <a:t>the centrality and superiority of European </a:t>
            </a:r>
            <a:r>
              <a:rPr lang="en-CA" sz="2400" dirty="0" smtClean="0">
                <a:latin typeface="+mj-lt"/>
                <a:ea typeface="Comic Sans MS" charset="0"/>
                <a:cs typeface="Comic Sans MS" charset="0"/>
              </a:rPr>
              <a:t>theories and ideas also known as </a:t>
            </a:r>
            <a:r>
              <a:rPr lang="en-CA" sz="2400" dirty="0" smtClean="0">
                <a:latin typeface="+mj-lt"/>
                <a:ea typeface="Comic Sans MS" charset="0"/>
                <a:cs typeface="Comic Sans MS" charset="0"/>
                <a:hlinkClick r:id="rId2"/>
              </a:rPr>
              <a:t>Eurocentrism</a:t>
            </a:r>
            <a:r>
              <a:rPr lang="en-CA" sz="2400" dirty="0" smtClean="0">
                <a:latin typeface="+mj-lt"/>
                <a:ea typeface="Comic Sans MS" charset="0"/>
                <a:cs typeface="Comic Sans MS" charset="0"/>
              </a:rPr>
              <a:t>. </a:t>
            </a:r>
          </a:p>
          <a:p>
            <a:pPr marL="0" indent="0">
              <a:buNone/>
            </a:pPr>
            <a:r>
              <a:rPr lang="en-CA" sz="2400" dirty="0" smtClean="0">
                <a:latin typeface="+mj-lt"/>
                <a:ea typeface="Comic Sans MS" charset="0"/>
                <a:cs typeface="Comic Sans MS" charset="0"/>
              </a:rPr>
              <a:t>Eurocentrism has used Western science to discredit and </a:t>
            </a:r>
            <a:r>
              <a:rPr lang="en-CA" sz="2400" dirty="0" smtClean="0">
                <a:latin typeface="+mj-lt"/>
                <a:ea typeface="Comic Sans MS" charset="0"/>
                <a:cs typeface="Comic Sans MS" charset="0"/>
              </a:rPr>
              <a:t>delegitimise </a:t>
            </a:r>
            <a:r>
              <a:rPr lang="en-CA" sz="2400" dirty="0" smtClean="0">
                <a:latin typeface="+mj-lt"/>
                <a:ea typeface="Comic Sans MS" charset="0"/>
                <a:cs typeface="Comic Sans MS" charset="0"/>
              </a:rPr>
              <a:t>and marginalize </a:t>
            </a:r>
            <a:r>
              <a:rPr lang="en-CA" sz="2400" dirty="0" smtClean="0">
                <a:latin typeface="+mj-lt"/>
                <a:ea typeface="Comic Sans MS" charset="0"/>
                <a:cs typeface="Comic Sans MS" charset="0"/>
              </a:rPr>
              <a:t>Indigenous </a:t>
            </a:r>
            <a:r>
              <a:rPr lang="en-CA" sz="2400" dirty="0" smtClean="0">
                <a:latin typeface="+mj-lt"/>
                <a:ea typeface="Comic Sans MS" charset="0"/>
                <a:cs typeface="Comic Sans MS" charset="0"/>
              </a:rPr>
              <a:t>knowledges. This process </a:t>
            </a:r>
            <a:r>
              <a:rPr lang="en-CA" sz="2400" dirty="0" smtClean="0">
                <a:latin typeface="+mj-lt"/>
                <a:ea typeface="Comic Sans MS" charset="0"/>
                <a:cs typeface="Comic Sans MS" charset="0"/>
              </a:rPr>
              <a:t>has also been described as </a:t>
            </a:r>
            <a:r>
              <a:rPr lang="en-CA" sz="2400" dirty="0" smtClean="0">
                <a:latin typeface="+mj-lt"/>
                <a:ea typeface="Comic Sans MS" charset="0"/>
                <a:cs typeface="Comic Sans MS" charset="0"/>
              </a:rPr>
              <a:t>Cognitive imperialism (Battiste, 1986)</a:t>
            </a:r>
          </a:p>
          <a:p>
            <a:pPr marL="0" indent="0">
              <a:buNone/>
            </a:pPr>
            <a:r>
              <a:rPr lang="en-CA" sz="2400" dirty="0" smtClean="0">
                <a:latin typeface="+mj-lt"/>
                <a:ea typeface="Comic Sans MS" charset="0"/>
                <a:cs typeface="Comic Sans MS" charset="0"/>
              </a:rPr>
              <a:t>Here we present </a:t>
            </a:r>
            <a:r>
              <a:rPr lang="en-CA" sz="2400" dirty="0" smtClean="0">
                <a:latin typeface="+mj-lt"/>
                <a:ea typeface="Comic Sans MS" charset="0"/>
                <a:cs typeface="Comic Sans MS" charset="0"/>
              </a:rPr>
              <a:t>characteristics of both </a:t>
            </a:r>
            <a:r>
              <a:rPr lang="en-CA" sz="2400" dirty="0" smtClean="0">
                <a:latin typeface="+mj-lt"/>
                <a:ea typeface="Comic Sans MS" charset="0"/>
                <a:cs typeface="Comic Sans MS" charset="0"/>
              </a:rPr>
              <a:t>systems side by side to illustrate </a:t>
            </a:r>
            <a:r>
              <a:rPr lang="en-CA" sz="2400" dirty="0" smtClean="0">
                <a:latin typeface="+mj-lt"/>
                <a:ea typeface="Comic Sans MS" charset="0"/>
                <a:cs typeface="Comic Sans MS" charset="0"/>
              </a:rPr>
              <a:t>the different emphases, assumptions and outcomes of knowing within each system. </a:t>
            </a:r>
            <a:endParaRPr lang="en-CA" sz="2400" dirty="0" smtClean="0">
              <a:latin typeface="+mj-lt"/>
              <a:ea typeface="Comic Sans MS" charset="0"/>
              <a:cs typeface="Comic Sans MS" charset="0"/>
            </a:endParaRPr>
          </a:p>
          <a:p>
            <a:pPr marL="0" indent="0">
              <a:buNone/>
            </a:pPr>
            <a:endParaRPr lang="en-CA" sz="2400" dirty="0" smtClean="0">
              <a:latin typeface="+mj-lt"/>
              <a:ea typeface="Comic Sans MS" charset="0"/>
              <a:cs typeface="Comic Sans MS" charset="0"/>
            </a:endParaRPr>
          </a:p>
          <a:p>
            <a:pPr marL="0" indent="0">
              <a:buNone/>
            </a:pPr>
            <a:r>
              <a:rPr lang="en-CA" sz="2400" dirty="0">
                <a:latin typeface="+mj-lt"/>
                <a:ea typeface="Comic Sans MS" charset="0"/>
                <a:cs typeface="Comic Sans MS" charset="0"/>
              </a:rPr>
              <a:t>For the following discussion, refer to diagram 1 </a:t>
            </a:r>
            <a:r>
              <a:rPr lang="en-CA" sz="2400" dirty="0" smtClean="0">
                <a:latin typeface="+mj-lt"/>
                <a:ea typeface="Comic Sans MS" charset="0"/>
                <a:cs typeface="Comic Sans MS" charset="0"/>
              </a:rPr>
              <a:t>from:</a:t>
            </a:r>
            <a:endParaRPr lang="en-CA" sz="2400" dirty="0">
              <a:solidFill>
                <a:srgbClr val="FF0000"/>
              </a:solidFill>
              <a:latin typeface="+mj-lt"/>
              <a:ea typeface="Comic Sans MS" charset="0"/>
              <a:cs typeface="Comic Sans MS" charset="0"/>
            </a:endParaRPr>
          </a:p>
          <a:p>
            <a:pPr marL="0" indent="0">
              <a:buNone/>
            </a:pPr>
            <a:r>
              <a:rPr lang="en-CA" sz="2400" dirty="0">
                <a:solidFill>
                  <a:srgbClr val="FF0000"/>
                </a:solidFill>
                <a:latin typeface="+mj-lt"/>
                <a:ea typeface="Comic Sans MS" charset="0"/>
                <a:cs typeface="Comic Sans MS" charset="0"/>
                <a:hlinkClick r:id="rId3"/>
              </a:rPr>
              <a:t>http://www.ankn.uaf.edu/curriculum/Articles/BarnhardtKawagley/Indigenous_Knowledge.html</a:t>
            </a:r>
            <a:endParaRPr lang="en-CA" sz="2400" dirty="0">
              <a:solidFill>
                <a:srgbClr val="FF0000"/>
              </a:solidFill>
              <a:latin typeface="+mj-lt"/>
              <a:ea typeface="Comic Sans MS" charset="0"/>
              <a:cs typeface="Comic Sans MS" charset="0"/>
            </a:endParaRPr>
          </a:p>
          <a:p>
            <a:pPr marL="0" indent="0">
              <a:buNone/>
            </a:pPr>
            <a:endParaRPr lang="en-CA" sz="2400" dirty="0" smtClean="0">
              <a:latin typeface="+mj-lt"/>
              <a:ea typeface="Comic Sans MS" charset="0"/>
              <a:cs typeface="Comic Sans MS" charset="0"/>
            </a:endParaRPr>
          </a:p>
          <a:p>
            <a:pPr marL="0" lvl="1" indent="0" defTabSz="914400">
              <a:lnSpc>
                <a:spcPct val="100000"/>
              </a:lnSpc>
              <a:spcBef>
                <a:spcPts val="0"/>
              </a:spcBef>
              <a:buNone/>
              <a:defRPr/>
            </a:pPr>
            <a:endParaRPr lang="en-US" sz="3200" dirty="0">
              <a:latin typeface="+mj-lt"/>
              <a:ea typeface="Comic Sans MS" charset="0"/>
              <a:cs typeface="Comic Sans MS" charset="0"/>
            </a:endParaRPr>
          </a:p>
          <a:p>
            <a:pPr marL="0" indent="0" algn="r">
              <a:spcAft>
                <a:spcPts val="1800"/>
              </a:spcAft>
              <a:buNone/>
            </a:pPr>
            <a:endParaRPr lang="en-US" sz="3200" dirty="0">
              <a:latin typeface="+mj-lt"/>
            </a:endParaRPr>
          </a:p>
        </p:txBody>
      </p:sp>
    </p:spTree>
    <p:extLst>
      <p:ext uri="{BB962C8B-B14F-4D97-AF65-F5344CB8AC3E}">
        <p14:creationId xmlns:p14="http://schemas.microsoft.com/office/powerpoint/2010/main" val="870801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knowledge and Western science side by side</a:t>
            </a:r>
            <a:endParaRPr lang="en-US" dirty="0"/>
          </a:p>
        </p:txBody>
      </p:sp>
      <p:sp>
        <p:nvSpPr>
          <p:cNvPr id="3" name="Content Placeholder 2"/>
          <p:cNvSpPr>
            <a:spLocks noGrp="1"/>
          </p:cNvSpPr>
          <p:nvPr>
            <p:ph idx="1"/>
          </p:nvPr>
        </p:nvSpPr>
        <p:spPr>
          <a:xfrm>
            <a:off x="628650" y="1828800"/>
            <a:ext cx="7886700" cy="4351338"/>
          </a:xfrm>
        </p:spPr>
        <p:txBody>
          <a:bodyPr>
            <a:normAutofit/>
          </a:bodyPr>
          <a:lstStyle/>
          <a:p>
            <a:pPr marL="0" lvl="0" indent="0">
              <a:spcAft>
                <a:spcPts val="1800"/>
              </a:spcAft>
              <a:buNone/>
            </a:pPr>
            <a:r>
              <a:rPr lang="en-US" sz="2800" dirty="0" smtClean="0">
                <a:latin typeface="+mj-lt"/>
              </a:rPr>
              <a:t>Western science is </a:t>
            </a:r>
            <a:r>
              <a:rPr lang="en-US" sz="2800" dirty="0">
                <a:latin typeface="+mj-lt"/>
              </a:rPr>
              <a:t>a Subset of Euro-Western </a:t>
            </a:r>
            <a:r>
              <a:rPr lang="en-US" sz="2800" dirty="0" smtClean="0">
                <a:latin typeface="+mj-lt"/>
              </a:rPr>
              <a:t>Culture. </a:t>
            </a:r>
          </a:p>
          <a:p>
            <a:pPr marL="0" lvl="0" indent="0">
              <a:spcAft>
                <a:spcPts val="1800"/>
              </a:spcAft>
              <a:buNone/>
            </a:pPr>
            <a:r>
              <a:rPr lang="en-US" sz="2800" dirty="0" smtClean="0">
                <a:latin typeface="+mj-lt"/>
              </a:rPr>
              <a:t>Indigenous knowledge is culture. Indigenous culture is knowledge. </a:t>
            </a:r>
            <a:endParaRPr lang="en-US" sz="2800" dirty="0">
              <a:latin typeface="+mj-lt"/>
            </a:endParaRPr>
          </a:p>
          <a:p>
            <a:pPr marL="0" indent="0" algn="r">
              <a:spcAft>
                <a:spcPts val="1800"/>
              </a:spcAft>
              <a:buNone/>
            </a:pPr>
            <a:endParaRPr lang="en-US" sz="2800" dirty="0">
              <a:latin typeface="+mj-lt"/>
            </a:endParaRPr>
          </a:p>
        </p:txBody>
      </p:sp>
    </p:spTree>
    <p:extLst>
      <p:ext uri="{BB962C8B-B14F-4D97-AF65-F5344CB8AC3E}">
        <p14:creationId xmlns:p14="http://schemas.microsoft.com/office/powerpoint/2010/main" val="7251505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knowledge and Western science side by side</a:t>
            </a:r>
            <a:endParaRPr lang="en-US" dirty="0"/>
          </a:p>
        </p:txBody>
      </p:sp>
      <p:sp>
        <p:nvSpPr>
          <p:cNvPr id="3" name="Content Placeholder 2"/>
          <p:cNvSpPr>
            <a:spLocks noGrp="1"/>
          </p:cNvSpPr>
          <p:nvPr>
            <p:ph idx="1"/>
          </p:nvPr>
        </p:nvSpPr>
        <p:spPr>
          <a:xfrm>
            <a:off x="628650" y="1828800"/>
            <a:ext cx="7886700" cy="4351338"/>
          </a:xfrm>
        </p:spPr>
        <p:txBody>
          <a:bodyPr>
            <a:normAutofit/>
          </a:bodyPr>
          <a:lstStyle/>
          <a:p>
            <a:pPr marL="0" indent="0">
              <a:spcAft>
                <a:spcPts val="1800"/>
              </a:spcAft>
              <a:buNone/>
            </a:pPr>
            <a:r>
              <a:rPr lang="en-US" sz="2800" dirty="0" smtClean="0">
                <a:latin typeface="+mj-lt"/>
              </a:rPr>
              <a:t>Western science focuses exclusively on the the physical/tangible world. The physical world is isolated from the spiritual, intangible sacred world.  </a:t>
            </a:r>
          </a:p>
          <a:p>
            <a:pPr marL="0" indent="0">
              <a:spcAft>
                <a:spcPts val="1800"/>
              </a:spcAft>
              <a:buNone/>
            </a:pPr>
            <a:r>
              <a:rPr lang="en-US" sz="2800" dirty="0" smtClean="0">
                <a:latin typeface="+mj-lt"/>
              </a:rPr>
              <a:t>For Indigenous knowledge the physical and the sacred realms are not separate. </a:t>
            </a:r>
            <a:endParaRPr lang="en-US" sz="2800" dirty="0">
              <a:latin typeface="+mj-lt"/>
            </a:endParaRPr>
          </a:p>
        </p:txBody>
      </p:sp>
    </p:spTree>
    <p:extLst>
      <p:ext uri="{BB962C8B-B14F-4D97-AF65-F5344CB8AC3E}">
        <p14:creationId xmlns:p14="http://schemas.microsoft.com/office/powerpoint/2010/main" val="7975732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knowledge and Western science side by side</a:t>
            </a:r>
            <a:endParaRPr lang="en-US" dirty="0"/>
          </a:p>
        </p:txBody>
      </p:sp>
      <p:sp>
        <p:nvSpPr>
          <p:cNvPr id="3" name="Content Placeholder 2"/>
          <p:cNvSpPr>
            <a:spLocks noGrp="1"/>
          </p:cNvSpPr>
          <p:nvPr>
            <p:ph idx="1"/>
          </p:nvPr>
        </p:nvSpPr>
        <p:spPr>
          <a:xfrm>
            <a:off x="628650" y="1828800"/>
            <a:ext cx="7886700" cy="4351338"/>
          </a:xfrm>
        </p:spPr>
        <p:txBody>
          <a:bodyPr>
            <a:normAutofit/>
          </a:bodyPr>
          <a:lstStyle/>
          <a:p>
            <a:pPr marL="0" indent="0">
              <a:spcAft>
                <a:spcPts val="1800"/>
              </a:spcAft>
              <a:buNone/>
            </a:pPr>
            <a:r>
              <a:rPr lang="en-US" sz="2800" dirty="0" smtClean="0">
                <a:latin typeface="+mj-lt"/>
              </a:rPr>
              <a:t>For Western science human beings are </a:t>
            </a:r>
            <a:r>
              <a:rPr lang="en-US" sz="2800" dirty="0">
                <a:latin typeface="+mj-lt"/>
              </a:rPr>
              <a:t>s</a:t>
            </a:r>
            <a:r>
              <a:rPr lang="en-US" sz="2800" dirty="0" smtClean="0">
                <a:latin typeface="+mj-lt"/>
              </a:rPr>
              <a:t>eparate and distinct from </a:t>
            </a:r>
            <a:r>
              <a:rPr lang="en-US" sz="2800" dirty="0">
                <a:latin typeface="+mj-lt"/>
              </a:rPr>
              <a:t>the </a:t>
            </a:r>
            <a:r>
              <a:rPr lang="en-US" sz="2800" dirty="0" smtClean="0">
                <a:latin typeface="+mj-lt"/>
              </a:rPr>
              <a:t>world around them. </a:t>
            </a:r>
            <a:endParaRPr lang="en-US" sz="2800" dirty="0">
              <a:latin typeface="+mj-lt"/>
            </a:endParaRPr>
          </a:p>
          <a:p>
            <a:pPr marL="0" indent="0">
              <a:spcAft>
                <a:spcPts val="1800"/>
              </a:spcAft>
              <a:buNone/>
            </a:pPr>
            <a:r>
              <a:rPr lang="en-US" sz="2800" dirty="0" smtClean="0">
                <a:latin typeface="+mj-lt"/>
              </a:rPr>
              <a:t>For Indigenous knowledge human beings are connected to all other living beings. Indigenous knowledge is non-anthropocentric. </a:t>
            </a:r>
            <a:endParaRPr lang="en-US" sz="2800" dirty="0">
              <a:latin typeface="+mj-lt"/>
            </a:endParaRPr>
          </a:p>
        </p:txBody>
      </p:sp>
    </p:spTree>
    <p:extLst>
      <p:ext uri="{BB962C8B-B14F-4D97-AF65-F5344CB8AC3E}">
        <p14:creationId xmlns:p14="http://schemas.microsoft.com/office/powerpoint/2010/main" val="13732527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knowledge and Western science side by side</a:t>
            </a:r>
            <a:endParaRPr lang="en-US" dirty="0"/>
          </a:p>
        </p:txBody>
      </p:sp>
      <p:sp>
        <p:nvSpPr>
          <p:cNvPr id="3" name="Content Placeholder 2"/>
          <p:cNvSpPr>
            <a:spLocks noGrp="1"/>
          </p:cNvSpPr>
          <p:nvPr>
            <p:ph idx="1"/>
          </p:nvPr>
        </p:nvSpPr>
        <p:spPr>
          <a:xfrm>
            <a:off x="628650" y="1828800"/>
            <a:ext cx="7886700" cy="4351338"/>
          </a:xfrm>
        </p:spPr>
        <p:txBody>
          <a:bodyPr>
            <a:noAutofit/>
          </a:bodyPr>
          <a:lstStyle/>
          <a:p>
            <a:pPr marL="0" indent="0">
              <a:spcAft>
                <a:spcPts val="1800"/>
              </a:spcAft>
              <a:buNone/>
            </a:pPr>
            <a:r>
              <a:rPr lang="en-US" sz="2800" dirty="0" smtClean="0">
                <a:latin typeface="+mj-lt"/>
              </a:rPr>
              <a:t>Western science </a:t>
            </a:r>
            <a:r>
              <a:rPr lang="en-US" sz="2800" dirty="0">
                <a:latin typeface="+mj-lt"/>
              </a:rPr>
              <a:t>method </a:t>
            </a:r>
            <a:r>
              <a:rPr lang="en-US" sz="2800" dirty="0" smtClean="0">
                <a:latin typeface="+mj-lt"/>
              </a:rPr>
              <a:t>lies on the principles of measurability, verifiability, predictability and generalizability. Focusing on objects as discrete entities, Western knowledge proffers universal </a:t>
            </a:r>
            <a:r>
              <a:rPr lang="en-US" sz="2800" dirty="0">
                <a:latin typeface="+mj-lt"/>
              </a:rPr>
              <a:t>solutions to </a:t>
            </a:r>
            <a:r>
              <a:rPr lang="en-US" sz="2800" dirty="0" smtClean="0">
                <a:latin typeface="+mj-lt"/>
              </a:rPr>
              <a:t>problems that are of human concern. </a:t>
            </a:r>
          </a:p>
          <a:p>
            <a:pPr marL="0" indent="0">
              <a:spcAft>
                <a:spcPts val="1800"/>
              </a:spcAft>
              <a:buNone/>
            </a:pPr>
            <a:r>
              <a:rPr lang="en-US" sz="2800" dirty="0" smtClean="0">
                <a:latin typeface="+mj-lt"/>
              </a:rPr>
              <a:t>For Indigenous knowledge there are no discrete objects of study. Knowledge is holistic, communal and highly contextual. Following natural laws, Indigenous knowledge does not aim at producing anthropocentric theories or solutions, but at observing relationships between elements within a system.</a:t>
            </a:r>
            <a:endParaRPr lang="en-US" sz="2800" dirty="0">
              <a:latin typeface="+mj-lt"/>
            </a:endParaRPr>
          </a:p>
        </p:txBody>
      </p:sp>
    </p:spTree>
    <p:extLst>
      <p:ext uri="{BB962C8B-B14F-4D97-AF65-F5344CB8AC3E}">
        <p14:creationId xmlns:p14="http://schemas.microsoft.com/office/powerpoint/2010/main" val="11888984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knowledge and Western science side by side</a:t>
            </a:r>
            <a:endParaRPr lang="en-US" dirty="0"/>
          </a:p>
        </p:txBody>
      </p:sp>
      <p:sp>
        <p:nvSpPr>
          <p:cNvPr id="3" name="Content Placeholder 2"/>
          <p:cNvSpPr>
            <a:spLocks noGrp="1"/>
          </p:cNvSpPr>
          <p:nvPr>
            <p:ph idx="1"/>
          </p:nvPr>
        </p:nvSpPr>
        <p:spPr>
          <a:xfrm>
            <a:off x="628650" y="1828800"/>
            <a:ext cx="7886700" cy="4351338"/>
          </a:xfrm>
        </p:spPr>
        <p:txBody>
          <a:bodyPr>
            <a:noAutofit/>
          </a:bodyPr>
          <a:lstStyle/>
          <a:p>
            <a:pPr marL="0" lvl="0" indent="0">
              <a:buNone/>
            </a:pPr>
            <a:r>
              <a:rPr lang="en-US" sz="2800" dirty="0" smtClean="0">
                <a:latin typeface="+mj-lt"/>
              </a:rPr>
              <a:t>Western science proffers a fragmented, linear and hierarchical understanding of the world. It reduces experience to mechanical and mathematical relationships. </a:t>
            </a:r>
          </a:p>
          <a:p>
            <a:pPr marL="0" lvl="0" indent="0">
              <a:buNone/>
            </a:pPr>
            <a:r>
              <a:rPr lang="en-US" sz="2800" dirty="0" smtClean="0">
                <a:latin typeface="+mj-lt"/>
              </a:rPr>
              <a:t>Indigenous knowledge revers and respects all life enacting the principles of reciprocity and interdependence, balance and wholeness, inner and outer harmony. </a:t>
            </a:r>
          </a:p>
          <a:p>
            <a:pPr marL="0" lvl="0" indent="0">
              <a:spcAft>
                <a:spcPts val="1800"/>
              </a:spcAft>
              <a:buNone/>
            </a:pPr>
            <a:endParaRPr lang="en-US" sz="2800" dirty="0">
              <a:latin typeface="+mj-lt"/>
            </a:endParaRPr>
          </a:p>
        </p:txBody>
      </p:sp>
    </p:spTree>
    <p:extLst>
      <p:ext uri="{BB962C8B-B14F-4D97-AF65-F5344CB8AC3E}">
        <p14:creationId xmlns:p14="http://schemas.microsoft.com/office/powerpoint/2010/main" val="922486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knowledge and Western science side by side</a:t>
            </a:r>
            <a:endParaRPr lang="en-US" dirty="0"/>
          </a:p>
        </p:txBody>
      </p:sp>
      <p:sp>
        <p:nvSpPr>
          <p:cNvPr id="3" name="Content Placeholder 2"/>
          <p:cNvSpPr>
            <a:spLocks noGrp="1"/>
          </p:cNvSpPr>
          <p:nvPr>
            <p:ph idx="1"/>
          </p:nvPr>
        </p:nvSpPr>
        <p:spPr>
          <a:xfrm>
            <a:off x="628650" y="1828800"/>
            <a:ext cx="7886700" cy="4351338"/>
          </a:xfrm>
        </p:spPr>
        <p:txBody>
          <a:bodyPr>
            <a:noAutofit/>
          </a:bodyPr>
          <a:lstStyle/>
          <a:p>
            <a:pPr marL="0" lvl="0" indent="0">
              <a:buNone/>
            </a:pPr>
            <a:r>
              <a:rPr lang="en-US" sz="2800" dirty="0" smtClean="0">
                <a:latin typeface="+mj-lt"/>
              </a:rPr>
              <a:t>Western science serves exploitative systems of social interaction. It operates in an elitist and highly competitive system where only few achieve the status to carry knowledge forward.</a:t>
            </a:r>
          </a:p>
          <a:p>
            <a:pPr marL="0" lvl="0" indent="0">
              <a:buNone/>
            </a:pPr>
            <a:r>
              <a:rPr lang="en-US" sz="2800" dirty="0" smtClean="0">
                <a:latin typeface="+mj-lt"/>
              </a:rPr>
              <a:t>Indigenous knowledge is inclusive, cooperative and peaceful. It nourishes the learning spirit as a foundation for sustainable ways of being. </a:t>
            </a:r>
            <a:endParaRPr lang="en-US" sz="2800" dirty="0">
              <a:latin typeface="+mj-lt"/>
            </a:endParaRPr>
          </a:p>
        </p:txBody>
      </p:sp>
    </p:spTree>
    <p:extLst>
      <p:ext uri="{BB962C8B-B14F-4D97-AF65-F5344CB8AC3E}">
        <p14:creationId xmlns:p14="http://schemas.microsoft.com/office/powerpoint/2010/main" val="908632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Indigenous knowledge and </a:t>
            </a:r>
            <a:r>
              <a:rPr lang="en-US" dirty="0" smtClean="0"/>
              <a:t>Western </a:t>
            </a:r>
            <a:r>
              <a:rPr lang="en-US" dirty="0"/>
              <a:t>science side by side</a:t>
            </a:r>
          </a:p>
        </p:txBody>
      </p:sp>
      <p:sp>
        <p:nvSpPr>
          <p:cNvPr id="3" name="Content Placeholder 2"/>
          <p:cNvSpPr>
            <a:spLocks noGrp="1"/>
          </p:cNvSpPr>
          <p:nvPr>
            <p:ph idx="1"/>
          </p:nvPr>
        </p:nvSpPr>
        <p:spPr/>
        <p:txBody>
          <a:bodyPr>
            <a:normAutofit/>
          </a:bodyPr>
          <a:lstStyle/>
          <a:p>
            <a:pPr marL="0" indent="0">
              <a:buNone/>
            </a:pPr>
            <a:r>
              <a:rPr lang="en-US" sz="2800" dirty="0">
                <a:latin typeface="+mj-lt"/>
              </a:rPr>
              <a:t>As you can see, </a:t>
            </a:r>
            <a:r>
              <a:rPr lang="en-US" sz="2800" dirty="0" smtClean="0">
                <a:latin typeface="+mj-lt"/>
              </a:rPr>
              <a:t>we have made generalizations </a:t>
            </a:r>
            <a:r>
              <a:rPr lang="en-US" sz="2800" dirty="0">
                <a:latin typeface="+mj-lt"/>
              </a:rPr>
              <a:t>about </a:t>
            </a:r>
            <a:r>
              <a:rPr lang="en-US" sz="2800" dirty="0" smtClean="0">
                <a:latin typeface="+mj-lt"/>
              </a:rPr>
              <a:t>both Indigenous </a:t>
            </a:r>
            <a:r>
              <a:rPr lang="en-US" sz="2800" dirty="0">
                <a:latin typeface="+mj-lt"/>
              </a:rPr>
              <a:t>knowledge and </a:t>
            </a:r>
            <a:r>
              <a:rPr lang="en-US" sz="2800" dirty="0" smtClean="0">
                <a:latin typeface="+mj-lt"/>
              </a:rPr>
              <a:t>Western </a:t>
            </a:r>
            <a:r>
              <a:rPr lang="en-US" sz="2800" dirty="0">
                <a:latin typeface="+mj-lt"/>
              </a:rPr>
              <a:t>scientific knowledge. </a:t>
            </a:r>
          </a:p>
          <a:p>
            <a:pPr marL="0" indent="0">
              <a:buNone/>
            </a:pPr>
            <a:r>
              <a:rPr lang="en-US" sz="2800" dirty="0">
                <a:latin typeface="+mj-lt"/>
              </a:rPr>
              <a:t>R</a:t>
            </a:r>
            <a:r>
              <a:rPr lang="en-US" sz="2800" dirty="0" smtClean="0">
                <a:latin typeface="+mj-lt"/>
              </a:rPr>
              <a:t>emember </a:t>
            </a:r>
            <a:r>
              <a:rPr lang="en-US" sz="2800" dirty="0">
                <a:latin typeface="+mj-lt"/>
              </a:rPr>
              <a:t>that the boundaries between the two are not so hard and fast </a:t>
            </a:r>
            <a:r>
              <a:rPr lang="en-US" sz="2800" dirty="0" smtClean="0">
                <a:latin typeface="+mj-lt"/>
              </a:rPr>
              <a:t>and that </a:t>
            </a:r>
            <a:r>
              <a:rPr lang="en-US" sz="2800" dirty="0">
                <a:latin typeface="+mj-lt"/>
              </a:rPr>
              <a:t>both kinds of knowledge can exhibit different aspects. </a:t>
            </a:r>
            <a:r>
              <a:rPr lang="en-US" sz="2800" dirty="0" smtClean="0">
                <a:latin typeface="+mj-lt"/>
              </a:rPr>
              <a:t>Most importantly, there are instances where Indigenous knowledge and Western science overlap. </a:t>
            </a:r>
          </a:p>
          <a:p>
            <a:pPr marL="0" indent="0">
              <a:buNone/>
            </a:pPr>
            <a:endParaRPr lang="en-US" sz="2800" dirty="0" smtClean="0">
              <a:latin typeface="+mj-lt"/>
            </a:endParaRPr>
          </a:p>
        </p:txBody>
      </p:sp>
    </p:spTree>
    <p:extLst>
      <p:ext uri="{BB962C8B-B14F-4D97-AF65-F5344CB8AC3E}">
        <p14:creationId xmlns:p14="http://schemas.microsoft.com/office/powerpoint/2010/main" val="3319961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Indigenous knowledge and </a:t>
            </a:r>
            <a:r>
              <a:rPr lang="en-US" dirty="0" smtClean="0"/>
              <a:t>Western </a:t>
            </a:r>
            <a:r>
              <a:rPr lang="en-US" dirty="0"/>
              <a:t>science side by side</a:t>
            </a:r>
          </a:p>
        </p:txBody>
      </p:sp>
      <p:sp>
        <p:nvSpPr>
          <p:cNvPr id="3" name="Content Placeholder 2"/>
          <p:cNvSpPr>
            <a:spLocks noGrp="1"/>
          </p:cNvSpPr>
          <p:nvPr>
            <p:ph idx="1"/>
          </p:nvPr>
        </p:nvSpPr>
        <p:spPr/>
        <p:txBody>
          <a:bodyPr>
            <a:normAutofit/>
          </a:bodyPr>
          <a:lstStyle/>
          <a:p>
            <a:pPr marL="0" indent="0">
              <a:buNone/>
            </a:pPr>
            <a:r>
              <a:rPr lang="en-US" sz="2400" dirty="0" smtClean="0">
                <a:latin typeface="+mj-lt"/>
              </a:rPr>
              <a:t>Listen </a:t>
            </a:r>
            <a:r>
              <a:rPr lang="en-US" sz="2400" dirty="0">
                <a:latin typeface="+mj-lt"/>
              </a:rPr>
              <a:t>to </a:t>
            </a:r>
            <a:r>
              <a:rPr lang="en-US" sz="2400" dirty="0" smtClean="0">
                <a:latin typeface="+mj-lt"/>
              </a:rPr>
              <a:t>this panel discussion on </a:t>
            </a:r>
            <a:r>
              <a:rPr lang="en-US" sz="2400" dirty="0">
                <a:latin typeface="+mj-lt"/>
              </a:rPr>
              <a:t>Indigenous Knowledge and Western </a:t>
            </a:r>
            <a:r>
              <a:rPr lang="en-US" sz="2400" dirty="0" smtClean="0">
                <a:latin typeface="+mj-lt"/>
              </a:rPr>
              <a:t>Science. </a:t>
            </a:r>
            <a:r>
              <a:rPr lang="en-US" sz="2400" dirty="0">
                <a:latin typeface="+mj-lt"/>
              </a:rPr>
              <a:t>Indigenous academics Leroy Little Bear, Dr. Gregory Cajete and Rob Cardinal examine how to create rich learning experiences by infusing traditional Indigenous knowledge with Western physics and astronomy</a:t>
            </a:r>
            <a:r>
              <a:rPr lang="en-US" sz="2400" dirty="0" smtClean="0">
                <a:latin typeface="+mj-lt"/>
              </a:rPr>
              <a:t>.</a:t>
            </a:r>
          </a:p>
          <a:p>
            <a:pPr marL="0" indent="0">
              <a:buNone/>
            </a:pPr>
            <a:r>
              <a:rPr lang="en-US" sz="2400" dirty="0">
                <a:latin typeface="+mj-lt"/>
                <a:hlinkClick r:id="rId2"/>
              </a:rPr>
              <a:t>https://</a:t>
            </a:r>
            <a:r>
              <a:rPr lang="en-US" sz="2400" dirty="0" smtClean="0">
                <a:latin typeface="+mj-lt"/>
                <a:hlinkClick r:id="rId2"/>
              </a:rPr>
              <a:t>www.youtube.com/watch?v=JeNnOZTk440</a:t>
            </a:r>
            <a:endParaRPr lang="en-US" sz="2400" dirty="0" smtClean="0">
              <a:latin typeface="+mj-lt"/>
            </a:endParaRPr>
          </a:p>
          <a:p>
            <a:pPr marL="0" indent="0">
              <a:buNone/>
            </a:pPr>
            <a:endParaRPr lang="en-US" sz="2400" dirty="0" smtClean="0">
              <a:latin typeface="+mj-lt"/>
            </a:endParaRPr>
          </a:p>
          <a:p>
            <a:pPr marL="0" indent="0">
              <a:buNone/>
            </a:pPr>
            <a:endParaRPr lang="en-US" sz="2400" dirty="0" smtClean="0">
              <a:latin typeface="+mj-lt"/>
            </a:endParaRPr>
          </a:p>
        </p:txBody>
      </p:sp>
    </p:spTree>
    <p:extLst>
      <p:ext uri="{BB962C8B-B14F-4D97-AF65-F5344CB8AC3E}">
        <p14:creationId xmlns:p14="http://schemas.microsoft.com/office/powerpoint/2010/main" val="745517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outcomes</a:t>
            </a:r>
            <a:endParaRPr lang="en-US" dirty="0"/>
          </a:p>
        </p:txBody>
      </p:sp>
      <p:sp>
        <p:nvSpPr>
          <p:cNvPr id="3" name="Content Placeholder 2"/>
          <p:cNvSpPr>
            <a:spLocks noGrp="1"/>
          </p:cNvSpPr>
          <p:nvPr>
            <p:ph idx="1"/>
          </p:nvPr>
        </p:nvSpPr>
        <p:spPr/>
        <p:txBody>
          <a:bodyPr>
            <a:normAutofit/>
          </a:bodyPr>
          <a:lstStyle/>
          <a:p>
            <a:pPr marL="0" indent="0">
              <a:spcAft>
                <a:spcPts val="1200"/>
              </a:spcAft>
              <a:buNone/>
            </a:pPr>
            <a:r>
              <a:rPr lang="en-US" sz="2400" dirty="0">
                <a:latin typeface="+mj-lt"/>
                <a:ea typeface="Comic Sans MS" charset="0"/>
                <a:cs typeface="Comic Sans MS" charset="0"/>
              </a:rPr>
              <a:t>By the end of this module, you will be able to: </a:t>
            </a:r>
          </a:p>
          <a:p>
            <a:pPr>
              <a:spcAft>
                <a:spcPts val="1200"/>
              </a:spcAft>
            </a:pPr>
            <a:r>
              <a:rPr lang="en-US" sz="2400" dirty="0">
                <a:latin typeface="+mj-lt"/>
                <a:ea typeface="Comic Sans MS" charset="0"/>
                <a:cs typeface="Comic Sans MS" charset="0"/>
              </a:rPr>
              <a:t>Recognize traditional Indigenous pedagogies and ontological understandings</a:t>
            </a:r>
          </a:p>
          <a:p>
            <a:pPr>
              <a:spcAft>
                <a:spcPts val="1200"/>
              </a:spcAft>
            </a:pPr>
            <a:r>
              <a:rPr lang="en-US" sz="2400" dirty="0">
                <a:latin typeface="+mj-lt"/>
                <a:ea typeface="Comic Sans MS" charset="0"/>
                <a:cs typeface="Comic Sans MS" charset="0"/>
              </a:rPr>
              <a:t>Realize that knowledges are subjective and appreciate their relationship to worldviews. </a:t>
            </a:r>
          </a:p>
          <a:p>
            <a:pPr>
              <a:spcAft>
                <a:spcPts val="1200"/>
              </a:spcAft>
            </a:pPr>
            <a:r>
              <a:rPr lang="en-US" sz="2400" dirty="0">
                <a:latin typeface="+mj-lt"/>
                <a:ea typeface="Comic Sans MS" charset="0"/>
                <a:cs typeface="Comic Sans MS" charset="0"/>
              </a:rPr>
              <a:t>Elaborate on specific characteristics of Indigenous knowledge. </a:t>
            </a:r>
          </a:p>
          <a:p>
            <a:pPr>
              <a:spcAft>
                <a:spcPts val="1200"/>
              </a:spcAft>
            </a:pPr>
            <a:r>
              <a:rPr lang="en-US" sz="2400" dirty="0">
                <a:latin typeface="+mj-lt"/>
                <a:ea typeface="Comic Sans MS" charset="0"/>
                <a:cs typeface="Comic Sans MS" charset="0"/>
              </a:rPr>
              <a:t>Contextualize the sources of Indigenous knowledge</a:t>
            </a:r>
            <a:endParaRPr lang="en-US" sz="2400" dirty="0">
              <a:latin typeface="+mj-lt"/>
            </a:endParaRPr>
          </a:p>
          <a:p>
            <a:endParaRPr lang="en-US" sz="2400" dirty="0">
              <a:latin typeface="+mj-lt"/>
            </a:endParaRPr>
          </a:p>
        </p:txBody>
      </p:sp>
    </p:spTree>
    <p:extLst>
      <p:ext uri="{BB962C8B-B14F-4D97-AF65-F5344CB8AC3E}">
        <p14:creationId xmlns:p14="http://schemas.microsoft.com/office/powerpoint/2010/main" val="16260094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a:ea typeface="Comic Sans MS" charset="0"/>
                <a:cs typeface="Comic Sans MS" charset="0"/>
              </a:rPr>
              <a:t>Indigenous knowledge and learning: Reimagining </a:t>
            </a:r>
            <a:r>
              <a:rPr lang="en-CA" sz="3600" dirty="0" smtClean="0">
                <a:ea typeface="Comic Sans MS" charset="0"/>
                <a:cs typeface="Comic Sans MS" charset="0"/>
              </a:rPr>
              <a:t>education</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latin typeface="+mj-lt"/>
              </a:rPr>
              <a:t>Dominant education systems endorse and advance Western </a:t>
            </a:r>
            <a:r>
              <a:rPr lang="en-US" sz="2400" dirty="0">
                <a:latin typeface="+mj-lt"/>
              </a:rPr>
              <a:t>science, technology and educational methods. </a:t>
            </a:r>
            <a:r>
              <a:rPr lang="en-US" sz="2400" dirty="0" smtClean="0">
                <a:latin typeface="+mj-lt"/>
              </a:rPr>
              <a:t>In doing so, they perpetuate a worldview where the world of humans is separated from nature, and knowledge severed from the realm of the sacred. </a:t>
            </a:r>
          </a:p>
          <a:p>
            <a:pPr marL="0" indent="0">
              <a:buNone/>
            </a:pPr>
            <a:r>
              <a:rPr lang="en-US" sz="2400" dirty="0" smtClean="0">
                <a:latin typeface="+mj-lt"/>
              </a:rPr>
              <a:t>But our ongoing existence with the world makes such separation unjustifiable and unsustainable. </a:t>
            </a:r>
          </a:p>
          <a:p>
            <a:pPr marL="0" indent="0">
              <a:buNone/>
            </a:pPr>
            <a:r>
              <a:rPr lang="en-US" sz="2400" dirty="0" smtClean="0">
                <a:latin typeface="+mj-lt"/>
              </a:rPr>
              <a:t>Indigenous knowledge is a living force that brings humanity in relation with the rest of nature in narratives that are open and inclusive of all living things.</a:t>
            </a:r>
            <a:endParaRPr lang="en-US" sz="2400" dirty="0">
              <a:latin typeface="+mj-lt"/>
            </a:endParaRPr>
          </a:p>
          <a:p>
            <a:endParaRPr lang="en-US" sz="2400" dirty="0">
              <a:latin typeface="+mj-lt"/>
            </a:endParaRPr>
          </a:p>
        </p:txBody>
      </p:sp>
    </p:spTree>
    <p:extLst>
      <p:ext uri="{BB962C8B-B14F-4D97-AF65-F5344CB8AC3E}">
        <p14:creationId xmlns:p14="http://schemas.microsoft.com/office/powerpoint/2010/main" val="1729687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a:ea typeface="Comic Sans MS" charset="0"/>
                <a:cs typeface="Comic Sans MS" charset="0"/>
              </a:rPr>
              <a:t>Indigenous knowledge and learning: Reimagining </a:t>
            </a:r>
            <a:r>
              <a:rPr lang="en-CA" sz="3600" dirty="0" smtClean="0">
                <a:ea typeface="Comic Sans MS" charset="0"/>
                <a:cs typeface="Comic Sans MS" charset="0"/>
              </a:rPr>
              <a:t>education</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latin typeface="+mj-lt"/>
              </a:rPr>
              <a:t>Let’s get inspired by First Nations Principles of Learning and </a:t>
            </a:r>
            <a:r>
              <a:rPr lang="en-US" sz="2800" dirty="0">
                <a:latin typeface="+mj-lt"/>
              </a:rPr>
              <a:t>Dr. Martin Brokenleg's presentation of the Circle of Courage at the Truth and Reconciliation Commission </a:t>
            </a:r>
            <a:r>
              <a:rPr lang="en-US" sz="2800" dirty="0" smtClean="0">
                <a:latin typeface="+mj-lt"/>
              </a:rPr>
              <a:t>hearings: </a:t>
            </a:r>
          </a:p>
          <a:p>
            <a:pPr marL="0" indent="0">
              <a:buNone/>
            </a:pPr>
            <a:r>
              <a:rPr lang="en-US" sz="2800" u="sng" dirty="0" smtClean="0">
                <a:latin typeface="+mj-lt"/>
                <a:hlinkClick r:id="rId2"/>
              </a:rPr>
              <a:t>https</a:t>
            </a:r>
            <a:r>
              <a:rPr lang="en-US" sz="2800" u="sng" dirty="0">
                <a:latin typeface="+mj-lt"/>
                <a:hlinkClick r:id="rId2"/>
              </a:rPr>
              <a:t>://www.youtube.com/watch?v=0PgrfCVCt_A&amp;sns=tw&amp;utm_content=buffer82a22&amp;utm_medium=social&amp;utm_source=twitter.com&amp;utm_campaign=buffer</a:t>
            </a:r>
            <a:endParaRPr lang="en-US" sz="2800" dirty="0">
              <a:latin typeface="+mj-lt"/>
            </a:endParaRPr>
          </a:p>
          <a:p>
            <a:pPr marL="0" indent="0">
              <a:buNone/>
            </a:pPr>
            <a:endParaRPr lang="en-US" sz="2800" dirty="0" smtClean="0">
              <a:latin typeface="+mj-lt"/>
            </a:endParaRPr>
          </a:p>
          <a:p>
            <a:endParaRPr lang="en-US" sz="2800" dirty="0">
              <a:latin typeface="+mj-lt"/>
            </a:endParaRPr>
          </a:p>
          <a:p>
            <a:endParaRPr lang="en-US" sz="2800" dirty="0">
              <a:latin typeface="+mj-lt"/>
            </a:endParaRPr>
          </a:p>
        </p:txBody>
      </p:sp>
    </p:spTree>
    <p:extLst>
      <p:ext uri="{BB962C8B-B14F-4D97-AF65-F5344CB8AC3E}">
        <p14:creationId xmlns:p14="http://schemas.microsoft.com/office/powerpoint/2010/main" val="16866645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z="3200" dirty="0">
                <a:ea typeface="Comic Sans MS" charset="0"/>
                <a:cs typeface="Comic Sans MS" charset="0"/>
              </a:rPr>
              <a:t>Indigenous knowledge and learning: Reimagining education</a:t>
            </a:r>
            <a:endParaRPr lang="en-US" dirty="0"/>
          </a:p>
        </p:txBody>
      </p:sp>
      <p:sp>
        <p:nvSpPr>
          <p:cNvPr id="3" name="Content Placeholder 2"/>
          <p:cNvSpPr>
            <a:spLocks noGrp="1"/>
          </p:cNvSpPr>
          <p:nvPr>
            <p:ph idx="1"/>
          </p:nvPr>
        </p:nvSpPr>
        <p:spPr/>
        <p:txBody>
          <a:bodyPr>
            <a:noAutofit/>
          </a:bodyPr>
          <a:lstStyle/>
          <a:p>
            <a:pPr marL="0" indent="0">
              <a:spcBef>
                <a:spcPts val="0"/>
              </a:spcBef>
              <a:spcAft>
                <a:spcPts val="600"/>
              </a:spcAft>
              <a:buNone/>
            </a:pPr>
            <a:r>
              <a:rPr lang="en-US" sz="2400" dirty="0">
                <a:latin typeface="+mj-lt"/>
              </a:rPr>
              <a:t>G</a:t>
            </a:r>
            <a:r>
              <a:rPr lang="en-US" sz="2400" dirty="0" smtClean="0">
                <a:latin typeface="+mj-lt"/>
              </a:rPr>
              <a:t>et inspired by Indigenous ways of living sustainably. Read “A spiritual relationship to the land” under Activity 1. </a:t>
            </a:r>
          </a:p>
          <a:p>
            <a:pPr marL="0" indent="0">
              <a:buNone/>
            </a:pPr>
            <a:r>
              <a:rPr lang="en-US" sz="2400" dirty="0" smtClean="0">
                <a:latin typeface="+mj-lt"/>
              </a:rPr>
              <a:t>Teaching and </a:t>
            </a:r>
            <a:r>
              <a:rPr lang="en-US" sz="2400" dirty="0">
                <a:latin typeface="+mj-lt"/>
              </a:rPr>
              <a:t>living </a:t>
            </a:r>
            <a:r>
              <a:rPr lang="en-US" sz="2400" dirty="0" smtClean="0">
                <a:latin typeface="+mj-lt"/>
              </a:rPr>
              <a:t>sustainably: </a:t>
            </a:r>
            <a:r>
              <a:rPr lang="en-US" sz="2400" dirty="0" smtClean="0">
                <a:latin typeface="+mj-lt"/>
                <a:hlinkClick r:id="rId2"/>
              </a:rPr>
              <a:t>http</a:t>
            </a:r>
            <a:r>
              <a:rPr lang="en-US" sz="2400" dirty="0">
                <a:latin typeface="+mj-lt"/>
                <a:hlinkClick r:id="rId2"/>
              </a:rPr>
              <a:t>://</a:t>
            </a:r>
            <a:r>
              <a:rPr lang="en-US" sz="2400" dirty="0" smtClean="0">
                <a:latin typeface="+mj-lt"/>
                <a:hlinkClick r:id="rId2"/>
              </a:rPr>
              <a:t>www.unesco.org/education/tlsf/mods/theme_c/mod11.html?panel=4#top</a:t>
            </a:r>
            <a:r>
              <a:rPr lang="en-US" sz="2400" dirty="0" smtClean="0">
                <a:latin typeface="+mj-lt"/>
              </a:rPr>
              <a:t> </a:t>
            </a:r>
          </a:p>
          <a:p>
            <a:pPr marL="0" indent="0">
              <a:buNone/>
            </a:pPr>
            <a:endParaRPr lang="en-US" sz="2400" dirty="0" smtClean="0">
              <a:latin typeface="+mj-lt"/>
            </a:endParaRPr>
          </a:p>
        </p:txBody>
      </p:sp>
    </p:spTree>
    <p:extLst>
      <p:ext uri="{BB962C8B-B14F-4D97-AF65-F5344CB8AC3E}">
        <p14:creationId xmlns:p14="http://schemas.microsoft.com/office/powerpoint/2010/main" val="1615433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ea typeface="Comic Sans MS" charset="0"/>
                <a:cs typeface="Comic Sans MS" charset="0"/>
              </a:rPr>
              <a:t>Suggested Activities</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latin typeface="+mj-lt"/>
              </a:rPr>
              <a:t>Share with your fellow learners this living representation of First Nations Holistic Life Long Learning model created by the former Canada Council on Learning and the Aboriginal Learning Centre: </a:t>
            </a:r>
          </a:p>
          <a:p>
            <a:pPr marL="0" indent="0">
              <a:buNone/>
            </a:pPr>
            <a:r>
              <a:rPr lang="en-US" sz="2800" dirty="0">
                <a:latin typeface="+mj-lt"/>
                <a:hlinkClick r:id="rId2"/>
              </a:rPr>
              <a:t>http://</a:t>
            </a:r>
            <a:r>
              <a:rPr lang="en-US" sz="2800" dirty="0" smtClean="0">
                <a:latin typeface="+mj-lt"/>
                <a:hlinkClick r:id="rId2"/>
              </a:rPr>
              <a:t>education.chiefs-of-ontario.org/upload/documents/resources/lifelong-learning/ccl_lifelonglearning_model_fn.pdf</a:t>
            </a:r>
            <a:endParaRPr lang="en-US" sz="2800" dirty="0" smtClean="0">
              <a:latin typeface="+mj-lt"/>
            </a:endParaRPr>
          </a:p>
          <a:p>
            <a:pPr marL="0" indent="0">
              <a:buNone/>
            </a:pPr>
            <a:r>
              <a:rPr lang="en-US" sz="2800" dirty="0" smtClean="0">
                <a:latin typeface="+mj-lt"/>
              </a:rPr>
              <a:t>Host a conversation about this model. Discuss who the nurturing guides are and whether there are more learning rings in one’s life. </a:t>
            </a:r>
            <a:endParaRPr lang="en-US" sz="2800" dirty="0">
              <a:latin typeface="+mj-lt"/>
            </a:endParaRPr>
          </a:p>
          <a:p>
            <a:pPr marL="0" indent="0">
              <a:buNone/>
            </a:pPr>
            <a:endParaRPr lang="en-US" sz="2800" dirty="0" smtClean="0">
              <a:latin typeface="+mj-lt"/>
            </a:endParaRPr>
          </a:p>
          <a:p>
            <a:endParaRPr lang="en-US" sz="2800" dirty="0">
              <a:latin typeface="+mj-lt"/>
            </a:endParaRPr>
          </a:p>
          <a:p>
            <a:endParaRPr lang="en-US" sz="2800" dirty="0">
              <a:latin typeface="+mj-lt"/>
            </a:endParaRPr>
          </a:p>
        </p:txBody>
      </p:sp>
    </p:spTree>
    <p:extLst>
      <p:ext uri="{BB962C8B-B14F-4D97-AF65-F5344CB8AC3E}">
        <p14:creationId xmlns:p14="http://schemas.microsoft.com/office/powerpoint/2010/main" val="20395645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ea typeface="Comic Sans MS" charset="0"/>
                <a:cs typeface="Comic Sans MS" charset="0"/>
              </a:rPr>
              <a:t>Suggested Activities: Talking Circle</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a:latin typeface="+mj-lt"/>
                <a:ea typeface="Comic Sans MS" charset="0"/>
                <a:cs typeface="Comic Sans MS" charset="0"/>
              </a:rPr>
              <a:t>Create an atmosphere of trust and mutual </a:t>
            </a:r>
            <a:r>
              <a:rPr lang="en-US" sz="2800" dirty="0" smtClean="0">
                <a:latin typeface="+mj-lt"/>
                <a:ea typeface="Comic Sans MS" charset="0"/>
                <a:cs typeface="Comic Sans MS" charset="0"/>
              </a:rPr>
              <a:t>learning by trying talking circle. </a:t>
            </a:r>
            <a:r>
              <a:rPr lang="en-US" sz="2800" dirty="0">
                <a:latin typeface="+mj-lt"/>
                <a:ea typeface="Comic Sans MS" charset="0"/>
                <a:cs typeface="Comic Sans MS" charset="0"/>
              </a:rPr>
              <a:t>The Talking Circle format is a helpful teaching strategy familiar to many </a:t>
            </a:r>
            <a:r>
              <a:rPr lang="en-US" sz="2800" dirty="0" smtClean="0">
                <a:latin typeface="+mj-lt"/>
                <a:ea typeface="Comic Sans MS" charset="0"/>
                <a:cs typeface="Comic Sans MS" charset="0"/>
              </a:rPr>
              <a:t>Indigenous cultures</a:t>
            </a:r>
            <a:r>
              <a:rPr lang="en-US" sz="2800" dirty="0">
                <a:latin typeface="+mj-lt"/>
                <a:ea typeface="Comic Sans MS" charset="0"/>
                <a:cs typeface="Comic Sans MS" charset="0"/>
              </a:rPr>
              <a:t>. </a:t>
            </a:r>
            <a:r>
              <a:rPr lang="en-US" sz="2800" dirty="0" smtClean="0">
                <a:latin typeface="+mj-lt"/>
                <a:ea typeface="Comic Sans MS" charset="0"/>
                <a:cs typeface="Comic Sans MS" charset="0"/>
              </a:rPr>
              <a:t>Everyone in </a:t>
            </a:r>
            <a:r>
              <a:rPr lang="en-US" sz="2800" dirty="0">
                <a:latin typeface="+mj-lt"/>
                <a:ea typeface="Comic Sans MS" charset="0"/>
                <a:cs typeface="Comic Sans MS" charset="0"/>
              </a:rPr>
              <a:t>a Talking Circle </a:t>
            </a:r>
            <a:r>
              <a:rPr lang="en-US" sz="2800" dirty="0" smtClean="0">
                <a:latin typeface="+mj-lt"/>
                <a:ea typeface="Comic Sans MS" charset="0"/>
                <a:cs typeface="Comic Sans MS" charset="0"/>
              </a:rPr>
              <a:t>learns </a:t>
            </a:r>
            <a:r>
              <a:rPr lang="en-US" sz="2800" dirty="0">
                <a:latin typeface="+mj-lt"/>
                <a:ea typeface="Comic Sans MS" charset="0"/>
                <a:cs typeface="Comic Sans MS" charset="0"/>
              </a:rPr>
              <a:t>to listen and respect the views of others. </a:t>
            </a:r>
            <a:endParaRPr lang="en-US" sz="2800" dirty="0" smtClean="0">
              <a:latin typeface="+mj-lt"/>
              <a:ea typeface="Comic Sans MS" charset="0"/>
              <a:cs typeface="Comic Sans MS" charset="0"/>
            </a:endParaRPr>
          </a:p>
          <a:p>
            <a:pPr marL="0" indent="0">
              <a:buNone/>
            </a:pPr>
            <a:r>
              <a:rPr lang="en-US" sz="2800" dirty="0" smtClean="0">
                <a:latin typeface="+mj-lt"/>
                <a:ea typeface="Comic Sans MS" charset="0"/>
                <a:cs typeface="Comic Sans MS" charset="0"/>
              </a:rPr>
              <a:t>A </a:t>
            </a:r>
            <a:r>
              <a:rPr lang="en-US" sz="2800" dirty="0">
                <a:latin typeface="+mj-lt"/>
                <a:ea typeface="Comic Sans MS" charset="0"/>
                <a:cs typeface="Comic Sans MS" charset="0"/>
              </a:rPr>
              <a:t>feather, stick, rock or other earth-based object can be held by the speaker to symbolize when it is their turn to speak. When one </a:t>
            </a:r>
            <a:r>
              <a:rPr lang="en-US" sz="2800" dirty="0" smtClean="0">
                <a:latin typeface="+mj-lt"/>
                <a:ea typeface="Comic Sans MS" charset="0"/>
                <a:cs typeface="Comic Sans MS" charset="0"/>
              </a:rPr>
              <a:t>learner is </a:t>
            </a:r>
            <a:r>
              <a:rPr lang="en-US" sz="2800" dirty="0">
                <a:latin typeface="+mj-lt"/>
                <a:ea typeface="Comic Sans MS" charset="0"/>
                <a:cs typeface="Comic Sans MS" charset="0"/>
              </a:rPr>
              <a:t>holding the object, others have the responsibility to listen. </a:t>
            </a:r>
            <a:endParaRPr lang="en-US" sz="2800" dirty="0">
              <a:latin typeface="+mj-lt"/>
            </a:endParaRPr>
          </a:p>
          <a:p>
            <a:pPr marL="0" indent="0">
              <a:buNone/>
            </a:pPr>
            <a:endParaRPr lang="en-US" sz="2800" dirty="0" smtClean="0">
              <a:latin typeface="+mj-lt"/>
            </a:endParaRPr>
          </a:p>
          <a:p>
            <a:endParaRPr lang="en-US" sz="2800" dirty="0">
              <a:latin typeface="+mj-lt"/>
            </a:endParaRPr>
          </a:p>
          <a:p>
            <a:endParaRPr lang="en-US" sz="2800" dirty="0">
              <a:latin typeface="+mj-lt"/>
            </a:endParaRPr>
          </a:p>
        </p:txBody>
      </p:sp>
    </p:spTree>
    <p:extLst>
      <p:ext uri="{BB962C8B-B14F-4D97-AF65-F5344CB8AC3E}">
        <p14:creationId xmlns:p14="http://schemas.microsoft.com/office/powerpoint/2010/main" val="13510838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600" dirty="0" smtClean="0">
                <a:ea typeface="Comic Sans MS" charset="0"/>
                <a:cs typeface="Comic Sans MS" charset="0"/>
              </a:rPr>
              <a:t>Suggested Activities Talking Circle</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a:ea typeface="Comic Sans MS" charset="0"/>
                <a:cs typeface="Comic Sans MS" charset="0"/>
              </a:rPr>
              <a:t>Discuss a topic using the protocols of a talking circle. </a:t>
            </a:r>
            <a:endParaRPr lang="en-US" sz="2800" dirty="0" smtClean="0">
              <a:ea typeface="Comic Sans MS" charset="0"/>
              <a:cs typeface="Comic Sans MS" charset="0"/>
            </a:endParaRPr>
          </a:p>
          <a:p>
            <a:pPr marL="0" indent="0">
              <a:buNone/>
            </a:pPr>
            <a:r>
              <a:rPr lang="en-US" sz="2800" dirty="0" smtClean="0">
                <a:ea typeface="Comic Sans MS" charset="0"/>
                <a:cs typeface="Comic Sans MS" charset="0"/>
              </a:rPr>
              <a:t>Teachers </a:t>
            </a:r>
            <a:r>
              <a:rPr lang="en-US" sz="2800" dirty="0">
                <a:ea typeface="Comic Sans MS" charset="0"/>
                <a:cs typeface="Comic Sans MS" charset="0"/>
              </a:rPr>
              <a:t>have used talking </a:t>
            </a:r>
            <a:r>
              <a:rPr lang="en-US" sz="2800" dirty="0" smtClean="0">
                <a:ea typeface="Comic Sans MS" charset="0"/>
                <a:cs typeface="Comic Sans MS" charset="0"/>
              </a:rPr>
              <a:t>circle </a:t>
            </a:r>
            <a:r>
              <a:rPr lang="en-US" sz="2800" dirty="0">
                <a:ea typeface="Comic Sans MS" charset="0"/>
                <a:cs typeface="Comic Sans MS" charset="0"/>
              </a:rPr>
              <a:t>as a first </a:t>
            </a:r>
            <a:r>
              <a:rPr lang="en-US" sz="2800" dirty="0" smtClean="0">
                <a:ea typeface="Comic Sans MS" charset="0"/>
                <a:cs typeface="Comic Sans MS" charset="0"/>
              </a:rPr>
              <a:t>activity </a:t>
            </a:r>
            <a:r>
              <a:rPr lang="en-US" sz="2800" dirty="0">
                <a:ea typeface="Comic Sans MS" charset="0"/>
                <a:cs typeface="Comic Sans MS" charset="0"/>
              </a:rPr>
              <a:t>on a Monday to ask students how they are </a:t>
            </a:r>
            <a:r>
              <a:rPr lang="en-US" sz="2800" dirty="0" smtClean="0">
                <a:ea typeface="Comic Sans MS" charset="0"/>
                <a:cs typeface="Comic Sans MS" charset="0"/>
              </a:rPr>
              <a:t>feeling. </a:t>
            </a:r>
            <a:r>
              <a:rPr lang="en-US" sz="2800" dirty="0">
                <a:ea typeface="Comic Sans MS" charset="0"/>
                <a:cs typeface="Comic Sans MS" charset="0"/>
              </a:rPr>
              <a:t>What happened on the weekend? What are you </a:t>
            </a:r>
            <a:r>
              <a:rPr lang="en-US" sz="2800" dirty="0" smtClean="0">
                <a:ea typeface="Comic Sans MS" charset="0"/>
                <a:cs typeface="Comic Sans MS" charset="0"/>
              </a:rPr>
              <a:t>looking forward </a:t>
            </a:r>
            <a:r>
              <a:rPr lang="en-US" sz="2800" dirty="0">
                <a:ea typeface="Comic Sans MS" charset="0"/>
                <a:cs typeface="Comic Sans MS" charset="0"/>
              </a:rPr>
              <a:t>to this week? </a:t>
            </a:r>
            <a:endParaRPr lang="en-US" sz="2800" dirty="0" smtClean="0">
              <a:ea typeface="Comic Sans MS" charset="0"/>
              <a:cs typeface="Comic Sans MS" charset="0"/>
            </a:endParaRPr>
          </a:p>
          <a:p>
            <a:pPr marL="0" indent="0">
              <a:buNone/>
            </a:pPr>
            <a:endParaRPr lang="en-US" sz="2800" dirty="0">
              <a:ea typeface="Comic Sans MS" charset="0"/>
              <a:cs typeface="Comic Sans MS" charset="0"/>
            </a:endParaRPr>
          </a:p>
          <a:p>
            <a:pPr marL="0" indent="0">
              <a:buNone/>
            </a:pPr>
            <a:r>
              <a:rPr lang="en-US" sz="2800" dirty="0" smtClean="0">
                <a:ea typeface="Comic Sans MS" charset="0"/>
                <a:cs typeface="Comic Sans MS" charset="0"/>
              </a:rPr>
              <a:t>Or </a:t>
            </a:r>
            <a:r>
              <a:rPr lang="en-US" sz="2800" dirty="0">
                <a:ea typeface="Comic Sans MS" charset="0"/>
                <a:cs typeface="Comic Sans MS" charset="0"/>
              </a:rPr>
              <a:t>culminating activity on a Friday. “What did you learn this week that </a:t>
            </a:r>
            <a:r>
              <a:rPr lang="en-US" sz="2800" dirty="0" smtClean="0">
                <a:ea typeface="Comic Sans MS" charset="0"/>
                <a:cs typeface="Comic Sans MS" charset="0"/>
              </a:rPr>
              <a:t>really </a:t>
            </a:r>
            <a:r>
              <a:rPr lang="en-US" sz="2800" dirty="0">
                <a:ea typeface="Comic Sans MS" charset="0"/>
                <a:cs typeface="Comic Sans MS" charset="0"/>
              </a:rPr>
              <a:t>interested you? What do you </a:t>
            </a:r>
            <a:r>
              <a:rPr lang="en-US" sz="2800" dirty="0" smtClean="0">
                <a:ea typeface="Comic Sans MS" charset="0"/>
                <a:cs typeface="Comic Sans MS" charset="0"/>
              </a:rPr>
              <a:t>hope to do </a:t>
            </a:r>
            <a:r>
              <a:rPr lang="en-US" sz="2800" dirty="0">
                <a:ea typeface="Comic Sans MS" charset="0"/>
                <a:cs typeface="Comic Sans MS" charset="0"/>
              </a:rPr>
              <a:t>this </a:t>
            </a:r>
            <a:r>
              <a:rPr lang="en-US" sz="2800" dirty="0" smtClean="0">
                <a:ea typeface="Comic Sans MS" charset="0"/>
                <a:cs typeface="Comic Sans MS" charset="0"/>
              </a:rPr>
              <a:t>weekend?”</a:t>
            </a:r>
            <a:endParaRPr lang="en-US" sz="2800" dirty="0">
              <a:ea typeface="Comic Sans MS" charset="0"/>
              <a:cs typeface="Comic Sans MS" charset="0"/>
            </a:endParaRPr>
          </a:p>
          <a:p>
            <a:pPr marL="0" indent="0">
              <a:buNone/>
            </a:pPr>
            <a:endParaRPr lang="en-US" sz="2800" dirty="0" smtClean="0">
              <a:latin typeface="+mj-lt"/>
            </a:endParaRPr>
          </a:p>
          <a:p>
            <a:endParaRPr lang="en-US" sz="2800" dirty="0">
              <a:latin typeface="+mj-lt"/>
            </a:endParaRPr>
          </a:p>
          <a:p>
            <a:endParaRPr lang="en-US" sz="2800" dirty="0">
              <a:latin typeface="+mj-lt"/>
            </a:endParaRPr>
          </a:p>
        </p:txBody>
      </p:sp>
    </p:spTree>
    <p:extLst>
      <p:ext uri="{BB962C8B-B14F-4D97-AF65-F5344CB8AC3E}">
        <p14:creationId xmlns:p14="http://schemas.microsoft.com/office/powerpoint/2010/main" val="15719382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and further learning</a:t>
            </a:r>
            <a:endParaRPr lang="en-US" dirty="0"/>
          </a:p>
        </p:txBody>
      </p:sp>
      <p:sp>
        <p:nvSpPr>
          <p:cNvPr id="3" name="Content Placeholder 2"/>
          <p:cNvSpPr>
            <a:spLocks noGrp="1"/>
          </p:cNvSpPr>
          <p:nvPr>
            <p:ph idx="1"/>
          </p:nvPr>
        </p:nvSpPr>
        <p:spPr/>
        <p:txBody>
          <a:bodyPr/>
          <a:lstStyle/>
          <a:p>
            <a:pPr marL="0" indent="0">
              <a:buNone/>
            </a:pPr>
            <a:r>
              <a:rPr lang="en-US" sz="2400" dirty="0">
                <a:latin typeface="+mj-lt"/>
                <a:ea typeface="Comic Sans MS" charset="0"/>
                <a:cs typeface="Comic Sans MS" charset="0"/>
              </a:rPr>
              <a:t>What matters in Indigenous Education : Implementing a Vision Committed to Holism, Diversity and Engagement by Pamela Rose Toulouse </a:t>
            </a:r>
            <a:r>
              <a:rPr lang="en-US" sz="2400" dirty="0">
                <a:latin typeface="+mj-lt"/>
                <a:ea typeface="Comic Sans MS" charset="0"/>
                <a:cs typeface="Comic Sans MS" charset="0"/>
                <a:hlinkClick r:id="rId2"/>
              </a:rPr>
              <a:t>http://peopleforeducation.ca/measuring-what-matters/wp-content/uploads/2016/04/P4E-MWM-What-Matters-in-Indigenous-Education.pdf</a:t>
            </a:r>
            <a:endParaRPr lang="en-US" sz="2400" dirty="0">
              <a:latin typeface="+mj-lt"/>
              <a:ea typeface="Comic Sans MS" charset="0"/>
              <a:cs typeface="Comic Sans MS" charset="0"/>
            </a:endParaRPr>
          </a:p>
          <a:p>
            <a:pPr marL="0" indent="0">
              <a:buNone/>
            </a:pPr>
            <a:r>
              <a:rPr lang="en-US" sz="2400" dirty="0">
                <a:latin typeface="+mj-lt"/>
                <a:ea typeface="Comic Sans MS" charset="0"/>
                <a:cs typeface="Comic Sans MS" charset="0"/>
              </a:rPr>
              <a:t>Equity Matters by  Jean-Paul Restoule </a:t>
            </a:r>
            <a:r>
              <a:rPr lang="en-US" sz="2400" dirty="0">
                <a:latin typeface="+mj-lt"/>
                <a:ea typeface="Comic Sans MS" charset="0"/>
                <a:cs typeface="Comic Sans MS" charset="0"/>
                <a:hlinkClick r:id="rId3"/>
              </a:rPr>
              <a:t>http://</a:t>
            </a:r>
            <a:r>
              <a:rPr lang="en-US" sz="2400" dirty="0" smtClean="0">
                <a:latin typeface="+mj-lt"/>
                <a:ea typeface="Comic Sans MS" charset="0"/>
                <a:cs typeface="Comic Sans MS" charset="0"/>
                <a:hlinkClick r:id="rId3"/>
              </a:rPr>
              <a:t>www.ideas-idees.ca/blog/everything-alive-and-everyone-related-Indigenous-knowing-and-inclusive-education</a:t>
            </a:r>
            <a:endParaRPr lang="en-US" sz="2400" dirty="0">
              <a:latin typeface="+mj-lt"/>
              <a:ea typeface="Comic Sans MS" charset="0"/>
              <a:cs typeface="Comic Sans MS" charset="0"/>
            </a:endParaRPr>
          </a:p>
          <a:p>
            <a:endParaRPr lang="en-US" dirty="0">
              <a:latin typeface="+mj-lt"/>
            </a:endParaRPr>
          </a:p>
        </p:txBody>
      </p:sp>
    </p:spTree>
    <p:extLst>
      <p:ext uri="{BB962C8B-B14F-4D97-AF65-F5344CB8AC3E}">
        <p14:creationId xmlns:p14="http://schemas.microsoft.com/office/powerpoint/2010/main" val="1373470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Reflecting questions</a:t>
            </a:r>
            <a:endParaRPr lang="en-US" dirty="0"/>
          </a:p>
        </p:txBody>
      </p:sp>
      <p:sp>
        <p:nvSpPr>
          <p:cNvPr id="3" name="Content Placeholder 2"/>
          <p:cNvSpPr>
            <a:spLocks noGrp="1"/>
          </p:cNvSpPr>
          <p:nvPr>
            <p:ph idx="1"/>
          </p:nvPr>
        </p:nvSpPr>
        <p:spPr/>
        <p:txBody>
          <a:bodyPr>
            <a:normAutofit/>
          </a:bodyPr>
          <a:lstStyle/>
          <a:p>
            <a:pPr marL="0" lvl="0" indent="0">
              <a:lnSpc>
                <a:spcPct val="100000"/>
              </a:lnSpc>
              <a:spcAft>
                <a:spcPts val="1200"/>
              </a:spcAft>
              <a:buNone/>
            </a:pPr>
            <a:r>
              <a:rPr lang="en-US" sz="2800" dirty="0" smtClean="0">
                <a:latin typeface="+mj-lt"/>
                <a:ea typeface="Comic Sans MS" charset="0"/>
                <a:cs typeface="Comic Sans MS" charset="0"/>
              </a:rPr>
              <a:t>How do you know what you know? Where </a:t>
            </a:r>
            <a:r>
              <a:rPr lang="en-US" sz="2800" dirty="0">
                <a:latin typeface="+mj-lt"/>
                <a:ea typeface="Comic Sans MS" charset="0"/>
                <a:cs typeface="Comic Sans MS" charset="0"/>
              </a:rPr>
              <a:t>do you get </a:t>
            </a:r>
            <a:r>
              <a:rPr lang="en-US" sz="2800" dirty="0" smtClean="0">
                <a:latin typeface="+mj-lt"/>
                <a:ea typeface="Comic Sans MS" charset="0"/>
                <a:cs typeface="Comic Sans MS" charset="0"/>
              </a:rPr>
              <a:t>your </a:t>
            </a:r>
            <a:r>
              <a:rPr lang="en-US" sz="2800" dirty="0">
                <a:latin typeface="+mj-lt"/>
                <a:ea typeface="Comic Sans MS" charset="0"/>
                <a:cs typeface="Comic Sans MS" charset="0"/>
              </a:rPr>
              <a:t>knowledge from? </a:t>
            </a:r>
          </a:p>
          <a:p>
            <a:pPr marL="0" lvl="0" indent="0">
              <a:lnSpc>
                <a:spcPct val="100000"/>
              </a:lnSpc>
              <a:spcAft>
                <a:spcPts val="1200"/>
              </a:spcAft>
              <a:buNone/>
            </a:pPr>
            <a:r>
              <a:rPr lang="en-US" sz="2800" dirty="0" smtClean="0">
                <a:latin typeface="+mj-lt"/>
                <a:ea typeface="Comic Sans MS" charset="0"/>
                <a:cs typeface="Comic Sans MS" charset="0"/>
              </a:rPr>
              <a:t>Are some sources more trustworthy than others? </a:t>
            </a:r>
          </a:p>
          <a:p>
            <a:pPr marL="0" lvl="0" indent="0">
              <a:lnSpc>
                <a:spcPct val="100000"/>
              </a:lnSpc>
              <a:spcAft>
                <a:spcPts val="1200"/>
              </a:spcAft>
              <a:buNone/>
            </a:pPr>
            <a:r>
              <a:rPr lang="en-US" sz="2800" dirty="0" smtClean="0">
                <a:latin typeface="+mj-lt"/>
                <a:ea typeface="Comic Sans MS" charset="0"/>
                <a:cs typeface="Comic Sans MS" charset="0"/>
              </a:rPr>
              <a:t>How </a:t>
            </a:r>
            <a:r>
              <a:rPr lang="en-US" sz="2800" dirty="0">
                <a:latin typeface="+mj-lt"/>
                <a:ea typeface="Comic Sans MS" charset="0"/>
                <a:cs typeface="Comic Sans MS" charset="0"/>
              </a:rPr>
              <a:t>do you determine what sources of knowledge are credible? </a:t>
            </a:r>
            <a:endParaRPr lang="en-US" sz="2800" dirty="0" smtClean="0">
              <a:latin typeface="+mj-lt"/>
              <a:ea typeface="Comic Sans MS" charset="0"/>
              <a:cs typeface="Comic Sans MS" charset="0"/>
            </a:endParaRPr>
          </a:p>
          <a:p>
            <a:pPr marL="0" lvl="0" indent="0">
              <a:lnSpc>
                <a:spcPct val="100000"/>
              </a:lnSpc>
              <a:spcAft>
                <a:spcPts val="1200"/>
              </a:spcAft>
              <a:buNone/>
            </a:pPr>
            <a:r>
              <a:rPr lang="en-US" sz="2800" dirty="0" smtClean="0">
                <a:latin typeface="+mj-lt"/>
                <a:ea typeface="Comic Sans MS" charset="0"/>
                <a:cs typeface="Comic Sans MS" charset="0"/>
              </a:rPr>
              <a:t>What </a:t>
            </a:r>
            <a:r>
              <a:rPr lang="en-US" sz="2800" dirty="0">
                <a:latin typeface="+mj-lt"/>
                <a:ea typeface="Comic Sans MS" charset="0"/>
                <a:cs typeface="Comic Sans MS" charset="0"/>
              </a:rPr>
              <a:t>values underlie your opinions? </a:t>
            </a:r>
          </a:p>
          <a:p>
            <a:pPr marL="0" indent="0">
              <a:buNone/>
            </a:pPr>
            <a:endParaRPr lang="en-US" sz="2800" dirty="0">
              <a:latin typeface="+mj-lt"/>
            </a:endParaRPr>
          </a:p>
          <a:p>
            <a:endParaRPr lang="en-US" sz="2800" dirty="0">
              <a:latin typeface="+mj-lt"/>
            </a:endParaRPr>
          </a:p>
        </p:txBody>
      </p:sp>
    </p:spTree>
    <p:extLst>
      <p:ext uri="{BB962C8B-B14F-4D97-AF65-F5344CB8AC3E}">
        <p14:creationId xmlns:p14="http://schemas.microsoft.com/office/powerpoint/2010/main" val="855186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ways of knowing: topics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sz="3200" dirty="0">
                <a:latin typeface="+mj-lt"/>
                <a:ea typeface="Comic Sans MS" charset="0"/>
                <a:cs typeface="Comic Sans MS" charset="0"/>
              </a:rPr>
              <a:t>You will explore the following topics in this module:</a:t>
            </a:r>
          </a:p>
          <a:p>
            <a:pPr marL="457200" indent="-457200">
              <a:buFont typeface="+mj-lt"/>
              <a:buAutoNum type="arabicPeriod"/>
            </a:pPr>
            <a:r>
              <a:rPr lang="en-CA" sz="3200" dirty="0">
                <a:latin typeface="+mj-lt"/>
                <a:ea typeface="Comic Sans MS" charset="0"/>
                <a:cs typeface="Comic Sans MS" charset="0"/>
              </a:rPr>
              <a:t>What is </a:t>
            </a:r>
            <a:r>
              <a:rPr lang="en-CA" sz="3200" dirty="0" smtClean="0">
                <a:latin typeface="+mj-lt"/>
                <a:ea typeface="Comic Sans MS" charset="0"/>
                <a:cs typeface="Comic Sans MS" charset="0"/>
              </a:rPr>
              <a:t>Indigenous </a:t>
            </a:r>
            <a:r>
              <a:rPr lang="en-CA" sz="3200" dirty="0">
                <a:latin typeface="+mj-lt"/>
                <a:ea typeface="Comic Sans MS" charset="0"/>
                <a:cs typeface="Comic Sans MS" charset="0"/>
              </a:rPr>
              <a:t>knowledge? </a:t>
            </a:r>
            <a:endParaRPr lang="en-CA" sz="3200" dirty="0" smtClean="0">
              <a:latin typeface="+mj-lt"/>
              <a:ea typeface="Comic Sans MS" charset="0"/>
              <a:cs typeface="Comic Sans MS" charset="0"/>
            </a:endParaRPr>
          </a:p>
          <a:p>
            <a:pPr marL="457200" indent="-457200">
              <a:buFont typeface="+mj-lt"/>
              <a:buAutoNum type="arabicPeriod"/>
            </a:pPr>
            <a:r>
              <a:rPr lang="en-CA" sz="3200" dirty="0" smtClean="0">
                <a:latin typeface="+mj-lt"/>
                <a:ea typeface="Comic Sans MS" charset="0"/>
                <a:cs typeface="Comic Sans MS" charset="0"/>
              </a:rPr>
              <a:t>Characteristics of Indigenous knowledge</a:t>
            </a:r>
          </a:p>
          <a:p>
            <a:pPr marL="457200" indent="-457200">
              <a:buFont typeface="+mj-lt"/>
              <a:buAutoNum type="arabicPeriod"/>
            </a:pPr>
            <a:r>
              <a:rPr lang="en-CA" sz="3200" dirty="0" smtClean="0">
                <a:latin typeface="+mj-lt"/>
                <a:ea typeface="Comic Sans MS" charset="0"/>
                <a:cs typeface="Comic Sans MS" charset="0"/>
              </a:rPr>
              <a:t>Sources of Indigenous </a:t>
            </a:r>
            <a:r>
              <a:rPr lang="en-CA" sz="3200" dirty="0" smtClean="0">
                <a:latin typeface="+mj-lt"/>
                <a:ea typeface="Comic Sans MS" charset="0"/>
                <a:cs typeface="Comic Sans MS" charset="0"/>
              </a:rPr>
              <a:t>knowledge</a:t>
            </a:r>
            <a:endParaRPr lang="en-CA" sz="3200" dirty="0" smtClean="0">
              <a:solidFill>
                <a:srgbClr val="C00000"/>
              </a:solidFill>
              <a:latin typeface="+mj-lt"/>
              <a:ea typeface="Comic Sans MS" charset="0"/>
              <a:cs typeface="Comic Sans MS" charset="0"/>
            </a:endParaRPr>
          </a:p>
          <a:p>
            <a:pPr marL="457200" indent="-457200">
              <a:buFont typeface="+mj-lt"/>
              <a:buAutoNum type="arabicPeriod"/>
            </a:pPr>
            <a:r>
              <a:rPr lang="en-CA" sz="3200" dirty="0" smtClean="0">
                <a:solidFill>
                  <a:srgbClr val="C00000"/>
                </a:solidFill>
                <a:latin typeface="+mj-lt"/>
                <a:ea typeface="Comic Sans MS" charset="0"/>
                <a:cs typeface="Comic Sans MS" charset="0"/>
              </a:rPr>
              <a:t>Indigenous axiology</a:t>
            </a:r>
            <a:r>
              <a:rPr lang="en-CA" sz="3200" dirty="0" smtClean="0">
                <a:solidFill>
                  <a:srgbClr val="C00000"/>
                </a:solidFill>
                <a:latin typeface="+mj-lt"/>
                <a:ea typeface="Comic Sans MS" charset="0"/>
                <a:cs typeface="Comic Sans MS" charset="0"/>
              </a:rPr>
              <a:t>: values and ethics</a:t>
            </a:r>
            <a:endParaRPr lang="en-CA" sz="3200" dirty="0" smtClean="0">
              <a:solidFill>
                <a:srgbClr val="C00000"/>
              </a:solidFill>
              <a:latin typeface="+mj-lt"/>
              <a:ea typeface="Comic Sans MS" charset="0"/>
              <a:cs typeface="Comic Sans MS" charset="0"/>
            </a:endParaRPr>
          </a:p>
          <a:p>
            <a:pPr marL="457200" indent="-457200">
              <a:buFont typeface="+mj-lt"/>
              <a:buAutoNum type="arabicPeriod"/>
            </a:pPr>
            <a:r>
              <a:rPr lang="en-CA" sz="3200" dirty="0" smtClean="0">
                <a:solidFill>
                  <a:srgbClr val="C00000"/>
                </a:solidFill>
                <a:latin typeface="+mj-lt"/>
                <a:ea typeface="Comic Sans MS" charset="0"/>
                <a:cs typeface="Comic Sans MS" charset="0"/>
              </a:rPr>
              <a:t>Indigenous </a:t>
            </a:r>
            <a:r>
              <a:rPr lang="en-CA" sz="3200" dirty="0" smtClean="0">
                <a:solidFill>
                  <a:srgbClr val="C00000"/>
                </a:solidFill>
                <a:latin typeface="+mj-lt"/>
                <a:ea typeface="Comic Sans MS" charset="0"/>
                <a:cs typeface="Comic Sans MS" charset="0"/>
              </a:rPr>
              <a:t>knowledge and </a:t>
            </a:r>
            <a:r>
              <a:rPr lang="en-CA" sz="3200" dirty="0" smtClean="0">
                <a:solidFill>
                  <a:srgbClr val="C00000"/>
                </a:solidFill>
                <a:latin typeface="+mj-lt"/>
                <a:ea typeface="Comic Sans MS" charset="0"/>
                <a:cs typeface="Comic Sans MS" charset="0"/>
              </a:rPr>
              <a:t>Western </a:t>
            </a:r>
            <a:r>
              <a:rPr lang="en-CA" sz="3200" dirty="0" smtClean="0">
                <a:solidFill>
                  <a:srgbClr val="C00000"/>
                </a:solidFill>
                <a:latin typeface="+mj-lt"/>
                <a:ea typeface="Comic Sans MS" charset="0"/>
                <a:cs typeface="Comic Sans MS" charset="0"/>
              </a:rPr>
              <a:t>science side </a:t>
            </a:r>
            <a:r>
              <a:rPr lang="en-CA" sz="3200" dirty="0">
                <a:solidFill>
                  <a:srgbClr val="C00000"/>
                </a:solidFill>
                <a:latin typeface="+mj-lt"/>
                <a:ea typeface="Comic Sans MS" charset="0"/>
                <a:cs typeface="Comic Sans MS" charset="0"/>
              </a:rPr>
              <a:t>by side</a:t>
            </a:r>
            <a:endParaRPr lang="en-US" sz="3200" dirty="0">
              <a:solidFill>
                <a:srgbClr val="C00000"/>
              </a:solidFill>
              <a:latin typeface="+mj-lt"/>
              <a:ea typeface="Comic Sans MS" charset="0"/>
              <a:cs typeface="Comic Sans MS" charset="0"/>
            </a:endParaRPr>
          </a:p>
          <a:p>
            <a:pPr marL="457200" indent="-457200">
              <a:buFont typeface="+mj-lt"/>
              <a:buAutoNum type="arabicPeriod"/>
            </a:pPr>
            <a:r>
              <a:rPr lang="en-CA" sz="3200" dirty="0" smtClean="0">
                <a:solidFill>
                  <a:srgbClr val="C00000"/>
                </a:solidFill>
                <a:latin typeface="+mj-lt"/>
                <a:ea typeface="Comic Sans MS" charset="0"/>
                <a:cs typeface="Comic Sans MS" charset="0"/>
              </a:rPr>
              <a:t>Indigenous </a:t>
            </a:r>
            <a:r>
              <a:rPr lang="en-CA" sz="3200" dirty="0">
                <a:solidFill>
                  <a:srgbClr val="C00000"/>
                </a:solidFill>
                <a:latin typeface="+mj-lt"/>
                <a:ea typeface="Comic Sans MS" charset="0"/>
                <a:cs typeface="Comic Sans MS" charset="0"/>
              </a:rPr>
              <a:t>knowledge and </a:t>
            </a:r>
            <a:r>
              <a:rPr lang="en-CA" sz="3200" dirty="0" smtClean="0">
                <a:solidFill>
                  <a:srgbClr val="C00000"/>
                </a:solidFill>
                <a:latin typeface="+mj-lt"/>
                <a:ea typeface="Comic Sans MS" charset="0"/>
                <a:cs typeface="Comic Sans MS" charset="0"/>
              </a:rPr>
              <a:t>learning: Reimagining education</a:t>
            </a:r>
          </a:p>
          <a:p>
            <a:pPr marL="457200" indent="-457200">
              <a:buFont typeface="+mj-lt"/>
              <a:buAutoNum type="arabicPeriod"/>
            </a:pPr>
            <a:r>
              <a:rPr lang="en-CA" sz="3200" dirty="0" smtClean="0">
                <a:solidFill>
                  <a:srgbClr val="C00000"/>
                </a:solidFill>
                <a:latin typeface="+mj-lt"/>
                <a:ea typeface="Comic Sans MS" charset="0"/>
                <a:cs typeface="Comic Sans MS" charset="0"/>
              </a:rPr>
              <a:t>Suggested activities]</a:t>
            </a:r>
            <a:endParaRPr lang="en-US" sz="3200" dirty="0">
              <a:latin typeface="+mj-lt"/>
            </a:endParaRPr>
          </a:p>
        </p:txBody>
      </p:sp>
    </p:spTree>
    <p:extLst>
      <p:ext uri="{BB962C8B-B14F-4D97-AF65-F5344CB8AC3E}">
        <p14:creationId xmlns:p14="http://schemas.microsoft.com/office/powerpoint/2010/main" val="2135441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spcAft>
                <a:spcPts val="600"/>
              </a:spcAft>
            </a:pPr>
            <a:r>
              <a:rPr lang="en-US" dirty="0" smtClean="0"/>
              <a:t>What is Indigenous knowledge?</a:t>
            </a:r>
            <a:br>
              <a:rPr lang="en-US" dirty="0" smtClean="0"/>
            </a:br>
            <a:endParaRPr lang="en-US" dirty="0"/>
          </a:p>
        </p:txBody>
      </p:sp>
      <p:sp>
        <p:nvSpPr>
          <p:cNvPr id="3" name="Content Placeholder 2"/>
          <p:cNvSpPr>
            <a:spLocks noGrp="1"/>
          </p:cNvSpPr>
          <p:nvPr>
            <p:ph idx="1"/>
          </p:nvPr>
        </p:nvSpPr>
        <p:spPr/>
        <p:txBody>
          <a:bodyPr>
            <a:normAutofit/>
          </a:bodyPr>
          <a:lstStyle/>
          <a:p>
            <a:pPr marL="0" indent="0">
              <a:spcAft>
                <a:spcPts val="1200"/>
              </a:spcAft>
              <a:buNone/>
            </a:pPr>
            <a:r>
              <a:rPr lang="en-US" sz="2400" dirty="0" smtClean="0">
                <a:latin typeface="+mj-lt"/>
              </a:rPr>
              <a:t>Indigenous knowledge definitions can be problematic because they often use the dominant knowledge system (Western knowledge) as a frame of reference. </a:t>
            </a:r>
          </a:p>
          <a:p>
            <a:pPr marL="0" indent="0">
              <a:spcAft>
                <a:spcPts val="1200"/>
              </a:spcAft>
              <a:buNone/>
            </a:pPr>
            <a:r>
              <a:rPr lang="en-US" sz="2400" dirty="0" smtClean="0">
                <a:latin typeface="+mj-lt"/>
              </a:rPr>
              <a:t>In this module, Indigenous knowledge is described rather than defined. There are sources and characteristics that are shared among diverse Indigenous peoples but a hesitance to define it in one limiting way.</a:t>
            </a:r>
          </a:p>
        </p:txBody>
      </p:sp>
    </p:spTree>
    <p:extLst>
      <p:ext uri="{BB962C8B-B14F-4D97-AF65-F5344CB8AC3E}">
        <p14:creationId xmlns:p14="http://schemas.microsoft.com/office/powerpoint/2010/main" val="798156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Indigenous Knowledge? </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a:latin typeface="+mj-lt"/>
              </a:rPr>
              <a:t>“Indigenous knowledge comprises the complex set of technologies developed and sustained by Indigenous civilizations. Often </a:t>
            </a:r>
            <a:r>
              <a:rPr lang="en-US" sz="2800" dirty="0">
                <a:latin typeface="+mj-lt"/>
                <a:hlinkClick r:id="rId2"/>
              </a:rPr>
              <a:t>oral </a:t>
            </a:r>
            <a:r>
              <a:rPr lang="en-US" sz="2800" dirty="0">
                <a:latin typeface="+mj-lt"/>
              </a:rPr>
              <a:t>and symbolic, it is transmitted through the structure of Indigenous languages and passed on to the next generation through modeling, practice, and animation, rather than through the written word.” </a:t>
            </a:r>
            <a:r>
              <a:rPr lang="en-US" sz="2800" dirty="0">
                <a:latin typeface="+mj-lt"/>
                <a:hlinkClick r:id="rId3"/>
              </a:rPr>
              <a:t>Dr. Marie  Battiste, 2002 p.2</a:t>
            </a:r>
            <a:endParaRPr lang="en-US" sz="2800" dirty="0">
              <a:latin typeface="+mj-lt"/>
            </a:endParaRPr>
          </a:p>
          <a:p>
            <a:pPr marL="0" indent="0">
              <a:buNone/>
            </a:pPr>
            <a:endParaRPr lang="en-US" sz="2800" dirty="0">
              <a:latin typeface="+mj-lt"/>
            </a:endParaRPr>
          </a:p>
        </p:txBody>
      </p:sp>
    </p:spTree>
    <p:extLst>
      <p:ext uri="{BB962C8B-B14F-4D97-AF65-F5344CB8AC3E}">
        <p14:creationId xmlns:p14="http://schemas.microsoft.com/office/powerpoint/2010/main" val="1835899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Indigenous Knowledge?</a:t>
            </a:r>
            <a:endParaRPr lang="en-US" dirty="0"/>
          </a:p>
        </p:txBody>
      </p:sp>
      <p:sp>
        <p:nvSpPr>
          <p:cNvPr id="3" name="Content Placeholder 2"/>
          <p:cNvSpPr>
            <a:spLocks noGrp="1"/>
          </p:cNvSpPr>
          <p:nvPr>
            <p:ph idx="1"/>
          </p:nvPr>
        </p:nvSpPr>
        <p:spPr/>
        <p:txBody>
          <a:bodyPr>
            <a:normAutofit/>
          </a:bodyPr>
          <a:lstStyle/>
          <a:p>
            <a:pPr marL="0" indent="0">
              <a:buNone/>
            </a:pPr>
            <a:r>
              <a:rPr lang="en-CA" sz="2800" dirty="0">
                <a:latin typeface="+mj-lt"/>
                <a:ea typeface="Comic Sans MS" charset="0"/>
                <a:cs typeface="Comic Sans MS" charset="0"/>
              </a:rPr>
              <a:t>Indigenous knowledge is embedded in community practices, rituals, and relationships. </a:t>
            </a:r>
            <a:endParaRPr lang="en-CA" sz="2800" dirty="0" smtClean="0">
              <a:latin typeface="+mj-lt"/>
              <a:ea typeface="Comic Sans MS" charset="0"/>
              <a:cs typeface="Comic Sans MS" charset="0"/>
            </a:endParaRPr>
          </a:p>
          <a:p>
            <a:pPr marL="0" indent="0">
              <a:buNone/>
            </a:pPr>
            <a:endParaRPr lang="en-CA" sz="2800" dirty="0">
              <a:latin typeface="+mj-lt"/>
              <a:ea typeface="Comic Sans MS" charset="0"/>
              <a:cs typeface="Comic Sans MS" charset="0"/>
            </a:endParaRPr>
          </a:p>
          <a:p>
            <a:pPr marL="0" indent="0">
              <a:buNone/>
            </a:pPr>
            <a:r>
              <a:rPr lang="en-CA" sz="2800" dirty="0" smtClean="0">
                <a:latin typeface="+mj-lt"/>
                <a:ea typeface="Comic Sans MS" charset="0"/>
                <a:cs typeface="Comic Sans MS" charset="0"/>
              </a:rPr>
              <a:t>As a living knowledge, it is holistic, contextual, and relational. </a:t>
            </a:r>
          </a:p>
          <a:p>
            <a:endParaRPr lang="en-US" sz="2800" dirty="0">
              <a:latin typeface="+mj-lt"/>
            </a:endParaRPr>
          </a:p>
        </p:txBody>
      </p:sp>
    </p:spTree>
    <p:extLst>
      <p:ext uri="{BB962C8B-B14F-4D97-AF65-F5344CB8AC3E}">
        <p14:creationId xmlns:p14="http://schemas.microsoft.com/office/powerpoint/2010/main" val="2110304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13946</TotalTime>
  <Words>3335</Words>
  <Application>Microsoft Macintosh PowerPoint</Application>
  <PresentationFormat>On-screen Show (4:3)</PresentationFormat>
  <Paragraphs>212</Paragraphs>
  <Slides>46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Calibri</vt:lpstr>
      <vt:lpstr>Calibri Light</vt:lpstr>
      <vt:lpstr>Comic Sans MS</vt:lpstr>
      <vt:lpstr>Arial</vt:lpstr>
      <vt:lpstr>Office Theme</vt:lpstr>
      <vt:lpstr>Understanding Indigenous Perspectives  Indigenous Ways of Knowing</vt:lpstr>
      <vt:lpstr>Welcome to Indigenous Ways of Knowing</vt:lpstr>
      <vt:lpstr>PowerPoint Presentation</vt:lpstr>
      <vt:lpstr>Learning outcomes</vt:lpstr>
      <vt:lpstr>Reflecting questions</vt:lpstr>
      <vt:lpstr>Indigenous ways of knowing: topics</vt:lpstr>
      <vt:lpstr>What is Indigenous knowledge? </vt:lpstr>
      <vt:lpstr>What is Indigenous Knowledge? </vt:lpstr>
      <vt:lpstr>What is Indigenous Knowledge?</vt:lpstr>
      <vt:lpstr>Characteristics of Indigenous knowledge</vt:lpstr>
      <vt:lpstr>Characteristics of Indigenous knowledge</vt:lpstr>
      <vt:lpstr>Characteristics of Indigenous knowledge</vt:lpstr>
      <vt:lpstr>PowerPoint Presentation</vt:lpstr>
      <vt:lpstr>PowerPoint Presentation</vt:lpstr>
      <vt:lpstr>Characteristics of Indigenous knowledge</vt:lpstr>
      <vt:lpstr>PowerPoint Presentation</vt:lpstr>
      <vt:lpstr>Characteristics of Indigenous knowledge</vt:lpstr>
      <vt:lpstr>PowerPoint Presentation</vt:lpstr>
      <vt:lpstr>Characteristics of Indigenous knowledge</vt:lpstr>
      <vt:lpstr>PowerPoint Presentation</vt:lpstr>
      <vt:lpstr>Sources of indigenous knowledge</vt:lpstr>
      <vt:lpstr>Sources of indigenous knowledge</vt:lpstr>
      <vt:lpstr>Sources of indigenous knowledge</vt:lpstr>
      <vt:lpstr>PowerPoint Presentation</vt:lpstr>
      <vt:lpstr>PowerPoint Presentation</vt:lpstr>
      <vt:lpstr>Sources of Indigenous knowledge</vt:lpstr>
      <vt:lpstr>PowerPoint Presentation</vt:lpstr>
      <vt:lpstr>Indigenous Axiology: Values and Ethics</vt:lpstr>
      <vt:lpstr>PowerPoint Presentation</vt:lpstr>
      <vt:lpstr>PowerPoint Presentation</vt:lpstr>
      <vt:lpstr>Indigenous knowledge and Western science side by side</vt:lpstr>
      <vt:lpstr>Indigenous knowledge and Western science side by side</vt:lpstr>
      <vt:lpstr>Indigenous knowledge and Western science side by side</vt:lpstr>
      <vt:lpstr>Indigenous knowledge and Western science side by side</vt:lpstr>
      <vt:lpstr>Indigenous knowledge and Western science side by side</vt:lpstr>
      <vt:lpstr>Indigenous knowledge and Western science side by side</vt:lpstr>
      <vt:lpstr>Indigenous knowledge and Western science side by side</vt:lpstr>
      <vt:lpstr>Indigenous knowledge and Western science side by side</vt:lpstr>
      <vt:lpstr>Indigenous knowledge and Western science side by side</vt:lpstr>
      <vt:lpstr>Indigenous knowledge and learning: Reimagining education</vt:lpstr>
      <vt:lpstr>Indigenous knowledge and learning: Reimagining education</vt:lpstr>
      <vt:lpstr>Indigenous knowledge and learning: Reimagining education</vt:lpstr>
      <vt:lpstr>Suggested Activities</vt:lpstr>
      <vt:lpstr>Suggested Activities: Talking Circle</vt:lpstr>
      <vt:lpstr>Suggested Activities Talking Circle</vt:lpstr>
      <vt:lpstr>Resources and further learning</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AEDT2120U:  Culture and Digital Technologies  Course Outline</dc:title>
  <dc:creator>Zahra Punja</dc:creator>
  <cp:lastModifiedBy>Microsoft Office User</cp:lastModifiedBy>
  <cp:revision>278</cp:revision>
  <dcterms:created xsi:type="dcterms:W3CDTF">2012-02-08T18:54:40Z</dcterms:created>
  <dcterms:modified xsi:type="dcterms:W3CDTF">2016-08-22T03:36:52Z</dcterms:modified>
</cp:coreProperties>
</file>