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62"/>
  </p:notesMasterIdLst>
  <p:sldIdLst>
    <p:sldId id="377" r:id="rId2"/>
    <p:sldId id="380" r:id="rId3"/>
    <p:sldId id="376" r:id="rId4"/>
    <p:sldId id="280" r:id="rId5"/>
    <p:sldId id="321" r:id="rId6"/>
    <p:sldId id="345" r:id="rId7"/>
    <p:sldId id="385" r:id="rId8"/>
    <p:sldId id="329" r:id="rId9"/>
    <p:sldId id="322" r:id="rId10"/>
    <p:sldId id="331" r:id="rId11"/>
    <p:sldId id="323" r:id="rId12"/>
    <p:sldId id="324" r:id="rId13"/>
    <p:sldId id="325" r:id="rId14"/>
    <p:sldId id="335" r:id="rId15"/>
    <p:sldId id="336" r:id="rId16"/>
    <p:sldId id="388" r:id="rId17"/>
    <p:sldId id="334" r:id="rId18"/>
    <p:sldId id="333" r:id="rId19"/>
    <p:sldId id="337" r:id="rId20"/>
    <p:sldId id="372" r:id="rId21"/>
    <p:sldId id="344" r:id="rId22"/>
    <p:sldId id="341" r:id="rId23"/>
    <p:sldId id="342" r:id="rId24"/>
    <p:sldId id="389" r:id="rId25"/>
    <p:sldId id="390" r:id="rId26"/>
    <p:sldId id="383" r:id="rId27"/>
    <p:sldId id="343" r:id="rId28"/>
    <p:sldId id="387" r:id="rId29"/>
    <p:sldId id="394" r:id="rId30"/>
    <p:sldId id="374" r:id="rId31"/>
    <p:sldId id="375" r:id="rId32"/>
    <p:sldId id="373" r:id="rId33"/>
    <p:sldId id="346" r:id="rId34"/>
    <p:sldId id="351" r:id="rId35"/>
    <p:sldId id="353" r:id="rId36"/>
    <p:sldId id="354" r:id="rId37"/>
    <p:sldId id="352" r:id="rId38"/>
    <p:sldId id="386" r:id="rId39"/>
    <p:sldId id="350" r:id="rId40"/>
    <p:sldId id="358" r:id="rId41"/>
    <p:sldId id="363" r:id="rId42"/>
    <p:sldId id="360" r:id="rId43"/>
    <p:sldId id="362" r:id="rId44"/>
    <p:sldId id="347" r:id="rId45"/>
    <p:sldId id="348" r:id="rId46"/>
    <p:sldId id="366" r:id="rId47"/>
    <p:sldId id="367" r:id="rId48"/>
    <p:sldId id="369" r:id="rId49"/>
    <p:sldId id="368" r:id="rId50"/>
    <p:sldId id="391" r:id="rId51"/>
    <p:sldId id="392" r:id="rId52"/>
    <p:sldId id="378" r:id="rId53"/>
    <p:sldId id="379" r:id="rId54"/>
    <p:sldId id="393" r:id="rId55"/>
    <p:sldId id="349" r:id="rId56"/>
    <p:sldId id="370" r:id="rId57"/>
    <p:sldId id="371" r:id="rId58"/>
    <p:sldId id="382" r:id="rId59"/>
    <p:sldId id="395" r:id="rId60"/>
    <p:sldId id="39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00241"/>
    <a:srgbClr val="999393"/>
    <a:srgbClr val="4B4848"/>
    <a:srgbClr val="B7B7B7"/>
    <a:srgbClr val="003371"/>
    <a:srgbClr val="003A7F"/>
    <a:srgbClr val="E31837"/>
    <a:srgbClr val="FAF8EF"/>
    <a:srgbClr val="FCF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4" autoAdjust="0"/>
    <p:restoredTop sz="83164"/>
  </p:normalViewPr>
  <p:slideViewPr>
    <p:cSldViewPr snapToGrid="0">
      <p:cViewPr varScale="1">
        <p:scale>
          <a:sx n="128" d="100"/>
          <a:sy n="128" d="100"/>
        </p:scale>
        <p:origin x="1784"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0" d="100"/>
          <a:sy n="110" d="100"/>
        </p:scale>
        <p:origin x="366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Jefferson" userId="bdbb7f05-ada8-4985-aa3e-9d8c20c9907c" providerId="ADAL" clId="{7B2B6645-5B54-DE43-80A6-E029A68CC902}"/>
    <pc:docChg chg="custSel modSld">
      <pc:chgData name="Alison Jefferson" userId="bdbb7f05-ada8-4985-aa3e-9d8c20c9907c" providerId="ADAL" clId="{7B2B6645-5B54-DE43-80A6-E029A68CC902}" dt="2023-01-19T19:27:15.837" v="118" actId="313"/>
      <pc:docMkLst>
        <pc:docMk/>
      </pc:docMkLst>
      <pc:sldChg chg="modNotesTx">
        <pc:chgData name="Alison Jefferson" userId="bdbb7f05-ada8-4985-aa3e-9d8c20c9907c" providerId="ADAL" clId="{7B2B6645-5B54-DE43-80A6-E029A68CC902}" dt="2023-01-19T19:26:40.041" v="98" actId="6549"/>
        <pc:sldMkLst>
          <pc:docMk/>
          <pc:sldMk cId="3036157067" sldId="322"/>
        </pc:sldMkLst>
      </pc:sldChg>
      <pc:sldChg chg="modNotesTx">
        <pc:chgData name="Alison Jefferson" userId="bdbb7f05-ada8-4985-aa3e-9d8c20c9907c" providerId="ADAL" clId="{7B2B6645-5B54-DE43-80A6-E029A68CC902}" dt="2023-01-19T19:26:35.133" v="96" actId="6549"/>
        <pc:sldMkLst>
          <pc:docMk/>
          <pc:sldMk cId="4052981589" sldId="323"/>
        </pc:sldMkLst>
      </pc:sldChg>
      <pc:sldChg chg="modNotesTx">
        <pc:chgData name="Alison Jefferson" userId="bdbb7f05-ada8-4985-aa3e-9d8c20c9907c" providerId="ADAL" clId="{7B2B6645-5B54-DE43-80A6-E029A68CC902}" dt="2023-01-19T19:26:33.232" v="95" actId="6549"/>
        <pc:sldMkLst>
          <pc:docMk/>
          <pc:sldMk cId="3679777176" sldId="324"/>
        </pc:sldMkLst>
      </pc:sldChg>
      <pc:sldChg chg="modNotesTx">
        <pc:chgData name="Alison Jefferson" userId="bdbb7f05-ada8-4985-aa3e-9d8c20c9907c" providerId="ADAL" clId="{7B2B6645-5B54-DE43-80A6-E029A68CC902}" dt="2023-01-19T19:26:30.813" v="94" actId="6549"/>
        <pc:sldMkLst>
          <pc:docMk/>
          <pc:sldMk cId="4013124407" sldId="325"/>
        </pc:sldMkLst>
      </pc:sldChg>
      <pc:sldChg chg="modNotesTx">
        <pc:chgData name="Alison Jefferson" userId="bdbb7f05-ada8-4985-aa3e-9d8c20c9907c" providerId="ADAL" clId="{7B2B6645-5B54-DE43-80A6-E029A68CC902}" dt="2023-01-19T19:26:37.482" v="97" actId="6549"/>
        <pc:sldMkLst>
          <pc:docMk/>
          <pc:sldMk cId="20579618" sldId="331"/>
        </pc:sldMkLst>
      </pc:sldChg>
      <pc:sldChg chg="modNotesTx">
        <pc:chgData name="Alison Jefferson" userId="bdbb7f05-ada8-4985-aa3e-9d8c20c9907c" providerId="ADAL" clId="{7B2B6645-5B54-DE43-80A6-E029A68CC902}" dt="2023-01-19T19:26:19.645" v="89" actId="6549"/>
        <pc:sldMkLst>
          <pc:docMk/>
          <pc:sldMk cId="1933496517" sldId="333"/>
        </pc:sldMkLst>
      </pc:sldChg>
      <pc:sldChg chg="modNotesTx">
        <pc:chgData name="Alison Jefferson" userId="bdbb7f05-ada8-4985-aa3e-9d8c20c9907c" providerId="ADAL" clId="{7B2B6645-5B54-DE43-80A6-E029A68CC902}" dt="2023-01-19T19:26:21.611" v="90" actId="6549"/>
        <pc:sldMkLst>
          <pc:docMk/>
          <pc:sldMk cId="3895254410" sldId="334"/>
        </pc:sldMkLst>
      </pc:sldChg>
      <pc:sldChg chg="modNotesTx">
        <pc:chgData name="Alison Jefferson" userId="bdbb7f05-ada8-4985-aa3e-9d8c20c9907c" providerId="ADAL" clId="{7B2B6645-5B54-DE43-80A6-E029A68CC902}" dt="2023-01-19T19:26:28.787" v="93" actId="6549"/>
        <pc:sldMkLst>
          <pc:docMk/>
          <pc:sldMk cId="3441388587" sldId="335"/>
        </pc:sldMkLst>
      </pc:sldChg>
      <pc:sldChg chg="modNotesTx">
        <pc:chgData name="Alison Jefferson" userId="bdbb7f05-ada8-4985-aa3e-9d8c20c9907c" providerId="ADAL" clId="{7B2B6645-5B54-DE43-80A6-E029A68CC902}" dt="2023-01-19T19:26:25.798" v="92" actId="6549"/>
        <pc:sldMkLst>
          <pc:docMk/>
          <pc:sldMk cId="1468106419" sldId="336"/>
        </pc:sldMkLst>
      </pc:sldChg>
      <pc:sldChg chg="modNotesTx">
        <pc:chgData name="Alison Jefferson" userId="bdbb7f05-ada8-4985-aa3e-9d8c20c9907c" providerId="ADAL" clId="{7B2B6645-5B54-DE43-80A6-E029A68CC902}" dt="2023-01-19T19:26:16.806" v="88" actId="6549"/>
        <pc:sldMkLst>
          <pc:docMk/>
          <pc:sldMk cId="1152929522" sldId="337"/>
        </pc:sldMkLst>
      </pc:sldChg>
      <pc:sldChg chg="modNotesTx">
        <pc:chgData name="Alison Jefferson" userId="bdbb7f05-ada8-4985-aa3e-9d8c20c9907c" providerId="ADAL" clId="{7B2B6645-5B54-DE43-80A6-E029A68CC902}" dt="2023-01-19T19:26:09.980" v="85" actId="6549"/>
        <pc:sldMkLst>
          <pc:docMk/>
          <pc:sldMk cId="3609848617" sldId="341"/>
        </pc:sldMkLst>
      </pc:sldChg>
      <pc:sldChg chg="modNotesTx">
        <pc:chgData name="Alison Jefferson" userId="bdbb7f05-ada8-4985-aa3e-9d8c20c9907c" providerId="ADAL" clId="{7B2B6645-5B54-DE43-80A6-E029A68CC902}" dt="2023-01-19T19:26:07.899" v="84" actId="6549"/>
        <pc:sldMkLst>
          <pc:docMk/>
          <pc:sldMk cId="2807284224" sldId="342"/>
        </pc:sldMkLst>
      </pc:sldChg>
      <pc:sldChg chg="modNotesTx">
        <pc:chgData name="Alison Jefferson" userId="bdbb7f05-ada8-4985-aa3e-9d8c20c9907c" providerId="ADAL" clId="{7B2B6645-5B54-DE43-80A6-E029A68CC902}" dt="2023-01-19T19:26:12.735" v="86" actId="6549"/>
        <pc:sldMkLst>
          <pc:docMk/>
          <pc:sldMk cId="3451801919" sldId="344"/>
        </pc:sldMkLst>
      </pc:sldChg>
      <pc:sldChg chg="modNotesTx">
        <pc:chgData name="Alison Jefferson" userId="bdbb7f05-ada8-4985-aa3e-9d8c20c9907c" providerId="ADAL" clId="{7B2B6645-5B54-DE43-80A6-E029A68CC902}" dt="2023-01-19T19:25:47.511" v="77" actId="6549"/>
        <pc:sldMkLst>
          <pc:docMk/>
          <pc:sldMk cId="3151551312" sldId="346"/>
        </pc:sldMkLst>
      </pc:sldChg>
      <pc:sldChg chg="modNotesTx">
        <pc:chgData name="Alison Jefferson" userId="bdbb7f05-ada8-4985-aa3e-9d8c20c9907c" providerId="ADAL" clId="{7B2B6645-5B54-DE43-80A6-E029A68CC902}" dt="2023-01-19T19:25:17.793" v="67" actId="6549"/>
        <pc:sldMkLst>
          <pc:docMk/>
          <pc:sldMk cId="2776881345" sldId="348"/>
        </pc:sldMkLst>
      </pc:sldChg>
      <pc:sldChg chg="modNotesTx">
        <pc:chgData name="Alison Jefferson" userId="bdbb7f05-ada8-4985-aa3e-9d8c20c9907c" providerId="ADAL" clId="{7B2B6645-5B54-DE43-80A6-E029A68CC902}" dt="2023-01-19T19:24:45.947" v="58" actId="6549"/>
        <pc:sldMkLst>
          <pc:docMk/>
          <pc:sldMk cId="1209591181" sldId="349"/>
        </pc:sldMkLst>
      </pc:sldChg>
      <pc:sldChg chg="modNotesTx">
        <pc:chgData name="Alison Jefferson" userId="bdbb7f05-ada8-4985-aa3e-9d8c20c9907c" providerId="ADAL" clId="{7B2B6645-5B54-DE43-80A6-E029A68CC902}" dt="2023-01-19T19:25:31.557" v="72" actId="6549"/>
        <pc:sldMkLst>
          <pc:docMk/>
          <pc:sldMk cId="1047269174" sldId="350"/>
        </pc:sldMkLst>
      </pc:sldChg>
      <pc:sldChg chg="modNotesTx">
        <pc:chgData name="Alison Jefferson" userId="bdbb7f05-ada8-4985-aa3e-9d8c20c9907c" providerId="ADAL" clId="{7B2B6645-5B54-DE43-80A6-E029A68CC902}" dt="2023-01-19T19:25:43.440" v="76" actId="6549"/>
        <pc:sldMkLst>
          <pc:docMk/>
          <pc:sldMk cId="2593233360" sldId="351"/>
        </pc:sldMkLst>
      </pc:sldChg>
      <pc:sldChg chg="modNotesTx">
        <pc:chgData name="Alison Jefferson" userId="bdbb7f05-ada8-4985-aa3e-9d8c20c9907c" providerId="ADAL" clId="{7B2B6645-5B54-DE43-80A6-E029A68CC902}" dt="2023-01-19T19:25:37.678" v="73" actId="6549"/>
        <pc:sldMkLst>
          <pc:docMk/>
          <pc:sldMk cId="2958874938" sldId="352"/>
        </pc:sldMkLst>
      </pc:sldChg>
      <pc:sldChg chg="modNotesTx">
        <pc:chgData name="Alison Jefferson" userId="bdbb7f05-ada8-4985-aa3e-9d8c20c9907c" providerId="ADAL" clId="{7B2B6645-5B54-DE43-80A6-E029A68CC902}" dt="2023-01-19T19:25:41.508" v="75" actId="6549"/>
        <pc:sldMkLst>
          <pc:docMk/>
          <pc:sldMk cId="537780470" sldId="353"/>
        </pc:sldMkLst>
      </pc:sldChg>
      <pc:sldChg chg="modNotesTx">
        <pc:chgData name="Alison Jefferson" userId="bdbb7f05-ada8-4985-aa3e-9d8c20c9907c" providerId="ADAL" clId="{7B2B6645-5B54-DE43-80A6-E029A68CC902}" dt="2023-01-19T19:25:39.572" v="74" actId="6549"/>
        <pc:sldMkLst>
          <pc:docMk/>
          <pc:sldMk cId="1180431283" sldId="354"/>
        </pc:sldMkLst>
      </pc:sldChg>
      <pc:sldChg chg="modNotesTx">
        <pc:chgData name="Alison Jefferson" userId="bdbb7f05-ada8-4985-aa3e-9d8c20c9907c" providerId="ADAL" clId="{7B2B6645-5B54-DE43-80A6-E029A68CC902}" dt="2023-01-19T19:25:29.296" v="71" actId="6549"/>
        <pc:sldMkLst>
          <pc:docMk/>
          <pc:sldMk cId="1282801226" sldId="358"/>
        </pc:sldMkLst>
      </pc:sldChg>
      <pc:sldChg chg="modNotesTx">
        <pc:chgData name="Alison Jefferson" userId="bdbb7f05-ada8-4985-aa3e-9d8c20c9907c" providerId="ADAL" clId="{7B2B6645-5B54-DE43-80A6-E029A68CC902}" dt="2023-01-19T19:25:23.752" v="69" actId="6549"/>
        <pc:sldMkLst>
          <pc:docMk/>
          <pc:sldMk cId="3146676252" sldId="360"/>
        </pc:sldMkLst>
      </pc:sldChg>
      <pc:sldChg chg="modNotesTx">
        <pc:chgData name="Alison Jefferson" userId="bdbb7f05-ada8-4985-aa3e-9d8c20c9907c" providerId="ADAL" clId="{7B2B6645-5B54-DE43-80A6-E029A68CC902}" dt="2023-01-19T19:25:21.658" v="68" actId="6549"/>
        <pc:sldMkLst>
          <pc:docMk/>
          <pc:sldMk cId="3030426170" sldId="362"/>
        </pc:sldMkLst>
      </pc:sldChg>
      <pc:sldChg chg="modNotesTx">
        <pc:chgData name="Alison Jefferson" userId="bdbb7f05-ada8-4985-aa3e-9d8c20c9907c" providerId="ADAL" clId="{7B2B6645-5B54-DE43-80A6-E029A68CC902}" dt="2023-01-19T19:25:27.034" v="70" actId="6549"/>
        <pc:sldMkLst>
          <pc:docMk/>
          <pc:sldMk cId="1675188525" sldId="363"/>
        </pc:sldMkLst>
      </pc:sldChg>
      <pc:sldChg chg="modNotesTx">
        <pc:chgData name="Alison Jefferson" userId="bdbb7f05-ada8-4985-aa3e-9d8c20c9907c" providerId="ADAL" clId="{7B2B6645-5B54-DE43-80A6-E029A68CC902}" dt="2023-01-19T19:25:15.526" v="66" actId="6549"/>
        <pc:sldMkLst>
          <pc:docMk/>
          <pc:sldMk cId="1262863370" sldId="366"/>
        </pc:sldMkLst>
      </pc:sldChg>
      <pc:sldChg chg="modNotesTx">
        <pc:chgData name="Alison Jefferson" userId="bdbb7f05-ada8-4985-aa3e-9d8c20c9907c" providerId="ADAL" clId="{7B2B6645-5B54-DE43-80A6-E029A68CC902}" dt="2023-01-19T19:25:11.968" v="65" actId="6549"/>
        <pc:sldMkLst>
          <pc:docMk/>
          <pc:sldMk cId="2408627538" sldId="367"/>
        </pc:sldMkLst>
      </pc:sldChg>
      <pc:sldChg chg="modNotesTx">
        <pc:chgData name="Alison Jefferson" userId="bdbb7f05-ada8-4985-aa3e-9d8c20c9907c" providerId="ADAL" clId="{7B2B6645-5B54-DE43-80A6-E029A68CC902}" dt="2023-01-19T19:25:09.656" v="64" actId="6549"/>
        <pc:sldMkLst>
          <pc:docMk/>
          <pc:sldMk cId="3251893421" sldId="369"/>
        </pc:sldMkLst>
      </pc:sldChg>
      <pc:sldChg chg="modNotesTx">
        <pc:chgData name="Alison Jefferson" userId="bdbb7f05-ada8-4985-aa3e-9d8c20c9907c" providerId="ADAL" clId="{7B2B6645-5B54-DE43-80A6-E029A68CC902}" dt="2023-01-19T19:24:42.415" v="57" actId="20577"/>
        <pc:sldMkLst>
          <pc:docMk/>
          <pc:sldMk cId="253576513" sldId="370"/>
        </pc:sldMkLst>
      </pc:sldChg>
      <pc:sldChg chg="modSp mod modNotesTx">
        <pc:chgData name="Alison Jefferson" userId="bdbb7f05-ada8-4985-aa3e-9d8c20c9907c" providerId="ADAL" clId="{7B2B6645-5B54-DE43-80A6-E029A68CC902}" dt="2023-01-19T19:24:36.260" v="55" actId="20577"/>
        <pc:sldMkLst>
          <pc:docMk/>
          <pc:sldMk cId="3215317284" sldId="371"/>
        </pc:sldMkLst>
        <pc:spChg chg="mod">
          <ac:chgData name="Alison Jefferson" userId="bdbb7f05-ada8-4985-aa3e-9d8c20c9907c" providerId="ADAL" clId="{7B2B6645-5B54-DE43-80A6-E029A68CC902}" dt="2023-01-19T19:24:36.260" v="55" actId="20577"/>
          <ac:spMkLst>
            <pc:docMk/>
            <pc:sldMk cId="3215317284" sldId="371"/>
            <ac:spMk id="9" creationId="{CFCC16FB-65B3-FF0F-C46E-6DBC97D0BCF4}"/>
          </ac:spMkLst>
        </pc:spChg>
      </pc:sldChg>
      <pc:sldChg chg="modNotesTx">
        <pc:chgData name="Alison Jefferson" userId="bdbb7f05-ada8-4985-aa3e-9d8c20c9907c" providerId="ADAL" clId="{7B2B6645-5B54-DE43-80A6-E029A68CC902}" dt="2023-01-19T19:26:14.837" v="87" actId="6549"/>
        <pc:sldMkLst>
          <pc:docMk/>
          <pc:sldMk cId="98027386" sldId="372"/>
        </pc:sldMkLst>
      </pc:sldChg>
      <pc:sldChg chg="modNotesTx">
        <pc:chgData name="Alison Jefferson" userId="bdbb7f05-ada8-4985-aa3e-9d8c20c9907c" providerId="ADAL" clId="{7B2B6645-5B54-DE43-80A6-E029A68CC902}" dt="2023-01-19T19:25:49.367" v="78" actId="6549"/>
        <pc:sldMkLst>
          <pc:docMk/>
          <pc:sldMk cId="3295138475" sldId="373"/>
        </pc:sldMkLst>
      </pc:sldChg>
      <pc:sldChg chg="modNotesTx">
        <pc:chgData name="Alison Jefferson" userId="bdbb7f05-ada8-4985-aa3e-9d8c20c9907c" providerId="ADAL" clId="{7B2B6645-5B54-DE43-80A6-E029A68CC902}" dt="2023-01-19T19:25:53.419" v="80" actId="6549"/>
        <pc:sldMkLst>
          <pc:docMk/>
          <pc:sldMk cId="214233911" sldId="374"/>
        </pc:sldMkLst>
      </pc:sldChg>
      <pc:sldChg chg="modNotesTx">
        <pc:chgData name="Alison Jefferson" userId="bdbb7f05-ada8-4985-aa3e-9d8c20c9907c" providerId="ADAL" clId="{7B2B6645-5B54-DE43-80A6-E029A68CC902}" dt="2023-01-19T19:25:51.395" v="79" actId="6549"/>
        <pc:sldMkLst>
          <pc:docMk/>
          <pc:sldMk cId="1644600709" sldId="375"/>
        </pc:sldMkLst>
      </pc:sldChg>
      <pc:sldChg chg="modNotesTx">
        <pc:chgData name="Alison Jefferson" userId="bdbb7f05-ada8-4985-aa3e-9d8c20c9907c" providerId="ADAL" clId="{7B2B6645-5B54-DE43-80A6-E029A68CC902}" dt="2023-01-19T19:27:15.837" v="118" actId="313"/>
        <pc:sldMkLst>
          <pc:docMk/>
          <pc:sldMk cId="1793702800" sldId="377"/>
        </pc:sldMkLst>
      </pc:sldChg>
      <pc:sldChg chg="modNotesTx">
        <pc:chgData name="Alison Jefferson" userId="bdbb7f05-ada8-4985-aa3e-9d8c20c9907c" providerId="ADAL" clId="{7B2B6645-5B54-DE43-80A6-E029A68CC902}" dt="2023-01-19T19:24:59.854" v="61" actId="6549"/>
        <pc:sldMkLst>
          <pc:docMk/>
          <pc:sldMk cId="3915481273" sldId="378"/>
        </pc:sldMkLst>
      </pc:sldChg>
      <pc:sldChg chg="modNotesTx">
        <pc:chgData name="Alison Jefferson" userId="bdbb7f05-ada8-4985-aa3e-9d8c20c9907c" providerId="ADAL" clId="{7B2B6645-5B54-DE43-80A6-E029A68CC902}" dt="2023-01-19T19:24:57.293" v="60" actId="6549"/>
        <pc:sldMkLst>
          <pc:docMk/>
          <pc:sldMk cId="1204316875" sldId="379"/>
        </pc:sldMkLst>
      </pc:sldChg>
      <pc:sldChg chg="modNotesTx">
        <pc:chgData name="Alison Jefferson" userId="bdbb7f05-ada8-4985-aa3e-9d8c20c9907c" providerId="ADAL" clId="{7B2B6645-5B54-DE43-80A6-E029A68CC902}" dt="2023-01-19T19:26:55.336" v="99" actId="6549"/>
        <pc:sldMkLst>
          <pc:docMk/>
          <pc:sldMk cId="1776596914" sldId="380"/>
        </pc:sldMkLst>
      </pc:sldChg>
      <pc:sldChg chg="modNotesTx">
        <pc:chgData name="Alison Jefferson" userId="bdbb7f05-ada8-4985-aa3e-9d8c20c9907c" providerId="ADAL" clId="{7B2B6645-5B54-DE43-80A6-E029A68CC902}" dt="2023-01-19T19:26:00.566" v="81" actId="6549"/>
        <pc:sldMkLst>
          <pc:docMk/>
          <pc:sldMk cId="1620850545" sldId="383"/>
        </pc:sldMkLst>
      </pc:sldChg>
      <pc:sldChg chg="modNotesTx">
        <pc:chgData name="Alison Jefferson" userId="bdbb7f05-ada8-4985-aa3e-9d8c20c9907c" providerId="ADAL" clId="{7B2B6645-5B54-DE43-80A6-E029A68CC902}" dt="2023-01-19T19:26:23.502" v="91" actId="6549"/>
        <pc:sldMkLst>
          <pc:docMk/>
          <pc:sldMk cId="3317365855" sldId="388"/>
        </pc:sldMkLst>
      </pc:sldChg>
      <pc:sldChg chg="modNotesTx">
        <pc:chgData name="Alison Jefferson" userId="bdbb7f05-ada8-4985-aa3e-9d8c20c9907c" providerId="ADAL" clId="{7B2B6645-5B54-DE43-80A6-E029A68CC902}" dt="2023-01-19T19:26:04.614" v="83" actId="6549"/>
        <pc:sldMkLst>
          <pc:docMk/>
          <pc:sldMk cId="3635416190" sldId="389"/>
        </pc:sldMkLst>
      </pc:sldChg>
      <pc:sldChg chg="modNotesTx">
        <pc:chgData name="Alison Jefferson" userId="bdbb7f05-ada8-4985-aa3e-9d8c20c9907c" providerId="ADAL" clId="{7B2B6645-5B54-DE43-80A6-E029A68CC902}" dt="2023-01-19T19:26:02.620" v="82" actId="6549"/>
        <pc:sldMkLst>
          <pc:docMk/>
          <pc:sldMk cId="3363108312" sldId="390"/>
        </pc:sldMkLst>
      </pc:sldChg>
      <pc:sldChg chg="modNotesTx">
        <pc:chgData name="Alison Jefferson" userId="bdbb7f05-ada8-4985-aa3e-9d8c20c9907c" providerId="ADAL" clId="{7B2B6645-5B54-DE43-80A6-E029A68CC902}" dt="2023-01-19T19:25:05.730" v="63" actId="6549"/>
        <pc:sldMkLst>
          <pc:docMk/>
          <pc:sldMk cId="1224773024" sldId="391"/>
        </pc:sldMkLst>
      </pc:sldChg>
      <pc:sldChg chg="modNotesTx">
        <pc:chgData name="Alison Jefferson" userId="bdbb7f05-ada8-4985-aa3e-9d8c20c9907c" providerId="ADAL" clId="{7B2B6645-5B54-DE43-80A6-E029A68CC902}" dt="2023-01-19T19:25:02.244" v="62" actId="6549"/>
        <pc:sldMkLst>
          <pc:docMk/>
          <pc:sldMk cId="3938034021" sldId="392"/>
        </pc:sldMkLst>
      </pc:sldChg>
      <pc:sldChg chg="modNotesTx">
        <pc:chgData name="Alison Jefferson" userId="bdbb7f05-ada8-4985-aa3e-9d8c20c9907c" providerId="ADAL" clId="{7B2B6645-5B54-DE43-80A6-E029A68CC902}" dt="2023-01-19T19:24:55.398" v="59" actId="6549"/>
        <pc:sldMkLst>
          <pc:docMk/>
          <pc:sldMk cId="2506087191" sldId="393"/>
        </pc:sldMkLst>
      </pc:sldChg>
      <pc:sldChg chg="modNotesTx">
        <pc:chgData name="Alison Jefferson" userId="bdbb7f05-ada8-4985-aa3e-9d8c20c9907c" providerId="ADAL" clId="{7B2B6645-5B54-DE43-80A6-E029A68CC902}" dt="2023-01-19T19:24:24.899" v="35" actId="6549"/>
        <pc:sldMkLst>
          <pc:docMk/>
          <pc:sldMk cId="1605669872" sldId="395"/>
        </pc:sldMkLst>
      </pc:sldChg>
      <pc:sldChg chg="modSp mod modNotesTx">
        <pc:chgData name="Alison Jefferson" userId="bdbb7f05-ada8-4985-aa3e-9d8c20c9907c" providerId="ADAL" clId="{7B2B6645-5B54-DE43-80A6-E029A68CC902}" dt="2023-01-19T19:24:08.331" v="34" actId="1076"/>
        <pc:sldMkLst>
          <pc:docMk/>
          <pc:sldMk cId="3299204773" sldId="396"/>
        </pc:sldMkLst>
        <pc:spChg chg="mod">
          <ac:chgData name="Alison Jefferson" userId="bdbb7f05-ada8-4985-aa3e-9d8c20c9907c" providerId="ADAL" clId="{7B2B6645-5B54-DE43-80A6-E029A68CC902}" dt="2023-01-19T19:24:08.331" v="34" actId="1076"/>
          <ac:spMkLst>
            <pc:docMk/>
            <pc:sldMk cId="3299204773" sldId="396"/>
            <ac:spMk id="3" creationId="{B2594256-DFF1-8DB7-B558-0DB4CD30CADC}"/>
          </ac:spMkLst>
        </pc:spChg>
        <pc:spChg chg="mod">
          <ac:chgData name="Alison Jefferson" userId="bdbb7f05-ada8-4985-aa3e-9d8c20c9907c" providerId="ADAL" clId="{7B2B6645-5B54-DE43-80A6-E029A68CC902}" dt="2023-01-19T19:24:05.632" v="33" actId="1076"/>
          <ac:spMkLst>
            <pc:docMk/>
            <pc:sldMk cId="3299204773" sldId="396"/>
            <ac:spMk id="6" creationId="{55BE6A09-5B89-8EB9-7019-80A47C068FA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A5C9B-9E21-6F44-B798-AA9B1062E6B2}" type="doc">
      <dgm:prSet loTypeId="urn:microsoft.com/office/officeart/2005/8/layout/matrix1" loCatId="" qsTypeId="urn:microsoft.com/office/officeart/2005/8/quickstyle/simple3" qsCatId="simple" csTypeId="urn:microsoft.com/office/officeart/2005/8/colors/accent0_2" csCatId="mainScheme" phldr="1"/>
      <dgm:spPr/>
      <dgm:t>
        <a:bodyPr/>
        <a:lstStyle/>
        <a:p>
          <a:endParaRPr lang="en-US"/>
        </a:p>
      </dgm:t>
    </dgm:pt>
    <dgm:pt modelId="{6E87B91E-86B5-7D45-846D-0685D8E67309}">
      <dgm:prSet phldrT="[Text]"/>
      <dgm:spPr/>
      <dgm:t>
        <a:bodyPr/>
        <a:lstStyle/>
        <a:p>
          <a:r>
            <a:rPr lang="en-US" b="1" dirty="0"/>
            <a:t>Canadian Doctoral Population</a:t>
          </a:r>
        </a:p>
      </dgm:t>
    </dgm:pt>
    <dgm:pt modelId="{2E181BE7-46EE-1242-8CC2-F827FC5761E1}" type="parTrans" cxnId="{5FF7D8C0-D764-4945-87AD-4AB8372D8778}">
      <dgm:prSet/>
      <dgm:spPr/>
      <dgm:t>
        <a:bodyPr/>
        <a:lstStyle/>
        <a:p>
          <a:endParaRPr lang="en-US"/>
        </a:p>
      </dgm:t>
    </dgm:pt>
    <dgm:pt modelId="{3ABE8730-A1E3-E64F-96D4-8E46A54435E9}" type="sibTrans" cxnId="{5FF7D8C0-D764-4945-87AD-4AB8372D8778}">
      <dgm:prSet/>
      <dgm:spPr/>
      <dgm:t>
        <a:bodyPr/>
        <a:lstStyle/>
        <a:p>
          <a:endParaRPr lang="en-US"/>
        </a:p>
      </dgm:t>
    </dgm:pt>
    <dgm:pt modelId="{1FFCCCB4-553B-2E45-85F3-2E4BCDB25F36}">
      <dgm:prSet phldrT="[Text]"/>
      <dgm:spPr/>
      <dgm:t>
        <a:bodyPr/>
        <a:lstStyle/>
        <a:p>
          <a:r>
            <a:rPr lang="en-US" b="1" dirty="0"/>
            <a:t>25-29 years of age</a:t>
          </a:r>
        </a:p>
      </dgm:t>
    </dgm:pt>
    <dgm:pt modelId="{0B1C393B-7006-E443-A655-A3B1D0CC6FAA}" type="parTrans" cxnId="{09D7AF83-955A-E947-88D5-D6A55F1C0CA8}">
      <dgm:prSet/>
      <dgm:spPr/>
      <dgm:t>
        <a:bodyPr/>
        <a:lstStyle/>
        <a:p>
          <a:endParaRPr lang="en-US"/>
        </a:p>
      </dgm:t>
    </dgm:pt>
    <dgm:pt modelId="{A71C7D6A-F214-1D4D-8C61-449DADC34134}" type="sibTrans" cxnId="{09D7AF83-955A-E947-88D5-D6A55F1C0CA8}">
      <dgm:prSet/>
      <dgm:spPr/>
      <dgm:t>
        <a:bodyPr/>
        <a:lstStyle/>
        <a:p>
          <a:endParaRPr lang="en-US"/>
        </a:p>
      </dgm:t>
    </dgm:pt>
    <dgm:pt modelId="{F5B938BB-C572-4E43-977B-3C79E0BDE092}">
      <dgm:prSet phldrT="[Text]"/>
      <dgm:spPr/>
      <dgm:t>
        <a:bodyPr/>
        <a:lstStyle/>
        <a:p>
          <a:r>
            <a:rPr lang="en-US" b="1" dirty="0"/>
            <a:t>Fewer women (47%)</a:t>
          </a:r>
        </a:p>
      </dgm:t>
    </dgm:pt>
    <dgm:pt modelId="{BDF0F818-D333-C44C-B121-8B5436C97B66}" type="parTrans" cxnId="{53632B31-5DAB-164C-A2BD-9A25944BAEE9}">
      <dgm:prSet/>
      <dgm:spPr/>
      <dgm:t>
        <a:bodyPr/>
        <a:lstStyle/>
        <a:p>
          <a:endParaRPr lang="en-US"/>
        </a:p>
      </dgm:t>
    </dgm:pt>
    <dgm:pt modelId="{3E629B53-45C6-A648-8E2E-1172834FAB0E}" type="sibTrans" cxnId="{53632B31-5DAB-164C-A2BD-9A25944BAEE9}">
      <dgm:prSet/>
      <dgm:spPr/>
      <dgm:t>
        <a:bodyPr/>
        <a:lstStyle/>
        <a:p>
          <a:endParaRPr lang="en-US"/>
        </a:p>
      </dgm:t>
    </dgm:pt>
    <dgm:pt modelId="{84568E08-8505-2947-B06C-E43FA9FCB4A5}">
      <dgm:prSet phldrT="[Text]"/>
      <dgm:spPr/>
      <dgm:t>
        <a:bodyPr/>
        <a:lstStyle/>
        <a:p>
          <a:r>
            <a:rPr lang="en-US" b="1" dirty="0"/>
            <a:t>Time to completion </a:t>
          </a:r>
        </a:p>
        <a:p>
          <a:r>
            <a:rPr lang="en-US" b="1" dirty="0"/>
            <a:t>~4.8 y</a:t>
          </a:r>
        </a:p>
      </dgm:t>
    </dgm:pt>
    <dgm:pt modelId="{DF869F95-8013-B449-8F3A-D9A1FFDE88B9}" type="parTrans" cxnId="{231B138D-3F6F-A144-86D7-02E276EBFE11}">
      <dgm:prSet/>
      <dgm:spPr/>
      <dgm:t>
        <a:bodyPr/>
        <a:lstStyle/>
        <a:p>
          <a:endParaRPr lang="en-US"/>
        </a:p>
      </dgm:t>
    </dgm:pt>
    <dgm:pt modelId="{08E68B44-8EB1-F24F-8C33-82DE32EEBABA}" type="sibTrans" cxnId="{231B138D-3F6F-A144-86D7-02E276EBFE11}">
      <dgm:prSet/>
      <dgm:spPr/>
      <dgm:t>
        <a:bodyPr/>
        <a:lstStyle/>
        <a:p>
          <a:endParaRPr lang="en-US"/>
        </a:p>
      </dgm:t>
    </dgm:pt>
    <dgm:pt modelId="{AE68865E-5695-E541-91C1-69583375958E}">
      <dgm:prSet phldrT="[Text]"/>
      <dgm:spPr/>
      <dgm:t>
        <a:bodyPr/>
        <a:lstStyle/>
        <a:p>
          <a:r>
            <a:rPr lang="en-US" b="1" dirty="0"/>
            <a:t>Women take longer to complete (4.9 y)</a:t>
          </a:r>
        </a:p>
      </dgm:t>
    </dgm:pt>
    <dgm:pt modelId="{DD635256-3213-C64D-9F6E-F28C49890C9D}" type="parTrans" cxnId="{2E25BAF5-E9BA-FE46-8DBD-E16ED8353522}">
      <dgm:prSet/>
      <dgm:spPr/>
      <dgm:t>
        <a:bodyPr/>
        <a:lstStyle/>
        <a:p>
          <a:endParaRPr lang="en-US"/>
        </a:p>
      </dgm:t>
    </dgm:pt>
    <dgm:pt modelId="{FA5D6935-D965-8B45-944A-02DA75944F63}" type="sibTrans" cxnId="{2E25BAF5-E9BA-FE46-8DBD-E16ED8353522}">
      <dgm:prSet/>
      <dgm:spPr/>
      <dgm:t>
        <a:bodyPr/>
        <a:lstStyle/>
        <a:p>
          <a:endParaRPr lang="en-US"/>
        </a:p>
      </dgm:t>
    </dgm:pt>
    <dgm:pt modelId="{9DBE5E98-1237-A84B-BFE4-904C60780DED}" type="pres">
      <dgm:prSet presAssocID="{447A5C9B-9E21-6F44-B798-AA9B1062E6B2}" presName="diagram" presStyleCnt="0">
        <dgm:presLayoutVars>
          <dgm:chMax val="1"/>
          <dgm:dir/>
          <dgm:animLvl val="ctr"/>
          <dgm:resizeHandles val="exact"/>
        </dgm:presLayoutVars>
      </dgm:prSet>
      <dgm:spPr/>
    </dgm:pt>
    <dgm:pt modelId="{A835EE63-7745-8E40-9F4B-91448025CF26}" type="pres">
      <dgm:prSet presAssocID="{447A5C9B-9E21-6F44-B798-AA9B1062E6B2}" presName="matrix" presStyleCnt="0"/>
      <dgm:spPr/>
    </dgm:pt>
    <dgm:pt modelId="{BAE75213-6439-E64E-A27B-0EDA69409A02}" type="pres">
      <dgm:prSet presAssocID="{447A5C9B-9E21-6F44-B798-AA9B1062E6B2}" presName="tile1" presStyleLbl="node1" presStyleIdx="0" presStyleCnt="4"/>
      <dgm:spPr/>
    </dgm:pt>
    <dgm:pt modelId="{BB001A3B-94D4-2145-8995-E095EA206480}" type="pres">
      <dgm:prSet presAssocID="{447A5C9B-9E21-6F44-B798-AA9B1062E6B2}" presName="tile1text" presStyleLbl="node1" presStyleIdx="0" presStyleCnt="4">
        <dgm:presLayoutVars>
          <dgm:chMax val="0"/>
          <dgm:chPref val="0"/>
          <dgm:bulletEnabled val="1"/>
        </dgm:presLayoutVars>
      </dgm:prSet>
      <dgm:spPr/>
    </dgm:pt>
    <dgm:pt modelId="{049C97E5-B662-934F-ACCA-705F7A780589}" type="pres">
      <dgm:prSet presAssocID="{447A5C9B-9E21-6F44-B798-AA9B1062E6B2}" presName="tile2" presStyleLbl="node1" presStyleIdx="1" presStyleCnt="4"/>
      <dgm:spPr/>
    </dgm:pt>
    <dgm:pt modelId="{BC93BACD-9E04-4441-86C9-7FDB34F522EF}" type="pres">
      <dgm:prSet presAssocID="{447A5C9B-9E21-6F44-B798-AA9B1062E6B2}" presName="tile2text" presStyleLbl="node1" presStyleIdx="1" presStyleCnt="4">
        <dgm:presLayoutVars>
          <dgm:chMax val="0"/>
          <dgm:chPref val="0"/>
          <dgm:bulletEnabled val="1"/>
        </dgm:presLayoutVars>
      </dgm:prSet>
      <dgm:spPr/>
    </dgm:pt>
    <dgm:pt modelId="{939B2572-184F-BF47-A73C-D42A73EA06E0}" type="pres">
      <dgm:prSet presAssocID="{447A5C9B-9E21-6F44-B798-AA9B1062E6B2}" presName="tile3" presStyleLbl="node1" presStyleIdx="2" presStyleCnt="4"/>
      <dgm:spPr/>
    </dgm:pt>
    <dgm:pt modelId="{68422009-0640-D946-A462-EF27FF780D09}" type="pres">
      <dgm:prSet presAssocID="{447A5C9B-9E21-6F44-B798-AA9B1062E6B2}" presName="tile3text" presStyleLbl="node1" presStyleIdx="2" presStyleCnt="4">
        <dgm:presLayoutVars>
          <dgm:chMax val="0"/>
          <dgm:chPref val="0"/>
          <dgm:bulletEnabled val="1"/>
        </dgm:presLayoutVars>
      </dgm:prSet>
      <dgm:spPr/>
    </dgm:pt>
    <dgm:pt modelId="{BB46BD12-D6D3-F942-87A1-0F77D9A441B3}" type="pres">
      <dgm:prSet presAssocID="{447A5C9B-9E21-6F44-B798-AA9B1062E6B2}" presName="tile4" presStyleLbl="node1" presStyleIdx="3" presStyleCnt="4"/>
      <dgm:spPr/>
    </dgm:pt>
    <dgm:pt modelId="{F76FC597-91C9-9844-8548-EE25DD0CD580}" type="pres">
      <dgm:prSet presAssocID="{447A5C9B-9E21-6F44-B798-AA9B1062E6B2}" presName="tile4text" presStyleLbl="node1" presStyleIdx="3" presStyleCnt="4">
        <dgm:presLayoutVars>
          <dgm:chMax val="0"/>
          <dgm:chPref val="0"/>
          <dgm:bulletEnabled val="1"/>
        </dgm:presLayoutVars>
      </dgm:prSet>
      <dgm:spPr/>
    </dgm:pt>
    <dgm:pt modelId="{9EFCEC67-121B-2340-95F5-D357F16CB9D4}" type="pres">
      <dgm:prSet presAssocID="{447A5C9B-9E21-6F44-B798-AA9B1062E6B2}" presName="centerTile" presStyleLbl="fgShp" presStyleIdx="0" presStyleCnt="1">
        <dgm:presLayoutVars>
          <dgm:chMax val="0"/>
          <dgm:chPref val="0"/>
        </dgm:presLayoutVars>
      </dgm:prSet>
      <dgm:spPr/>
    </dgm:pt>
  </dgm:ptLst>
  <dgm:cxnLst>
    <dgm:cxn modelId="{385F1611-B247-EB4C-9179-E7EE5A113BE7}" type="presOf" srcId="{F5B938BB-C572-4E43-977B-3C79E0BDE092}" destId="{049C97E5-B662-934F-ACCA-705F7A780589}" srcOrd="0" destOrd="0" presId="urn:microsoft.com/office/officeart/2005/8/layout/matrix1"/>
    <dgm:cxn modelId="{0AF8AA18-88F4-D348-876B-5549A77653E1}" type="presOf" srcId="{6E87B91E-86B5-7D45-846D-0685D8E67309}" destId="{9EFCEC67-121B-2340-95F5-D357F16CB9D4}" srcOrd="0" destOrd="0" presId="urn:microsoft.com/office/officeart/2005/8/layout/matrix1"/>
    <dgm:cxn modelId="{E254042C-3531-3644-9AD2-E72E492803A7}" type="presOf" srcId="{F5B938BB-C572-4E43-977B-3C79E0BDE092}" destId="{BC93BACD-9E04-4441-86C9-7FDB34F522EF}" srcOrd="1" destOrd="0" presId="urn:microsoft.com/office/officeart/2005/8/layout/matrix1"/>
    <dgm:cxn modelId="{53632B31-5DAB-164C-A2BD-9A25944BAEE9}" srcId="{6E87B91E-86B5-7D45-846D-0685D8E67309}" destId="{F5B938BB-C572-4E43-977B-3C79E0BDE092}" srcOrd="1" destOrd="0" parTransId="{BDF0F818-D333-C44C-B121-8B5436C97B66}" sibTransId="{3E629B53-45C6-A648-8E2E-1172834FAB0E}"/>
    <dgm:cxn modelId="{93FE0A4A-304A-C34F-9A74-0A598CE6FB50}" type="presOf" srcId="{AE68865E-5695-E541-91C1-69583375958E}" destId="{BB46BD12-D6D3-F942-87A1-0F77D9A441B3}" srcOrd="0" destOrd="0" presId="urn:microsoft.com/office/officeart/2005/8/layout/matrix1"/>
    <dgm:cxn modelId="{8D12955C-D823-FB4C-ADD2-505DE9952E83}" type="presOf" srcId="{447A5C9B-9E21-6F44-B798-AA9B1062E6B2}" destId="{9DBE5E98-1237-A84B-BFE4-904C60780DED}" srcOrd="0" destOrd="0" presId="urn:microsoft.com/office/officeart/2005/8/layout/matrix1"/>
    <dgm:cxn modelId="{95B04881-58D0-E14B-A16F-733C4B53F207}" type="presOf" srcId="{84568E08-8505-2947-B06C-E43FA9FCB4A5}" destId="{939B2572-184F-BF47-A73C-D42A73EA06E0}" srcOrd="0" destOrd="0" presId="urn:microsoft.com/office/officeart/2005/8/layout/matrix1"/>
    <dgm:cxn modelId="{09D7AF83-955A-E947-88D5-D6A55F1C0CA8}" srcId="{6E87B91E-86B5-7D45-846D-0685D8E67309}" destId="{1FFCCCB4-553B-2E45-85F3-2E4BCDB25F36}" srcOrd="0" destOrd="0" parTransId="{0B1C393B-7006-E443-A655-A3B1D0CC6FAA}" sibTransId="{A71C7D6A-F214-1D4D-8C61-449DADC34134}"/>
    <dgm:cxn modelId="{597DCB87-1CBB-B540-9F92-A0B64F4CC529}" type="presOf" srcId="{AE68865E-5695-E541-91C1-69583375958E}" destId="{F76FC597-91C9-9844-8548-EE25DD0CD580}" srcOrd="1" destOrd="0" presId="urn:microsoft.com/office/officeart/2005/8/layout/matrix1"/>
    <dgm:cxn modelId="{231B138D-3F6F-A144-86D7-02E276EBFE11}" srcId="{6E87B91E-86B5-7D45-846D-0685D8E67309}" destId="{84568E08-8505-2947-B06C-E43FA9FCB4A5}" srcOrd="2" destOrd="0" parTransId="{DF869F95-8013-B449-8F3A-D9A1FFDE88B9}" sibTransId="{08E68B44-8EB1-F24F-8C33-82DE32EEBABA}"/>
    <dgm:cxn modelId="{B8B37595-9505-584A-9B2D-8BAD9923DD30}" type="presOf" srcId="{1FFCCCB4-553B-2E45-85F3-2E4BCDB25F36}" destId="{BB001A3B-94D4-2145-8995-E095EA206480}" srcOrd="1" destOrd="0" presId="urn:microsoft.com/office/officeart/2005/8/layout/matrix1"/>
    <dgm:cxn modelId="{338C57B7-A744-594E-AA9C-D15C5DCDE0DA}" type="presOf" srcId="{1FFCCCB4-553B-2E45-85F3-2E4BCDB25F36}" destId="{BAE75213-6439-E64E-A27B-0EDA69409A02}" srcOrd="0" destOrd="0" presId="urn:microsoft.com/office/officeart/2005/8/layout/matrix1"/>
    <dgm:cxn modelId="{5FF7D8C0-D764-4945-87AD-4AB8372D8778}" srcId="{447A5C9B-9E21-6F44-B798-AA9B1062E6B2}" destId="{6E87B91E-86B5-7D45-846D-0685D8E67309}" srcOrd="0" destOrd="0" parTransId="{2E181BE7-46EE-1242-8CC2-F827FC5761E1}" sibTransId="{3ABE8730-A1E3-E64F-96D4-8E46A54435E9}"/>
    <dgm:cxn modelId="{6ADA9CC5-2F76-5A4D-A7E8-DE8C8ADE424B}" type="presOf" srcId="{84568E08-8505-2947-B06C-E43FA9FCB4A5}" destId="{68422009-0640-D946-A462-EF27FF780D09}" srcOrd="1" destOrd="0" presId="urn:microsoft.com/office/officeart/2005/8/layout/matrix1"/>
    <dgm:cxn modelId="{2E25BAF5-E9BA-FE46-8DBD-E16ED8353522}" srcId="{6E87B91E-86B5-7D45-846D-0685D8E67309}" destId="{AE68865E-5695-E541-91C1-69583375958E}" srcOrd="3" destOrd="0" parTransId="{DD635256-3213-C64D-9F6E-F28C49890C9D}" sibTransId="{FA5D6935-D965-8B45-944A-02DA75944F63}"/>
    <dgm:cxn modelId="{1682DBA5-F911-854E-B3FE-A1C49A0AFBAA}" type="presParOf" srcId="{9DBE5E98-1237-A84B-BFE4-904C60780DED}" destId="{A835EE63-7745-8E40-9F4B-91448025CF26}" srcOrd="0" destOrd="0" presId="urn:microsoft.com/office/officeart/2005/8/layout/matrix1"/>
    <dgm:cxn modelId="{F55208DA-D879-CA4D-8CDA-394E131BD0D0}" type="presParOf" srcId="{A835EE63-7745-8E40-9F4B-91448025CF26}" destId="{BAE75213-6439-E64E-A27B-0EDA69409A02}" srcOrd="0" destOrd="0" presId="urn:microsoft.com/office/officeart/2005/8/layout/matrix1"/>
    <dgm:cxn modelId="{F54EF819-B122-0246-AAE7-C51FE0610C7D}" type="presParOf" srcId="{A835EE63-7745-8E40-9F4B-91448025CF26}" destId="{BB001A3B-94D4-2145-8995-E095EA206480}" srcOrd="1" destOrd="0" presId="urn:microsoft.com/office/officeart/2005/8/layout/matrix1"/>
    <dgm:cxn modelId="{7E2EAFF3-D16C-8445-B160-9673874B15CF}" type="presParOf" srcId="{A835EE63-7745-8E40-9F4B-91448025CF26}" destId="{049C97E5-B662-934F-ACCA-705F7A780589}" srcOrd="2" destOrd="0" presId="urn:microsoft.com/office/officeart/2005/8/layout/matrix1"/>
    <dgm:cxn modelId="{943C193C-42E4-CC4F-AD27-47C9E4F9B3C9}" type="presParOf" srcId="{A835EE63-7745-8E40-9F4B-91448025CF26}" destId="{BC93BACD-9E04-4441-86C9-7FDB34F522EF}" srcOrd="3" destOrd="0" presId="urn:microsoft.com/office/officeart/2005/8/layout/matrix1"/>
    <dgm:cxn modelId="{5C12A263-72AA-3742-B00C-BEA4130C9EE6}" type="presParOf" srcId="{A835EE63-7745-8E40-9F4B-91448025CF26}" destId="{939B2572-184F-BF47-A73C-D42A73EA06E0}" srcOrd="4" destOrd="0" presId="urn:microsoft.com/office/officeart/2005/8/layout/matrix1"/>
    <dgm:cxn modelId="{7BCFC079-76BA-6941-9A7E-F3D9D957F3E2}" type="presParOf" srcId="{A835EE63-7745-8E40-9F4B-91448025CF26}" destId="{68422009-0640-D946-A462-EF27FF780D09}" srcOrd="5" destOrd="0" presId="urn:microsoft.com/office/officeart/2005/8/layout/matrix1"/>
    <dgm:cxn modelId="{BD95B27D-6A4F-D14F-A1FA-ECAE5A83166C}" type="presParOf" srcId="{A835EE63-7745-8E40-9F4B-91448025CF26}" destId="{BB46BD12-D6D3-F942-87A1-0F77D9A441B3}" srcOrd="6" destOrd="0" presId="urn:microsoft.com/office/officeart/2005/8/layout/matrix1"/>
    <dgm:cxn modelId="{7BC37780-F0DC-A94E-8E43-DE1C08F2456E}" type="presParOf" srcId="{A835EE63-7745-8E40-9F4B-91448025CF26}" destId="{F76FC597-91C9-9844-8548-EE25DD0CD580}" srcOrd="7" destOrd="0" presId="urn:microsoft.com/office/officeart/2005/8/layout/matrix1"/>
    <dgm:cxn modelId="{76B59C19-8E09-EC43-984F-07E2E5F5C88C}" type="presParOf" srcId="{9DBE5E98-1237-A84B-BFE4-904C60780DED}" destId="{9EFCEC67-121B-2340-95F5-D357F16CB9D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7A5C9B-9E21-6F44-B798-AA9B1062E6B2}" type="doc">
      <dgm:prSet loTypeId="urn:microsoft.com/office/officeart/2005/8/layout/radial1" loCatId="" qsTypeId="urn:microsoft.com/office/officeart/2005/8/quickstyle/simple5" qsCatId="simple" csTypeId="urn:microsoft.com/office/officeart/2005/8/colors/accent0_2" csCatId="mainScheme" phldr="1"/>
      <dgm:spPr/>
      <dgm:t>
        <a:bodyPr/>
        <a:lstStyle/>
        <a:p>
          <a:endParaRPr lang="en-US"/>
        </a:p>
      </dgm:t>
    </dgm:pt>
    <dgm:pt modelId="{6E87B91E-86B5-7D45-846D-0685D8E67309}">
      <dgm:prSet phldrT="[Text]" custT="1"/>
      <dgm:spPr>
        <a:gradFill rotWithShape="0">
          <a:gsLst>
            <a:gs pos="0">
              <a:schemeClr val="tx2">
                <a:lumMod val="10000"/>
                <a:lumOff val="90000"/>
              </a:schemeClr>
            </a:gs>
            <a:gs pos="50000">
              <a:schemeClr val="accent6">
                <a:lumMod val="20000"/>
                <a:lumOff val="80000"/>
              </a:schemeClr>
            </a:gs>
            <a:gs pos="100000">
              <a:schemeClr val="lt1">
                <a:hueOff val="0"/>
                <a:satOff val="0"/>
                <a:lumOff val="0"/>
                <a:alphaOff val="0"/>
                <a:lumMod val="99000"/>
                <a:satMod val="120000"/>
                <a:shade val="78000"/>
              </a:schemeClr>
            </a:gs>
          </a:gsLst>
        </a:gradFill>
      </dgm:spPr>
      <dgm:t>
        <a:bodyPr/>
        <a:lstStyle/>
        <a:p>
          <a:r>
            <a:rPr lang="en-US" sz="2000" b="1" dirty="0"/>
            <a:t>Doctoral population</a:t>
          </a:r>
        </a:p>
      </dgm:t>
    </dgm:pt>
    <dgm:pt modelId="{2E181BE7-46EE-1242-8CC2-F827FC5761E1}" type="parTrans" cxnId="{5FF7D8C0-D764-4945-87AD-4AB8372D8778}">
      <dgm:prSet/>
      <dgm:spPr/>
      <dgm:t>
        <a:bodyPr/>
        <a:lstStyle/>
        <a:p>
          <a:endParaRPr lang="en-US"/>
        </a:p>
      </dgm:t>
    </dgm:pt>
    <dgm:pt modelId="{3ABE8730-A1E3-E64F-96D4-8E46A54435E9}" type="sibTrans" cxnId="{5FF7D8C0-D764-4945-87AD-4AB8372D8778}">
      <dgm:prSet/>
      <dgm:spPr/>
      <dgm:t>
        <a:bodyPr/>
        <a:lstStyle/>
        <a:p>
          <a:endParaRPr lang="en-US"/>
        </a:p>
      </dgm:t>
    </dgm:pt>
    <dgm:pt modelId="{1FFCCCB4-553B-2E45-85F3-2E4BCDB25F36}">
      <dgm:prSet phldrT="[Text]" custT="1"/>
      <dgm:spPr/>
      <dgm:t>
        <a:bodyPr/>
        <a:lstStyle/>
        <a:p>
          <a:r>
            <a:rPr lang="en-US" sz="1800" dirty="0"/>
            <a:t>Often older</a:t>
          </a:r>
        </a:p>
      </dgm:t>
    </dgm:pt>
    <dgm:pt modelId="{0B1C393B-7006-E443-A655-A3B1D0CC6FAA}" type="parTrans" cxnId="{09D7AF83-955A-E947-88D5-D6A55F1C0CA8}">
      <dgm:prSet/>
      <dgm:spPr/>
      <dgm:t>
        <a:bodyPr/>
        <a:lstStyle/>
        <a:p>
          <a:endParaRPr lang="en-US"/>
        </a:p>
      </dgm:t>
    </dgm:pt>
    <dgm:pt modelId="{A71C7D6A-F214-1D4D-8C61-449DADC34134}" type="sibTrans" cxnId="{09D7AF83-955A-E947-88D5-D6A55F1C0CA8}">
      <dgm:prSet/>
      <dgm:spPr/>
      <dgm:t>
        <a:bodyPr/>
        <a:lstStyle/>
        <a:p>
          <a:endParaRPr lang="en-US"/>
        </a:p>
      </dgm:t>
    </dgm:pt>
    <dgm:pt modelId="{F5B938BB-C572-4E43-977B-3C79E0BDE092}">
      <dgm:prSet phldrT="[Text]" custT="1"/>
      <dgm:spPr/>
      <dgm:t>
        <a:bodyPr/>
        <a:lstStyle/>
        <a:p>
          <a:r>
            <a:rPr lang="en-US" sz="1800" dirty="0"/>
            <a:t>Working professionals, Commuters</a:t>
          </a:r>
        </a:p>
      </dgm:t>
    </dgm:pt>
    <dgm:pt modelId="{BDF0F818-D333-C44C-B121-8B5436C97B66}" type="parTrans" cxnId="{53632B31-5DAB-164C-A2BD-9A25944BAEE9}">
      <dgm:prSet/>
      <dgm:spPr/>
      <dgm:t>
        <a:bodyPr/>
        <a:lstStyle/>
        <a:p>
          <a:endParaRPr lang="en-US"/>
        </a:p>
      </dgm:t>
    </dgm:pt>
    <dgm:pt modelId="{3E629B53-45C6-A648-8E2E-1172834FAB0E}" type="sibTrans" cxnId="{53632B31-5DAB-164C-A2BD-9A25944BAEE9}">
      <dgm:prSet/>
      <dgm:spPr/>
      <dgm:t>
        <a:bodyPr/>
        <a:lstStyle/>
        <a:p>
          <a:endParaRPr lang="en-US"/>
        </a:p>
      </dgm:t>
    </dgm:pt>
    <dgm:pt modelId="{84568E08-8505-2947-B06C-E43FA9FCB4A5}">
      <dgm:prSet phldrT="[Text]" custT="1"/>
      <dgm:spPr/>
      <dgm:t>
        <a:bodyPr/>
        <a:lstStyle/>
        <a:p>
          <a:r>
            <a:rPr lang="en-US" sz="1800" dirty="0"/>
            <a:t>Have caring responsibilities</a:t>
          </a:r>
        </a:p>
      </dgm:t>
    </dgm:pt>
    <dgm:pt modelId="{DF869F95-8013-B449-8F3A-D9A1FFDE88B9}" type="parTrans" cxnId="{231B138D-3F6F-A144-86D7-02E276EBFE11}">
      <dgm:prSet/>
      <dgm:spPr/>
      <dgm:t>
        <a:bodyPr/>
        <a:lstStyle/>
        <a:p>
          <a:endParaRPr lang="en-US"/>
        </a:p>
      </dgm:t>
    </dgm:pt>
    <dgm:pt modelId="{08E68B44-8EB1-F24F-8C33-82DE32EEBABA}" type="sibTrans" cxnId="{231B138D-3F6F-A144-86D7-02E276EBFE11}">
      <dgm:prSet/>
      <dgm:spPr/>
      <dgm:t>
        <a:bodyPr/>
        <a:lstStyle/>
        <a:p>
          <a:endParaRPr lang="en-US"/>
        </a:p>
      </dgm:t>
    </dgm:pt>
    <dgm:pt modelId="{F4C13350-B38E-C945-87D6-91810F06AF24}">
      <dgm:prSet custT="1"/>
      <dgm:spPr/>
      <dgm:t>
        <a:bodyPr/>
        <a:lstStyle/>
        <a:p>
          <a:r>
            <a:rPr lang="en-US" sz="1800" dirty="0"/>
            <a:t>Women</a:t>
          </a:r>
        </a:p>
      </dgm:t>
    </dgm:pt>
    <dgm:pt modelId="{31387AA2-9747-1241-BA09-F620C29F5874}" type="parTrans" cxnId="{0946491E-ABF8-A042-B6AC-95E040E26233}">
      <dgm:prSet/>
      <dgm:spPr/>
      <dgm:t>
        <a:bodyPr/>
        <a:lstStyle/>
        <a:p>
          <a:endParaRPr lang="en-US"/>
        </a:p>
      </dgm:t>
    </dgm:pt>
    <dgm:pt modelId="{9605D119-B1FF-CF43-957D-B9D4B401D524}" type="sibTrans" cxnId="{0946491E-ABF8-A042-B6AC-95E040E26233}">
      <dgm:prSet/>
      <dgm:spPr/>
      <dgm:t>
        <a:bodyPr/>
        <a:lstStyle/>
        <a:p>
          <a:endParaRPr lang="en-US"/>
        </a:p>
      </dgm:t>
    </dgm:pt>
    <dgm:pt modelId="{2F000915-6D9A-7145-A5EB-AEF9B963AC56}">
      <dgm:prSet custT="1"/>
      <dgm:spPr/>
      <dgm:t>
        <a:bodyPr/>
        <a:lstStyle/>
        <a:p>
          <a:r>
            <a:rPr lang="en-US" sz="1800" dirty="0"/>
            <a:t>Financially independent</a:t>
          </a:r>
        </a:p>
      </dgm:t>
    </dgm:pt>
    <dgm:pt modelId="{2B915FA7-E0C9-AD4C-BE7C-EAC7F0239CE0}" type="parTrans" cxnId="{A0432AD7-7190-4E42-A556-7AFA3CB49061}">
      <dgm:prSet/>
      <dgm:spPr/>
      <dgm:t>
        <a:bodyPr/>
        <a:lstStyle/>
        <a:p>
          <a:endParaRPr lang="en-US"/>
        </a:p>
      </dgm:t>
    </dgm:pt>
    <dgm:pt modelId="{97F44F7E-B194-D547-B3C8-8EE46747914A}" type="sibTrans" cxnId="{A0432AD7-7190-4E42-A556-7AFA3CB49061}">
      <dgm:prSet/>
      <dgm:spPr/>
      <dgm:t>
        <a:bodyPr/>
        <a:lstStyle/>
        <a:p>
          <a:endParaRPr lang="en-US"/>
        </a:p>
      </dgm:t>
    </dgm:pt>
    <dgm:pt modelId="{D8B31CF2-01A3-F640-9E05-2BA530990869}">
      <dgm:prSet custT="1"/>
      <dgm:spPr/>
      <dgm:t>
        <a:bodyPr/>
        <a:lstStyle/>
        <a:p>
          <a:r>
            <a:rPr lang="en-US" sz="1800" dirty="0"/>
            <a:t>From underrepresented populations</a:t>
          </a:r>
        </a:p>
      </dgm:t>
    </dgm:pt>
    <dgm:pt modelId="{74CC527E-9ABF-444F-A012-857C5CD4ABAC}" type="sibTrans" cxnId="{AB91C5A3-E2CB-5D42-9AFA-0C6A96E74D8B}">
      <dgm:prSet/>
      <dgm:spPr/>
      <dgm:t>
        <a:bodyPr/>
        <a:lstStyle/>
        <a:p>
          <a:endParaRPr lang="en-US"/>
        </a:p>
      </dgm:t>
    </dgm:pt>
    <dgm:pt modelId="{3FEC14CC-1052-8B47-BE80-96A612779416}" type="parTrans" cxnId="{AB91C5A3-E2CB-5D42-9AFA-0C6A96E74D8B}">
      <dgm:prSet/>
      <dgm:spPr/>
      <dgm:t>
        <a:bodyPr/>
        <a:lstStyle/>
        <a:p>
          <a:endParaRPr lang="en-US"/>
        </a:p>
      </dgm:t>
    </dgm:pt>
    <dgm:pt modelId="{947E30EB-1EDB-6044-9615-61237AAF9D50}" type="pres">
      <dgm:prSet presAssocID="{447A5C9B-9E21-6F44-B798-AA9B1062E6B2}" presName="cycle" presStyleCnt="0">
        <dgm:presLayoutVars>
          <dgm:chMax val="1"/>
          <dgm:dir/>
          <dgm:animLvl val="ctr"/>
          <dgm:resizeHandles val="exact"/>
        </dgm:presLayoutVars>
      </dgm:prSet>
      <dgm:spPr/>
    </dgm:pt>
    <dgm:pt modelId="{480DD090-86DC-0749-B5CD-B329F996AB58}" type="pres">
      <dgm:prSet presAssocID="{6E87B91E-86B5-7D45-846D-0685D8E67309}" presName="centerShape" presStyleLbl="node0" presStyleIdx="0" presStyleCnt="1" custScaleX="131709"/>
      <dgm:spPr/>
    </dgm:pt>
    <dgm:pt modelId="{CB4EA7C2-B9FA-4B4A-92BC-41766AA75958}" type="pres">
      <dgm:prSet presAssocID="{0B1C393B-7006-E443-A655-A3B1D0CC6FAA}" presName="Name9" presStyleLbl="parChTrans1D2" presStyleIdx="0" presStyleCnt="6"/>
      <dgm:spPr/>
    </dgm:pt>
    <dgm:pt modelId="{C00B3CC3-0754-1C45-A679-D42E8E43E770}" type="pres">
      <dgm:prSet presAssocID="{0B1C393B-7006-E443-A655-A3B1D0CC6FAA}" presName="connTx" presStyleLbl="parChTrans1D2" presStyleIdx="0" presStyleCnt="6"/>
      <dgm:spPr/>
    </dgm:pt>
    <dgm:pt modelId="{5E153E1F-2142-8149-A677-0DE12779ECED}" type="pres">
      <dgm:prSet presAssocID="{1FFCCCB4-553B-2E45-85F3-2E4BCDB25F36}" presName="node" presStyleLbl="node1" presStyleIdx="0" presStyleCnt="6" custScaleX="110661" custScaleY="89880" custRadScaleRad="101580" custRadScaleInc="-4779">
        <dgm:presLayoutVars>
          <dgm:bulletEnabled val="1"/>
        </dgm:presLayoutVars>
      </dgm:prSet>
      <dgm:spPr/>
    </dgm:pt>
    <dgm:pt modelId="{BCC5CFCC-28E7-A849-9C43-B9019563A385}" type="pres">
      <dgm:prSet presAssocID="{31387AA2-9747-1241-BA09-F620C29F5874}" presName="Name9" presStyleLbl="parChTrans1D2" presStyleIdx="1" presStyleCnt="6"/>
      <dgm:spPr/>
    </dgm:pt>
    <dgm:pt modelId="{80C0A6D5-AF80-7541-BE9C-4537491C8C10}" type="pres">
      <dgm:prSet presAssocID="{31387AA2-9747-1241-BA09-F620C29F5874}" presName="connTx" presStyleLbl="parChTrans1D2" presStyleIdx="1" presStyleCnt="6"/>
      <dgm:spPr/>
    </dgm:pt>
    <dgm:pt modelId="{95E885C8-CCE6-0647-A6CF-437B436792C0}" type="pres">
      <dgm:prSet presAssocID="{F4C13350-B38E-C945-87D6-91810F06AF24}" presName="node" presStyleLbl="node1" presStyleIdx="1" presStyleCnt="6" custScaleX="117364" custScaleY="103349" custRadScaleRad="132418" custRadScaleInc="-11895">
        <dgm:presLayoutVars>
          <dgm:bulletEnabled val="1"/>
        </dgm:presLayoutVars>
      </dgm:prSet>
      <dgm:spPr/>
    </dgm:pt>
    <dgm:pt modelId="{C4CDCA16-9FF9-CB44-BF2A-CC8C71C432D0}" type="pres">
      <dgm:prSet presAssocID="{3FEC14CC-1052-8B47-BE80-96A612779416}" presName="Name9" presStyleLbl="parChTrans1D2" presStyleIdx="2" presStyleCnt="6"/>
      <dgm:spPr/>
    </dgm:pt>
    <dgm:pt modelId="{4E5E2761-B3F9-874C-AB47-85104219D78C}" type="pres">
      <dgm:prSet presAssocID="{3FEC14CC-1052-8B47-BE80-96A612779416}" presName="connTx" presStyleLbl="parChTrans1D2" presStyleIdx="2" presStyleCnt="6"/>
      <dgm:spPr/>
    </dgm:pt>
    <dgm:pt modelId="{F52CD4E0-8F8C-234F-9E56-8C5A9CDF53B0}" type="pres">
      <dgm:prSet presAssocID="{D8B31CF2-01A3-F640-9E05-2BA530990869}" presName="node" presStyleLbl="node1" presStyleIdx="2" presStyleCnt="6" custScaleX="182056" custScaleY="88268" custRadScaleRad="102280" custRadScaleInc="204746">
        <dgm:presLayoutVars>
          <dgm:bulletEnabled val="1"/>
        </dgm:presLayoutVars>
      </dgm:prSet>
      <dgm:spPr/>
    </dgm:pt>
    <dgm:pt modelId="{42002D7A-FD0B-B745-A86B-550135EDD354}" type="pres">
      <dgm:prSet presAssocID="{BDF0F818-D333-C44C-B121-8B5436C97B66}" presName="Name9" presStyleLbl="parChTrans1D2" presStyleIdx="3" presStyleCnt="6"/>
      <dgm:spPr/>
    </dgm:pt>
    <dgm:pt modelId="{48CD6A92-A070-F549-AD7B-BAC04B7E3CE1}" type="pres">
      <dgm:prSet presAssocID="{BDF0F818-D333-C44C-B121-8B5436C97B66}" presName="connTx" presStyleLbl="parChTrans1D2" presStyleIdx="3" presStyleCnt="6"/>
      <dgm:spPr/>
    </dgm:pt>
    <dgm:pt modelId="{473282C9-4462-BA4A-9730-405D731D0C53}" type="pres">
      <dgm:prSet presAssocID="{F5B938BB-C572-4E43-977B-3C79E0BDE092}" presName="node" presStyleLbl="node1" presStyleIdx="3" presStyleCnt="6" custScaleX="148941" custScaleY="112122" custRadScaleRad="126124" custRadScaleInc="-221546">
        <dgm:presLayoutVars>
          <dgm:bulletEnabled val="1"/>
        </dgm:presLayoutVars>
      </dgm:prSet>
      <dgm:spPr/>
    </dgm:pt>
    <dgm:pt modelId="{50CB32C4-9324-9D44-B589-9D1625C5EDFB}" type="pres">
      <dgm:prSet presAssocID="{DF869F95-8013-B449-8F3A-D9A1FFDE88B9}" presName="Name9" presStyleLbl="parChTrans1D2" presStyleIdx="4" presStyleCnt="6"/>
      <dgm:spPr/>
    </dgm:pt>
    <dgm:pt modelId="{B332B26E-AFB1-934E-BE6F-4DD772371D47}" type="pres">
      <dgm:prSet presAssocID="{DF869F95-8013-B449-8F3A-D9A1FFDE88B9}" presName="connTx" presStyleLbl="parChTrans1D2" presStyleIdx="4" presStyleCnt="6"/>
      <dgm:spPr/>
    </dgm:pt>
    <dgm:pt modelId="{DE8F3B1E-F02D-E34D-9814-0065CA264996}" type="pres">
      <dgm:prSet presAssocID="{84568E08-8505-2947-B06C-E43FA9FCB4A5}" presName="node" presStyleLbl="node1" presStyleIdx="4" presStyleCnt="6" custScaleX="147557" custScaleY="108414" custRadScaleRad="133532" custRadScaleInc="31957">
        <dgm:presLayoutVars>
          <dgm:bulletEnabled val="1"/>
        </dgm:presLayoutVars>
      </dgm:prSet>
      <dgm:spPr/>
    </dgm:pt>
    <dgm:pt modelId="{E31C69F5-FE15-5943-B8A9-CC74A7C4E74B}" type="pres">
      <dgm:prSet presAssocID="{2B915FA7-E0C9-AD4C-BE7C-EAC7F0239CE0}" presName="Name9" presStyleLbl="parChTrans1D2" presStyleIdx="5" presStyleCnt="6"/>
      <dgm:spPr/>
    </dgm:pt>
    <dgm:pt modelId="{586D11ED-884E-6749-9399-0A7BC406E0E6}" type="pres">
      <dgm:prSet presAssocID="{2B915FA7-E0C9-AD4C-BE7C-EAC7F0239CE0}" presName="connTx" presStyleLbl="parChTrans1D2" presStyleIdx="5" presStyleCnt="6"/>
      <dgm:spPr/>
    </dgm:pt>
    <dgm:pt modelId="{BB357667-5713-8946-A0CD-138EF0E36732}" type="pres">
      <dgm:prSet presAssocID="{2F000915-6D9A-7145-A5EB-AEF9B963AC56}" presName="node" presStyleLbl="node1" presStyleIdx="5" presStyleCnt="6" custScaleX="141587" custScaleY="96654" custRadScaleRad="137293" custRadScaleInc="1670">
        <dgm:presLayoutVars>
          <dgm:bulletEnabled val="1"/>
        </dgm:presLayoutVars>
      </dgm:prSet>
      <dgm:spPr/>
    </dgm:pt>
  </dgm:ptLst>
  <dgm:cxnLst>
    <dgm:cxn modelId="{92816F0D-F0DD-BD41-BF36-B2D2FEB57408}" type="presOf" srcId="{447A5C9B-9E21-6F44-B798-AA9B1062E6B2}" destId="{947E30EB-1EDB-6044-9615-61237AAF9D50}" srcOrd="0" destOrd="0" presId="urn:microsoft.com/office/officeart/2005/8/layout/radial1"/>
    <dgm:cxn modelId="{DBDA061D-3FDF-ED4B-9490-1C17CEBE2670}" type="presOf" srcId="{31387AA2-9747-1241-BA09-F620C29F5874}" destId="{BCC5CFCC-28E7-A849-9C43-B9019563A385}" srcOrd="0" destOrd="0" presId="urn:microsoft.com/office/officeart/2005/8/layout/radial1"/>
    <dgm:cxn modelId="{0946491E-ABF8-A042-B6AC-95E040E26233}" srcId="{6E87B91E-86B5-7D45-846D-0685D8E67309}" destId="{F4C13350-B38E-C945-87D6-91810F06AF24}" srcOrd="1" destOrd="0" parTransId="{31387AA2-9747-1241-BA09-F620C29F5874}" sibTransId="{9605D119-B1FF-CF43-957D-B9D4B401D524}"/>
    <dgm:cxn modelId="{BF929827-C307-214A-80F2-D2B7FA5283FE}" type="presOf" srcId="{DF869F95-8013-B449-8F3A-D9A1FFDE88B9}" destId="{50CB32C4-9324-9D44-B589-9D1625C5EDFB}" srcOrd="0" destOrd="0" presId="urn:microsoft.com/office/officeart/2005/8/layout/radial1"/>
    <dgm:cxn modelId="{53632B31-5DAB-164C-A2BD-9A25944BAEE9}" srcId="{6E87B91E-86B5-7D45-846D-0685D8E67309}" destId="{F5B938BB-C572-4E43-977B-3C79E0BDE092}" srcOrd="3" destOrd="0" parTransId="{BDF0F818-D333-C44C-B121-8B5436C97B66}" sibTransId="{3E629B53-45C6-A648-8E2E-1172834FAB0E}"/>
    <dgm:cxn modelId="{09199163-FF5F-0941-87C8-683C36E5A83D}" type="presOf" srcId="{BDF0F818-D333-C44C-B121-8B5436C97B66}" destId="{42002D7A-FD0B-B745-A86B-550135EDD354}" srcOrd="0" destOrd="0" presId="urn:microsoft.com/office/officeart/2005/8/layout/radial1"/>
    <dgm:cxn modelId="{259B6C67-1DA3-AF42-AEFF-5C31FB32C59F}" type="presOf" srcId="{2B915FA7-E0C9-AD4C-BE7C-EAC7F0239CE0}" destId="{E31C69F5-FE15-5943-B8A9-CC74A7C4E74B}" srcOrd="0" destOrd="0" presId="urn:microsoft.com/office/officeart/2005/8/layout/radial1"/>
    <dgm:cxn modelId="{3A1DE668-23B6-7342-A45D-CD07C66A6451}" type="presOf" srcId="{3FEC14CC-1052-8B47-BE80-96A612779416}" destId="{4E5E2761-B3F9-874C-AB47-85104219D78C}" srcOrd="1" destOrd="0" presId="urn:microsoft.com/office/officeart/2005/8/layout/radial1"/>
    <dgm:cxn modelId="{1DA74875-60E6-4E44-B6CE-F403967D17C6}" type="presOf" srcId="{DF869F95-8013-B449-8F3A-D9A1FFDE88B9}" destId="{B332B26E-AFB1-934E-BE6F-4DD772371D47}" srcOrd="1" destOrd="0" presId="urn:microsoft.com/office/officeart/2005/8/layout/radial1"/>
    <dgm:cxn modelId="{05864379-076A-0343-89C9-C2EEA3337D2E}" type="presOf" srcId="{84568E08-8505-2947-B06C-E43FA9FCB4A5}" destId="{DE8F3B1E-F02D-E34D-9814-0065CA264996}" srcOrd="0" destOrd="0" presId="urn:microsoft.com/office/officeart/2005/8/layout/radial1"/>
    <dgm:cxn modelId="{D012C780-C20B-AF4E-817C-C489FB00535A}" type="presOf" srcId="{2B915FA7-E0C9-AD4C-BE7C-EAC7F0239CE0}" destId="{586D11ED-884E-6749-9399-0A7BC406E0E6}" srcOrd="1" destOrd="0" presId="urn:microsoft.com/office/officeart/2005/8/layout/radial1"/>
    <dgm:cxn modelId="{09D7AF83-955A-E947-88D5-D6A55F1C0CA8}" srcId="{6E87B91E-86B5-7D45-846D-0685D8E67309}" destId="{1FFCCCB4-553B-2E45-85F3-2E4BCDB25F36}" srcOrd="0" destOrd="0" parTransId="{0B1C393B-7006-E443-A655-A3B1D0CC6FAA}" sibTransId="{A71C7D6A-F214-1D4D-8C61-449DADC34134}"/>
    <dgm:cxn modelId="{7C45D08A-A0C3-294D-BABE-15044BCAA8BE}" type="presOf" srcId="{0B1C393B-7006-E443-A655-A3B1D0CC6FAA}" destId="{CB4EA7C2-B9FA-4B4A-92BC-41766AA75958}" srcOrd="0" destOrd="0" presId="urn:microsoft.com/office/officeart/2005/8/layout/radial1"/>
    <dgm:cxn modelId="{231B138D-3F6F-A144-86D7-02E276EBFE11}" srcId="{6E87B91E-86B5-7D45-846D-0685D8E67309}" destId="{84568E08-8505-2947-B06C-E43FA9FCB4A5}" srcOrd="4" destOrd="0" parTransId="{DF869F95-8013-B449-8F3A-D9A1FFDE88B9}" sibTransId="{08E68B44-8EB1-F24F-8C33-82DE32EEBABA}"/>
    <dgm:cxn modelId="{AB91C5A3-E2CB-5D42-9AFA-0C6A96E74D8B}" srcId="{6E87B91E-86B5-7D45-846D-0685D8E67309}" destId="{D8B31CF2-01A3-F640-9E05-2BA530990869}" srcOrd="2" destOrd="0" parTransId="{3FEC14CC-1052-8B47-BE80-96A612779416}" sibTransId="{74CC527E-9ABF-444F-A012-857C5CD4ABAC}"/>
    <dgm:cxn modelId="{D318BBB1-0CA1-7346-BAF5-912E3F302E85}" type="presOf" srcId="{2F000915-6D9A-7145-A5EB-AEF9B963AC56}" destId="{BB357667-5713-8946-A0CD-138EF0E36732}" srcOrd="0" destOrd="0" presId="urn:microsoft.com/office/officeart/2005/8/layout/radial1"/>
    <dgm:cxn modelId="{DA7793BC-0A67-5143-86AC-173FB2C73F19}" type="presOf" srcId="{0B1C393B-7006-E443-A655-A3B1D0CC6FAA}" destId="{C00B3CC3-0754-1C45-A679-D42E8E43E770}" srcOrd="1" destOrd="0" presId="urn:microsoft.com/office/officeart/2005/8/layout/radial1"/>
    <dgm:cxn modelId="{50792FBD-3AF2-0749-A92B-E5FEDAE68328}" type="presOf" srcId="{BDF0F818-D333-C44C-B121-8B5436C97B66}" destId="{48CD6A92-A070-F549-AD7B-BAC04B7E3CE1}" srcOrd="1" destOrd="0" presId="urn:microsoft.com/office/officeart/2005/8/layout/radial1"/>
    <dgm:cxn modelId="{5FF7D8C0-D764-4945-87AD-4AB8372D8778}" srcId="{447A5C9B-9E21-6F44-B798-AA9B1062E6B2}" destId="{6E87B91E-86B5-7D45-846D-0685D8E67309}" srcOrd="0" destOrd="0" parTransId="{2E181BE7-46EE-1242-8CC2-F827FC5761E1}" sibTransId="{3ABE8730-A1E3-E64F-96D4-8E46A54435E9}"/>
    <dgm:cxn modelId="{DDC3D0C7-B56E-AC47-A99C-2C9CC11C2FA4}" type="presOf" srcId="{3FEC14CC-1052-8B47-BE80-96A612779416}" destId="{C4CDCA16-9FF9-CB44-BF2A-CC8C71C432D0}" srcOrd="0" destOrd="0" presId="urn:microsoft.com/office/officeart/2005/8/layout/radial1"/>
    <dgm:cxn modelId="{F08894D1-9702-E343-8062-4BD5B4D1ABB1}" type="presOf" srcId="{6E87B91E-86B5-7D45-846D-0685D8E67309}" destId="{480DD090-86DC-0749-B5CD-B329F996AB58}" srcOrd="0" destOrd="0" presId="urn:microsoft.com/office/officeart/2005/8/layout/radial1"/>
    <dgm:cxn modelId="{B726ADD3-E1C8-584F-AE3F-683EA3DD9440}" type="presOf" srcId="{F5B938BB-C572-4E43-977B-3C79E0BDE092}" destId="{473282C9-4462-BA4A-9730-405D731D0C53}" srcOrd="0" destOrd="0" presId="urn:microsoft.com/office/officeart/2005/8/layout/radial1"/>
    <dgm:cxn modelId="{A0432AD7-7190-4E42-A556-7AFA3CB49061}" srcId="{6E87B91E-86B5-7D45-846D-0685D8E67309}" destId="{2F000915-6D9A-7145-A5EB-AEF9B963AC56}" srcOrd="5" destOrd="0" parTransId="{2B915FA7-E0C9-AD4C-BE7C-EAC7F0239CE0}" sibTransId="{97F44F7E-B194-D547-B3C8-8EE46747914A}"/>
    <dgm:cxn modelId="{EDDA62DC-E9E7-4A4F-AB89-ED31C0B15314}" type="presOf" srcId="{31387AA2-9747-1241-BA09-F620C29F5874}" destId="{80C0A6D5-AF80-7541-BE9C-4537491C8C10}" srcOrd="1" destOrd="0" presId="urn:microsoft.com/office/officeart/2005/8/layout/radial1"/>
    <dgm:cxn modelId="{8EE266E3-086C-5C4D-81A5-710FED371F15}" type="presOf" srcId="{D8B31CF2-01A3-F640-9E05-2BA530990869}" destId="{F52CD4E0-8F8C-234F-9E56-8C5A9CDF53B0}" srcOrd="0" destOrd="0" presId="urn:microsoft.com/office/officeart/2005/8/layout/radial1"/>
    <dgm:cxn modelId="{3DBE32E7-DD99-9045-8B31-283CE361F4FB}" type="presOf" srcId="{F4C13350-B38E-C945-87D6-91810F06AF24}" destId="{95E885C8-CCE6-0647-A6CF-437B436792C0}" srcOrd="0" destOrd="0" presId="urn:microsoft.com/office/officeart/2005/8/layout/radial1"/>
    <dgm:cxn modelId="{E09825FC-B8C4-734A-AA0A-F7148E93710E}" type="presOf" srcId="{1FFCCCB4-553B-2E45-85F3-2E4BCDB25F36}" destId="{5E153E1F-2142-8149-A677-0DE12779ECED}" srcOrd="0" destOrd="0" presId="urn:microsoft.com/office/officeart/2005/8/layout/radial1"/>
    <dgm:cxn modelId="{10B7A335-67C2-9C40-97C1-3E5384A3A1C7}" type="presParOf" srcId="{947E30EB-1EDB-6044-9615-61237AAF9D50}" destId="{480DD090-86DC-0749-B5CD-B329F996AB58}" srcOrd="0" destOrd="0" presId="urn:microsoft.com/office/officeart/2005/8/layout/radial1"/>
    <dgm:cxn modelId="{3C70F60D-50B7-E64E-A20C-26023D3B7812}" type="presParOf" srcId="{947E30EB-1EDB-6044-9615-61237AAF9D50}" destId="{CB4EA7C2-B9FA-4B4A-92BC-41766AA75958}" srcOrd="1" destOrd="0" presId="urn:microsoft.com/office/officeart/2005/8/layout/radial1"/>
    <dgm:cxn modelId="{723EC72C-A150-F74D-86BC-259D6A049C59}" type="presParOf" srcId="{CB4EA7C2-B9FA-4B4A-92BC-41766AA75958}" destId="{C00B3CC3-0754-1C45-A679-D42E8E43E770}" srcOrd="0" destOrd="0" presId="urn:microsoft.com/office/officeart/2005/8/layout/radial1"/>
    <dgm:cxn modelId="{0D61081C-0113-F64B-B3E6-BA56E35828C1}" type="presParOf" srcId="{947E30EB-1EDB-6044-9615-61237AAF9D50}" destId="{5E153E1F-2142-8149-A677-0DE12779ECED}" srcOrd="2" destOrd="0" presId="urn:microsoft.com/office/officeart/2005/8/layout/radial1"/>
    <dgm:cxn modelId="{CBF4DBED-68BB-D14F-B847-8B28450108A6}" type="presParOf" srcId="{947E30EB-1EDB-6044-9615-61237AAF9D50}" destId="{BCC5CFCC-28E7-A849-9C43-B9019563A385}" srcOrd="3" destOrd="0" presId="urn:microsoft.com/office/officeart/2005/8/layout/radial1"/>
    <dgm:cxn modelId="{40733917-A4DE-FF4F-970E-73B6B75E511B}" type="presParOf" srcId="{BCC5CFCC-28E7-A849-9C43-B9019563A385}" destId="{80C0A6D5-AF80-7541-BE9C-4537491C8C10}" srcOrd="0" destOrd="0" presId="urn:microsoft.com/office/officeart/2005/8/layout/radial1"/>
    <dgm:cxn modelId="{0F5547C9-A219-2446-8A87-AD59A1F74C3F}" type="presParOf" srcId="{947E30EB-1EDB-6044-9615-61237AAF9D50}" destId="{95E885C8-CCE6-0647-A6CF-437B436792C0}" srcOrd="4" destOrd="0" presId="urn:microsoft.com/office/officeart/2005/8/layout/radial1"/>
    <dgm:cxn modelId="{80172420-1A06-3446-ACF8-FF07BB668F07}" type="presParOf" srcId="{947E30EB-1EDB-6044-9615-61237AAF9D50}" destId="{C4CDCA16-9FF9-CB44-BF2A-CC8C71C432D0}" srcOrd="5" destOrd="0" presId="urn:microsoft.com/office/officeart/2005/8/layout/radial1"/>
    <dgm:cxn modelId="{AA7FFFCE-349C-E441-9D4D-3B941FEDC2C8}" type="presParOf" srcId="{C4CDCA16-9FF9-CB44-BF2A-CC8C71C432D0}" destId="{4E5E2761-B3F9-874C-AB47-85104219D78C}" srcOrd="0" destOrd="0" presId="urn:microsoft.com/office/officeart/2005/8/layout/radial1"/>
    <dgm:cxn modelId="{186402A5-F11B-8741-B381-62259B71A2B7}" type="presParOf" srcId="{947E30EB-1EDB-6044-9615-61237AAF9D50}" destId="{F52CD4E0-8F8C-234F-9E56-8C5A9CDF53B0}" srcOrd="6" destOrd="0" presId="urn:microsoft.com/office/officeart/2005/8/layout/radial1"/>
    <dgm:cxn modelId="{65BCED17-A36D-EA4A-9F5E-1F2911856620}" type="presParOf" srcId="{947E30EB-1EDB-6044-9615-61237AAF9D50}" destId="{42002D7A-FD0B-B745-A86B-550135EDD354}" srcOrd="7" destOrd="0" presId="urn:microsoft.com/office/officeart/2005/8/layout/radial1"/>
    <dgm:cxn modelId="{1E00A2BE-2793-524E-AC4B-3DFB05317118}" type="presParOf" srcId="{42002D7A-FD0B-B745-A86B-550135EDD354}" destId="{48CD6A92-A070-F549-AD7B-BAC04B7E3CE1}" srcOrd="0" destOrd="0" presId="urn:microsoft.com/office/officeart/2005/8/layout/radial1"/>
    <dgm:cxn modelId="{7CB2627D-8739-4A49-9F15-92051DD433DA}" type="presParOf" srcId="{947E30EB-1EDB-6044-9615-61237AAF9D50}" destId="{473282C9-4462-BA4A-9730-405D731D0C53}" srcOrd="8" destOrd="0" presId="urn:microsoft.com/office/officeart/2005/8/layout/radial1"/>
    <dgm:cxn modelId="{A6600FFC-B054-334F-865B-950C545B6A4A}" type="presParOf" srcId="{947E30EB-1EDB-6044-9615-61237AAF9D50}" destId="{50CB32C4-9324-9D44-B589-9D1625C5EDFB}" srcOrd="9" destOrd="0" presId="urn:microsoft.com/office/officeart/2005/8/layout/radial1"/>
    <dgm:cxn modelId="{C2114F7E-69B4-E844-A0FE-63BADA2FD0F3}" type="presParOf" srcId="{50CB32C4-9324-9D44-B589-9D1625C5EDFB}" destId="{B332B26E-AFB1-934E-BE6F-4DD772371D47}" srcOrd="0" destOrd="0" presId="urn:microsoft.com/office/officeart/2005/8/layout/radial1"/>
    <dgm:cxn modelId="{30BB23BD-E921-844C-A775-3D7B027FA2FB}" type="presParOf" srcId="{947E30EB-1EDB-6044-9615-61237AAF9D50}" destId="{DE8F3B1E-F02D-E34D-9814-0065CA264996}" srcOrd="10" destOrd="0" presId="urn:microsoft.com/office/officeart/2005/8/layout/radial1"/>
    <dgm:cxn modelId="{01357051-907E-D245-8F00-FC9F30B94892}" type="presParOf" srcId="{947E30EB-1EDB-6044-9615-61237AAF9D50}" destId="{E31C69F5-FE15-5943-B8A9-CC74A7C4E74B}" srcOrd="11" destOrd="0" presId="urn:microsoft.com/office/officeart/2005/8/layout/radial1"/>
    <dgm:cxn modelId="{25690F3C-B99D-F540-98C5-9487A10526C9}" type="presParOf" srcId="{E31C69F5-FE15-5943-B8A9-CC74A7C4E74B}" destId="{586D11ED-884E-6749-9399-0A7BC406E0E6}" srcOrd="0" destOrd="0" presId="urn:microsoft.com/office/officeart/2005/8/layout/radial1"/>
    <dgm:cxn modelId="{D23C19B0-9271-8E4F-9E91-40CC8C396790}" type="presParOf" srcId="{947E30EB-1EDB-6044-9615-61237AAF9D50}" destId="{BB357667-5713-8946-A0CD-138EF0E36732}" srcOrd="12"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9B1BAC-F088-6841-9C82-FDDF5789D465}" type="doc">
      <dgm:prSet loTypeId="urn:microsoft.com/office/officeart/2005/8/layout/radial1" loCatId="" qsTypeId="urn:microsoft.com/office/officeart/2005/8/quickstyle/3d2" qsCatId="3D" csTypeId="urn:microsoft.com/office/officeart/2005/8/colors/accent2_1" csCatId="accent2" phldr="1"/>
      <dgm:spPr/>
      <dgm:t>
        <a:bodyPr/>
        <a:lstStyle/>
        <a:p>
          <a:endParaRPr lang="en-US"/>
        </a:p>
      </dgm:t>
    </dgm:pt>
    <dgm:pt modelId="{D51C5512-E033-1F41-A497-3912BF475D66}">
      <dgm:prSet phldrT="[Text]" custT="1"/>
      <dgm:spPr/>
      <dgm:t>
        <a:bodyPr/>
        <a:lstStyle/>
        <a:p>
          <a:r>
            <a:rPr lang="en-US" sz="2400" b="1" dirty="0"/>
            <a:t>The Hidden Curriculum</a:t>
          </a:r>
        </a:p>
      </dgm:t>
    </dgm:pt>
    <dgm:pt modelId="{72478858-36A8-E34D-A026-13B8DF7CE6EF}" type="parTrans" cxnId="{76104298-62F3-2340-9F5F-6A2FAEDA7725}">
      <dgm:prSet/>
      <dgm:spPr/>
      <dgm:t>
        <a:bodyPr/>
        <a:lstStyle/>
        <a:p>
          <a:endParaRPr lang="en-US"/>
        </a:p>
      </dgm:t>
    </dgm:pt>
    <dgm:pt modelId="{550B1510-0565-284B-A409-DDBB71966B07}" type="sibTrans" cxnId="{76104298-62F3-2340-9F5F-6A2FAEDA7725}">
      <dgm:prSet/>
      <dgm:spPr/>
      <dgm:t>
        <a:bodyPr/>
        <a:lstStyle/>
        <a:p>
          <a:endParaRPr lang="en-US"/>
        </a:p>
      </dgm:t>
    </dgm:pt>
    <dgm:pt modelId="{A116BD77-E626-F444-9EC7-62898880E299}">
      <dgm:prSet phldrT="[Text]" custT="1"/>
      <dgm:spPr/>
      <dgm:t>
        <a:bodyPr/>
        <a:lstStyle/>
        <a:p>
          <a:r>
            <a:rPr lang="en-US" sz="1800" dirty="0"/>
            <a:t>Not written or explicit</a:t>
          </a:r>
        </a:p>
      </dgm:t>
    </dgm:pt>
    <dgm:pt modelId="{0FB25D92-76B5-C942-AAFC-F176B7712218}" type="parTrans" cxnId="{EBAD1482-7349-4B40-9214-8522B2888247}">
      <dgm:prSet/>
      <dgm:spPr/>
      <dgm:t>
        <a:bodyPr/>
        <a:lstStyle/>
        <a:p>
          <a:endParaRPr lang="en-US"/>
        </a:p>
      </dgm:t>
    </dgm:pt>
    <dgm:pt modelId="{867F8DC3-B04E-FA4C-8D00-E931B8B505A0}" type="sibTrans" cxnId="{EBAD1482-7349-4B40-9214-8522B2888247}">
      <dgm:prSet/>
      <dgm:spPr/>
      <dgm:t>
        <a:bodyPr/>
        <a:lstStyle/>
        <a:p>
          <a:endParaRPr lang="en-US"/>
        </a:p>
      </dgm:t>
    </dgm:pt>
    <dgm:pt modelId="{558C0AE6-EAC7-2745-B0AA-C1EF2C94E094}">
      <dgm:prSet phldrT="[Text]" custT="1"/>
      <dgm:spPr/>
      <dgm:t>
        <a:bodyPr/>
        <a:lstStyle/>
        <a:p>
          <a:r>
            <a:rPr lang="en-US" sz="1800" dirty="0"/>
            <a:t>Often unstructured</a:t>
          </a:r>
        </a:p>
      </dgm:t>
    </dgm:pt>
    <dgm:pt modelId="{568D5BCC-4457-9047-AC59-38FD46C5A2D1}" type="parTrans" cxnId="{E937FDFD-EA08-EF4D-AA4E-1F5D9D4E7B46}">
      <dgm:prSet/>
      <dgm:spPr/>
      <dgm:t>
        <a:bodyPr/>
        <a:lstStyle/>
        <a:p>
          <a:endParaRPr lang="en-US"/>
        </a:p>
      </dgm:t>
    </dgm:pt>
    <dgm:pt modelId="{3ED39EB3-8D4D-7440-A011-6259CBC3CC9C}" type="sibTrans" cxnId="{E937FDFD-EA08-EF4D-AA4E-1F5D9D4E7B46}">
      <dgm:prSet/>
      <dgm:spPr/>
      <dgm:t>
        <a:bodyPr/>
        <a:lstStyle/>
        <a:p>
          <a:endParaRPr lang="en-US"/>
        </a:p>
      </dgm:t>
    </dgm:pt>
    <dgm:pt modelId="{67596C3B-7C8A-8045-A908-DB497D253BF7}">
      <dgm:prSet phldrT="[Text]" custT="1"/>
      <dgm:spPr/>
      <dgm:t>
        <a:bodyPr/>
        <a:lstStyle/>
        <a:p>
          <a:r>
            <a:rPr lang="en-US" sz="1800" dirty="0"/>
            <a:t>Often no timeframe</a:t>
          </a:r>
        </a:p>
      </dgm:t>
    </dgm:pt>
    <dgm:pt modelId="{F7B392DE-385E-3941-BB4C-6E2068BAC30B}" type="parTrans" cxnId="{A0E81D8E-19D1-5B46-8586-3B86C6BE9E56}">
      <dgm:prSet/>
      <dgm:spPr/>
      <dgm:t>
        <a:bodyPr/>
        <a:lstStyle/>
        <a:p>
          <a:endParaRPr lang="en-US"/>
        </a:p>
      </dgm:t>
    </dgm:pt>
    <dgm:pt modelId="{AAF3C301-43F0-E94A-8D39-C730B9DADCAA}" type="sibTrans" cxnId="{A0E81D8E-19D1-5B46-8586-3B86C6BE9E56}">
      <dgm:prSet/>
      <dgm:spPr/>
      <dgm:t>
        <a:bodyPr/>
        <a:lstStyle/>
        <a:p>
          <a:endParaRPr lang="en-US"/>
        </a:p>
      </dgm:t>
    </dgm:pt>
    <dgm:pt modelId="{F12B817B-2D4D-DC46-B076-503FF18D0053}" type="pres">
      <dgm:prSet presAssocID="{8B9B1BAC-F088-6841-9C82-FDDF5789D465}" presName="cycle" presStyleCnt="0">
        <dgm:presLayoutVars>
          <dgm:chMax val="1"/>
          <dgm:dir/>
          <dgm:animLvl val="ctr"/>
          <dgm:resizeHandles val="exact"/>
        </dgm:presLayoutVars>
      </dgm:prSet>
      <dgm:spPr/>
    </dgm:pt>
    <dgm:pt modelId="{0A52BB10-CAF7-8240-8EEB-BB00230DBB9C}" type="pres">
      <dgm:prSet presAssocID="{D51C5512-E033-1F41-A497-3912BF475D66}" presName="centerShape" presStyleLbl="node0" presStyleIdx="0" presStyleCnt="1" custScaleX="138879" custScaleY="123012" custLinFactNeighborX="691" custLinFactNeighborY="963"/>
      <dgm:spPr/>
    </dgm:pt>
    <dgm:pt modelId="{AEA58EB7-0290-8045-A4CD-04EDE30893CA}" type="pres">
      <dgm:prSet presAssocID="{0FB25D92-76B5-C942-AAFC-F176B7712218}" presName="Name9" presStyleLbl="parChTrans1D2" presStyleIdx="0" presStyleCnt="3"/>
      <dgm:spPr/>
    </dgm:pt>
    <dgm:pt modelId="{39978B63-DA9B-9F44-8B61-473BD58C2DB9}" type="pres">
      <dgm:prSet presAssocID="{0FB25D92-76B5-C942-AAFC-F176B7712218}" presName="connTx" presStyleLbl="parChTrans1D2" presStyleIdx="0" presStyleCnt="3"/>
      <dgm:spPr/>
    </dgm:pt>
    <dgm:pt modelId="{A5EC26CC-682A-814A-A364-012BE7F3A42C}" type="pres">
      <dgm:prSet presAssocID="{A116BD77-E626-F444-9EC7-62898880E299}" presName="node" presStyleLbl="node1" presStyleIdx="0" presStyleCnt="3" custScaleX="120117" custScaleY="107835" custRadScaleRad="109879" custRadScaleInc="1201">
        <dgm:presLayoutVars>
          <dgm:bulletEnabled val="1"/>
        </dgm:presLayoutVars>
      </dgm:prSet>
      <dgm:spPr/>
    </dgm:pt>
    <dgm:pt modelId="{870B9419-FBEE-124B-A130-453D94D9B093}" type="pres">
      <dgm:prSet presAssocID="{568D5BCC-4457-9047-AC59-38FD46C5A2D1}" presName="Name9" presStyleLbl="parChTrans1D2" presStyleIdx="1" presStyleCnt="3"/>
      <dgm:spPr/>
    </dgm:pt>
    <dgm:pt modelId="{39C704C0-C232-B14B-801B-2A223BCE53D6}" type="pres">
      <dgm:prSet presAssocID="{568D5BCC-4457-9047-AC59-38FD46C5A2D1}" presName="connTx" presStyleLbl="parChTrans1D2" presStyleIdx="1" presStyleCnt="3"/>
      <dgm:spPr/>
    </dgm:pt>
    <dgm:pt modelId="{F87374F5-C0FA-5442-8C24-FCAB3ADF1DAA}" type="pres">
      <dgm:prSet presAssocID="{558C0AE6-EAC7-2745-B0AA-C1EF2C94E094}" presName="node" presStyleLbl="node1" presStyleIdx="1" presStyleCnt="3" custScaleX="121912" custScaleY="116640" custRadScaleRad="117121" custRadScaleInc="-3012">
        <dgm:presLayoutVars>
          <dgm:bulletEnabled val="1"/>
        </dgm:presLayoutVars>
      </dgm:prSet>
      <dgm:spPr/>
    </dgm:pt>
    <dgm:pt modelId="{5C58835D-195D-9740-AC19-0634B11B5ADA}" type="pres">
      <dgm:prSet presAssocID="{F7B392DE-385E-3941-BB4C-6E2068BAC30B}" presName="Name9" presStyleLbl="parChTrans1D2" presStyleIdx="2" presStyleCnt="3"/>
      <dgm:spPr/>
    </dgm:pt>
    <dgm:pt modelId="{B3B18C55-0FBC-4A45-A82C-CD9B35642D24}" type="pres">
      <dgm:prSet presAssocID="{F7B392DE-385E-3941-BB4C-6E2068BAC30B}" presName="connTx" presStyleLbl="parChTrans1D2" presStyleIdx="2" presStyleCnt="3"/>
      <dgm:spPr/>
    </dgm:pt>
    <dgm:pt modelId="{178B123D-27CD-D841-BFDD-193D1DA4FC59}" type="pres">
      <dgm:prSet presAssocID="{67596C3B-7C8A-8045-A908-DB497D253BF7}" presName="node" presStyleLbl="node1" presStyleIdx="2" presStyleCnt="3" custScaleX="114710" custScaleY="110594" custRadScaleRad="118885">
        <dgm:presLayoutVars>
          <dgm:bulletEnabled val="1"/>
        </dgm:presLayoutVars>
      </dgm:prSet>
      <dgm:spPr/>
    </dgm:pt>
  </dgm:ptLst>
  <dgm:cxnLst>
    <dgm:cxn modelId="{B3030801-12EE-1C4A-B6B0-FB203BA448E1}" type="presOf" srcId="{8B9B1BAC-F088-6841-9C82-FDDF5789D465}" destId="{F12B817B-2D4D-DC46-B076-503FF18D0053}" srcOrd="0" destOrd="0" presId="urn:microsoft.com/office/officeart/2005/8/layout/radial1"/>
    <dgm:cxn modelId="{1F66620B-8E79-1647-8C1B-9BC94459163C}" type="presOf" srcId="{F7B392DE-385E-3941-BB4C-6E2068BAC30B}" destId="{5C58835D-195D-9740-AC19-0634B11B5ADA}" srcOrd="0" destOrd="0" presId="urn:microsoft.com/office/officeart/2005/8/layout/radial1"/>
    <dgm:cxn modelId="{490A7C0B-6753-3445-BD48-8ABAB39ABD07}" type="presOf" srcId="{558C0AE6-EAC7-2745-B0AA-C1EF2C94E094}" destId="{F87374F5-C0FA-5442-8C24-FCAB3ADF1DAA}" srcOrd="0" destOrd="0" presId="urn:microsoft.com/office/officeart/2005/8/layout/radial1"/>
    <dgm:cxn modelId="{028FEA31-1607-E44E-A6FF-1361E525883D}" type="presOf" srcId="{F7B392DE-385E-3941-BB4C-6E2068BAC30B}" destId="{B3B18C55-0FBC-4A45-A82C-CD9B35642D24}" srcOrd="1" destOrd="0" presId="urn:microsoft.com/office/officeart/2005/8/layout/radial1"/>
    <dgm:cxn modelId="{A75EF555-D1EE-664D-A828-C7F6F74C55D0}" type="presOf" srcId="{A116BD77-E626-F444-9EC7-62898880E299}" destId="{A5EC26CC-682A-814A-A364-012BE7F3A42C}" srcOrd="0" destOrd="0" presId="urn:microsoft.com/office/officeart/2005/8/layout/radial1"/>
    <dgm:cxn modelId="{D82CD458-72B9-2D49-8FA9-E499767AF752}" type="presOf" srcId="{0FB25D92-76B5-C942-AAFC-F176B7712218}" destId="{39978B63-DA9B-9F44-8B61-473BD58C2DB9}" srcOrd="1" destOrd="0" presId="urn:microsoft.com/office/officeart/2005/8/layout/radial1"/>
    <dgm:cxn modelId="{2712FD81-1243-964D-8C2C-C13C77607928}" type="presOf" srcId="{D51C5512-E033-1F41-A497-3912BF475D66}" destId="{0A52BB10-CAF7-8240-8EEB-BB00230DBB9C}" srcOrd="0" destOrd="0" presId="urn:microsoft.com/office/officeart/2005/8/layout/radial1"/>
    <dgm:cxn modelId="{EBAD1482-7349-4B40-9214-8522B2888247}" srcId="{D51C5512-E033-1F41-A497-3912BF475D66}" destId="{A116BD77-E626-F444-9EC7-62898880E299}" srcOrd="0" destOrd="0" parTransId="{0FB25D92-76B5-C942-AAFC-F176B7712218}" sibTransId="{867F8DC3-B04E-FA4C-8D00-E931B8B505A0}"/>
    <dgm:cxn modelId="{A0E81D8E-19D1-5B46-8586-3B86C6BE9E56}" srcId="{D51C5512-E033-1F41-A497-3912BF475D66}" destId="{67596C3B-7C8A-8045-A908-DB497D253BF7}" srcOrd="2" destOrd="0" parTransId="{F7B392DE-385E-3941-BB4C-6E2068BAC30B}" sibTransId="{AAF3C301-43F0-E94A-8D39-C730B9DADCAA}"/>
    <dgm:cxn modelId="{76104298-62F3-2340-9F5F-6A2FAEDA7725}" srcId="{8B9B1BAC-F088-6841-9C82-FDDF5789D465}" destId="{D51C5512-E033-1F41-A497-3912BF475D66}" srcOrd="0" destOrd="0" parTransId="{72478858-36A8-E34D-A026-13B8DF7CE6EF}" sibTransId="{550B1510-0565-284B-A409-DDBB71966B07}"/>
    <dgm:cxn modelId="{C0D470AB-D805-A947-966E-8F608C11D148}" type="presOf" srcId="{568D5BCC-4457-9047-AC59-38FD46C5A2D1}" destId="{870B9419-FBEE-124B-A130-453D94D9B093}" srcOrd="0" destOrd="0" presId="urn:microsoft.com/office/officeart/2005/8/layout/radial1"/>
    <dgm:cxn modelId="{2E85D5D1-2263-F541-BD26-86201E93DF26}" type="presOf" srcId="{0FB25D92-76B5-C942-AAFC-F176B7712218}" destId="{AEA58EB7-0290-8045-A4CD-04EDE30893CA}" srcOrd="0" destOrd="0" presId="urn:microsoft.com/office/officeart/2005/8/layout/radial1"/>
    <dgm:cxn modelId="{DB1AF7D1-3522-894E-B3F1-F10513F285DB}" type="presOf" srcId="{67596C3B-7C8A-8045-A908-DB497D253BF7}" destId="{178B123D-27CD-D841-BFDD-193D1DA4FC59}" srcOrd="0" destOrd="0" presId="urn:microsoft.com/office/officeart/2005/8/layout/radial1"/>
    <dgm:cxn modelId="{78D104E1-30D7-0F4F-86B0-D51CE74C6035}" type="presOf" srcId="{568D5BCC-4457-9047-AC59-38FD46C5A2D1}" destId="{39C704C0-C232-B14B-801B-2A223BCE53D6}" srcOrd="1" destOrd="0" presId="urn:microsoft.com/office/officeart/2005/8/layout/radial1"/>
    <dgm:cxn modelId="{E937FDFD-EA08-EF4D-AA4E-1F5D9D4E7B46}" srcId="{D51C5512-E033-1F41-A497-3912BF475D66}" destId="{558C0AE6-EAC7-2745-B0AA-C1EF2C94E094}" srcOrd="1" destOrd="0" parTransId="{568D5BCC-4457-9047-AC59-38FD46C5A2D1}" sibTransId="{3ED39EB3-8D4D-7440-A011-6259CBC3CC9C}"/>
    <dgm:cxn modelId="{3720FC77-32BC-404E-8C54-6915A36663EF}" type="presParOf" srcId="{F12B817B-2D4D-DC46-B076-503FF18D0053}" destId="{0A52BB10-CAF7-8240-8EEB-BB00230DBB9C}" srcOrd="0" destOrd="0" presId="urn:microsoft.com/office/officeart/2005/8/layout/radial1"/>
    <dgm:cxn modelId="{08E4F442-18D8-514A-835F-0FC84ABFE683}" type="presParOf" srcId="{F12B817B-2D4D-DC46-B076-503FF18D0053}" destId="{AEA58EB7-0290-8045-A4CD-04EDE30893CA}" srcOrd="1" destOrd="0" presId="urn:microsoft.com/office/officeart/2005/8/layout/radial1"/>
    <dgm:cxn modelId="{CF73420E-46BB-9D44-82B3-CC5683A2BF20}" type="presParOf" srcId="{AEA58EB7-0290-8045-A4CD-04EDE30893CA}" destId="{39978B63-DA9B-9F44-8B61-473BD58C2DB9}" srcOrd="0" destOrd="0" presId="urn:microsoft.com/office/officeart/2005/8/layout/radial1"/>
    <dgm:cxn modelId="{A9419701-A127-9A43-A9C8-0DF86A95EF8B}" type="presParOf" srcId="{F12B817B-2D4D-DC46-B076-503FF18D0053}" destId="{A5EC26CC-682A-814A-A364-012BE7F3A42C}" srcOrd="2" destOrd="0" presId="urn:microsoft.com/office/officeart/2005/8/layout/radial1"/>
    <dgm:cxn modelId="{3C3E051B-77AC-D94F-8DAA-19E898727006}" type="presParOf" srcId="{F12B817B-2D4D-DC46-B076-503FF18D0053}" destId="{870B9419-FBEE-124B-A130-453D94D9B093}" srcOrd="3" destOrd="0" presId="urn:microsoft.com/office/officeart/2005/8/layout/radial1"/>
    <dgm:cxn modelId="{FDAC7D65-8DF2-6143-B2AC-731E75DB86A5}" type="presParOf" srcId="{870B9419-FBEE-124B-A130-453D94D9B093}" destId="{39C704C0-C232-B14B-801B-2A223BCE53D6}" srcOrd="0" destOrd="0" presId="urn:microsoft.com/office/officeart/2005/8/layout/radial1"/>
    <dgm:cxn modelId="{B003A0C6-32E5-904C-AC24-E01A02C44EB4}" type="presParOf" srcId="{F12B817B-2D4D-DC46-B076-503FF18D0053}" destId="{F87374F5-C0FA-5442-8C24-FCAB3ADF1DAA}" srcOrd="4" destOrd="0" presId="urn:microsoft.com/office/officeart/2005/8/layout/radial1"/>
    <dgm:cxn modelId="{A5D31333-26A0-EE4D-92E4-01E1E2A51A0F}" type="presParOf" srcId="{F12B817B-2D4D-DC46-B076-503FF18D0053}" destId="{5C58835D-195D-9740-AC19-0634B11B5ADA}" srcOrd="5" destOrd="0" presId="urn:microsoft.com/office/officeart/2005/8/layout/radial1"/>
    <dgm:cxn modelId="{6FFFA0A6-E488-D442-ABE3-D2D2C6952287}" type="presParOf" srcId="{5C58835D-195D-9740-AC19-0634B11B5ADA}" destId="{B3B18C55-0FBC-4A45-A82C-CD9B35642D24}" srcOrd="0" destOrd="0" presId="urn:microsoft.com/office/officeart/2005/8/layout/radial1"/>
    <dgm:cxn modelId="{C76D0985-C1BC-534B-9856-9FBB81138986}" type="presParOf" srcId="{F12B817B-2D4D-DC46-B076-503FF18D0053}" destId="{178B123D-27CD-D841-BFDD-193D1DA4FC59}"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E4F5FA-5FAB-BA4F-A278-056FAB6D4FF7}"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D8A55E75-C8BA-BC4A-B6E0-714E08203D3A}">
      <dgm:prSet phldrT="[Text]"/>
      <dgm:spPr/>
      <dgm:t>
        <a:bodyPr/>
        <a:lstStyle/>
        <a:p>
          <a:r>
            <a:rPr lang="en-US" dirty="0"/>
            <a:t>HABITUS</a:t>
          </a:r>
        </a:p>
      </dgm:t>
    </dgm:pt>
    <dgm:pt modelId="{052E3D8D-5A82-4B4B-B666-253CFD55BCA6}" type="parTrans" cxnId="{B58E9A6C-12E7-7541-9EE9-BC274D1D82B4}">
      <dgm:prSet/>
      <dgm:spPr/>
      <dgm:t>
        <a:bodyPr/>
        <a:lstStyle/>
        <a:p>
          <a:endParaRPr lang="en-US"/>
        </a:p>
      </dgm:t>
    </dgm:pt>
    <dgm:pt modelId="{288F2286-4183-F945-A2CB-029CA0BD1EFC}" type="sibTrans" cxnId="{B58E9A6C-12E7-7541-9EE9-BC274D1D82B4}">
      <dgm:prSet/>
      <dgm:spPr/>
      <dgm:t>
        <a:bodyPr/>
        <a:lstStyle/>
        <a:p>
          <a:endParaRPr lang="en-US"/>
        </a:p>
      </dgm:t>
    </dgm:pt>
    <dgm:pt modelId="{284508EB-2486-BC4E-810F-B2D48A7DC782}">
      <dgm:prSet phldrT="[Text]"/>
      <dgm:spPr/>
      <dgm:t>
        <a:bodyPr/>
        <a:lstStyle/>
        <a:p>
          <a:r>
            <a:rPr lang="en-US" dirty="0"/>
            <a:t>CAPITAL</a:t>
          </a:r>
        </a:p>
      </dgm:t>
    </dgm:pt>
    <dgm:pt modelId="{1ED6EA7D-1D32-834E-B3F5-DA0734178D9A}" type="parTrans" cxnId="{E943CAE3-62E4-6B4E-8EBC-600723FF2F6E}">
      <dgm:prSet/>
      <dgm:spPr/>
      <dgm:t>
        <a:bodyPr/>
        <a:lstStyle/>
        <a:p>
          <a:endParaRPr lang="en-US"/>
        </a:p>
      </dgm:t>
    </dgm:pt>
    <dgm:pt modelId="{62005C42-7941-E144-9303-9A947188C1E7}" type="sibTrans" cxnId="{E943CAE3-62E4-6B4E-8EBC-600723FF2F6E}">
      <dgm:prSet/>
      <dgm:spPr/>
      <dgm:t>
        <a:bodyPr/>
        <a:lstStyle/>
        <a:p>
          <a:endParaRPr lang="en-US"/>
        </a:p>
      </dgm:t>
    </dgm:pt>
    <dgm:pt modelId="{1107B3CA-E0A3-9A4A-B9A1-16DF33B0869F}">
      <dgm:prSet phldrT="[Text]"/>
      <dgm:spPr/>
      <dgm:t>
        <a:bodyPr/>
        <a:lstStyle/>
        <a:p>
          <a:r>
            <a:rPr lang="en-US" dirty="0"/>
            <a:t>FIELD</a:t>
          </a:r>
        </a:p>
      </dgm:t>
    </dgm:pt>
    <dgm:pt modelId="{774FA161-B2FF-1E47-B85F-99C6A80A7DA1}" type="parTrans" cxnId="{EEED5D18-18A0-064A-B583-57ACFD0959C8}">
      <dgm:prSet/>
      <dgm:spPr/>
      <dgm:t>
        <a:bodyPr/>
        <a:lstStyle/>
        <a:p>
          <a:endParaRPr lang="en-US"/>
        </a:p>
      </dgm:t>
    </dgm:pt>
    <dgm:pt modelId="{D2D875BC-B910-894B-8F27-5CC4D578E4BC}" type="sibTrans" cxnId="{EEED5D18-18A0-064A-B583-57ACFD0959C8}">
      <dgm:prSet/>
      <dgm:spPr/>
      <dgm:t>
        <a:bodyPr/>
        <a:lstStyle/>
        <a:p>
          <a:endParaRPr lang="en-US"/>
        </a:p>
      </dgm:t>
    </dgm:pt>
    <dgm:pt modelId="{08F8EEEC-D285-B145-B88C-49FE22149A27}" type="pres">
      <dgm:prSet presAssocID="{6AE4F5FA-5FAB-BA4F-A278-056FAB6D4FF7}" presName="Name0" presStyleCnt="0">
        <dgm:presLayoutVars>
          <dgm:chMax val="4"/>
          <dgm:resizeHandles val="exact"/>
        </dgm:presLayoutVars>
      </dgm:prSet>
      <dgm:spPr/>
    </dgm:pt>
    <dgm:pt modelId="{CCF444A1-B421-6947-8FBF-DFB904F7AC36}" type="pres">
      <dgm:prSet presAssocID="{6AE4F5FA-5FAB-BA4F-A278-056FAB6D4FF7}" presName="ellipse" presStyleLbl="trBgShp" presStyleIdx="0" presStyleCnt="1"/>
      <dgm:spPr/>
    </dgm:pt>
    <dgm:pt modelId="{AE7C0385-39EC-7F49-B241-3D20A2A2EEF0}" type="pres">
      <dgm:prSet presAssocID="{6AE4F5FA-5FAB-BA4F-A278-056FAB6D4FF7}" presName="arrow1" presStyleLbl="fgShp" presStyleIdx="0" presStyleCnt="1"/>
      <dgm:spPr/>
    </dgm:pt>
    <dgm:pt modelId="{50D6BB8B-098B-4E40-99D0-288E03AD94A2}" type="pres">
      <dgm:prSet presAssocID="{6AE4F5FA-5FAB-BA4F-A278-056FAB6D4FF7}" presName="rectangle" presStyleLbl="revTx" presStyleIdx="0" presStyleCnt="1">
        <dgm:presLayoutVars>
          <dgm:bulletEnabled val="1"/>
        </dgm:presLayoutVars>
      </dgm:prSet>
      <dgm:spPr/>
    </dgm:pt>
    <dgm:pt modelId="{732837EA-FBF7-EF44-ACC0-370ED0ED29D3}" type="pres">
      <dgm:prSet presAssocID="{284508EB-2486-BC4E-810F-B2D48A7DC782}" presName="item1" presStyleLbl="node1" presStyleIdx="0" presStyleCnt="2">
        <dgm:presLayoutVars>
          <dgm:bulletEnabled val="1"/>
        </dgm:presLayoutVars>
      </dgm:prSet>
      <dgm:spPr/>
    </dgm:pt>
    <dgm:pt modelId="{DAC8CC1C-C98E-5A46-890E-75776F735C91}" type="pres">
      <dgm:prSet presAssocID="{1107B3CA-E0A3-9A4A-B9A1-16DF33B0869F}" presName="item2" presStyleLbl="node1" presStyleIdx="1" presStyleCnt="2">
        <dgm:presLayoutVars>
          <dgm:bulletEnabled val="1"/>
        </dgm:presLayoutVars>
      </dgm:prSet>
      <dgm:spPr/>
    </dgm:pt>
    <dgm:pt modelId="{F9506CA0-B5A4-F840-8D5C-6B17FA155385}" type="pres">
      <dgm:prSet presAssocID="{6AE4F5FA-5FAB-BA4F-A278-056FAB6D4FF7}" presName="funnel" presStyleLbl="trAlignAcc1" presStyleIdx="0" presStyleCnt="1"/>
      <dgm:spPr/>
    </dgm:pt>
  </dgm:ptLst>
  <dgm:cxnLst>
    <dgm:cxn modelId="{8D05EE0E-15AA-FF44-9858-1E6D8109D9C4}" type="presOf" srcId="{6AE4F5FA-5FAB-BA4F-A278-056FAB6D4FF7}" destId="{08F8EEEC-D285-B145-B88C-49FE22149A27}" srcOrd="0" destOrd="0" presId="urn:microsoft.com/office/officeart/2005/8/layout/funnel1"/>
    <dgm:cxn modelId="{EEED5D18-18A0-064A-B583-57ACFD0959C8}" srcId="{6AE4F5FA-5FAB-BA4F-A278-056FAB6D4FF7}" destId="{1107B3CA-E0A3-9A4A-B9A1-16DF33B0869F}" srcOrd="2" destOrd="0" parTransId="{774FA161-B2FF-1E47-B85F-99C6A80A7DA1}" sibTransId="{D2D875BC-B910-894B-8F27-5CC4D578E4BC}"/>
    <dgm:cxn modelId="{18A43940-679B-8349-B71C-B1F3D348AFE7}" type="presOf" srcId="{D8A55E75-C8BA-BC4A-B6E0-714E08203D3A}" destId="{DAC8CC1C-C98E-5A46-890E-75776F735C91}" srcOrd="0" destOrd="0" presId="urn:microsoft.com/office/officeart/2005/8/layout/funnel1"/>
    <dgm:cxn modelId="{B58E9A6C-12E7-7541-9EE9-BC274D1D82B4}" srcId="{6AE4F5FA-5FAB-BA4F-A278-056FAB6D4FF7}" destId="{D8A55E75-C8BA-BC4A-B6E0-714E08203D3A}" srcOrd="0" destOrd="0" parTransId="{052E3D8D-5A82-4B4B-B666-253CFD55BCA6}" sibTransId="{288F2286-4183-F945-A2CB-029CA0BD1EFC}"/>
    <dgm:cxn modelId="{425F777C-85E3-9745-8A15-77444777CBCE}" type="presOf" srcId="{284508EB-2486-BC4E-810F-B2D48A7DC782}" destId="{732837EA-FBF7-EF44-ACC0-370ED0ED29D3}" srcOrd="0" destOrd="0" presId="urn:microsoft.com/office/officeart/2005/8/layout/funnel1"/>
    <dgm:cxn modelId="{A13E2FBF-0E64-0847-8D12-57433AA016C0}" type="presOf" srcId="{1107B3CA-E0A3-9A4A-B9A1-16DF33B0869F}" destId="{50D6BB8B-098B-4E40-99D0-288E03AD94A2}" srcOrd="0" destOrd="0" presId="urn:microsoft.com/office/officeart/2005/8/layout/funnel1"/>
    <dgm:cxn modelId="{E943CAE3-62E4-6B4E-8EBC-600723FF2F6E}" srcId="{6AE4F5FA-5FAB-BA4F-A278-056FAB6D4FF7}" destId="{284508EB-2486-BC4E-810F-B2D48A7DC782}" srcOrd="1" destOrd="0" parTransId="{1ED6EA7D-1D32-834E-B3F5-DA0734178D9A}" sibTransId="{62005C42-7941-E144-9303-9A947188C1E7}"/>
    <dgm:cxn modelId="{152D3B32-A6F4-1E41-80DE-5723E59ECA6D}" type="presParOf" srcId="{08F8EEEC-D285-B145-B88C-49FE22149A27}" destId="{CCF444A1-B421-6947-8FBF-DFB904F7AC36}" srcOrd="0" destOrd="0" presId="urn:microsoft.com/office/officeart/2005/8/layout/funnel1"/>
    <dgm:cxn modelId="{5D9BD5CA-644D-3B43-82DF-3C1296C4D5C6}" type="presParOf" srcId="{08F8EEEC-D285-B145-B88C-49FE22149A27}" destId="{AE7C0385-39EC-7F49-B241-3D20A2A2EEF0}" srcOrd="1" destOrd="0" presId="urn:microsoft.com/office/officeart/2005/8/layout/funnel1"/>
    <dgm:cxn modelId="{25ADCD65-6DC0-E14F-84B4-360534694F8D}" type="presParOf" srcId="{08F8EEEC-D285-B145-B88C-49FE22149A27}" destId="{50D6BB8B-098B-4E40-99D0-288E03AD94A2}" srcOrd="2" destOrd="0" presId="urn:microsoft.com/office/officeart/2005/8/layout/funnel1"/>
    <dgm:cxn modelId="{F8A32B74-B6C7-AD44-83CF-4157E00A60CE}" type="presParOf" srcId="{08F8EEEC-D285-B145-B88C-49FE22149A27}" destId="{732837EA-FBF7-EF44-ACC0-370ED0ED29D3}" srcOrd="3" destOrd="0" presId="urn:microsoft.com/office/officeart/2005/8/layout/funnel1"/>
    <dgm:cxn modelId="{3E8D7DAD-2EBD-8348-A8C9-37016CE903CB}" type="presParOf" srcId="{08F8EEEC-D285-B145-B88C-49FE22149A27}" destId="{DAC8CC1C-C98E-5A46-890E-75776F735C91}" srcOrd="4" destOrd="0" presId="urn:microsoft.com/office/officeart/2005/8/layout/funnel1"/>
    <dgm:cxn modelId="{C800CE31-1B43-2749-8282-4078C9FDD823}" type="presParOf" srcId="{08F8EEEC-D285-B145-B88C-49FE22149A27}" destId="{F9506CA0-B5A4-F840-8D5C-6B17FA155385}" srcOrd="5"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9B1BAC-F088-6841-9C82-FDDF5789D465}" type="doc">
      <dgm:prSet loTypeId="urn:microsoft.com/office/officeart/2005/8/layout/radial1" loCatId="" qsTypeId="urn:microsoft.com/office/officeart/2005/8/quickstyle/3d2" qsCatId="3D" csTypeId="urn:microsoft.com/office/officeart/2005/8/colors/accent2_1" csCatId="accent2" phldr="1"/>
      <dgm:spPr/>
      <dgm:t>
        <a:bodyPr/>
        <a:lstStyle/>
        <a:p>
          <a:endParaRPr lang="en-US"/>
        </a:p>
      </dgm:t>
    </dgm:pt>
    <dgm:pt modelId="{D51C5512-E033-1F41-A497-3912BF475D66}">
      <dgm:prSet phldrT="[Text]" custT="1"/>
      <dgm:spPr/>
      <dgm:t>
        <a:bodyPr/>
        <a:lstStyle/>
        <a:p>
          <a:r>
            <a:rPr lang="en-US" sz="2400" b="1" dirty="0"/>
            <a:t>The Hidden Curriculum</a:t>
          </a:r>
        </a:p>
      </dgm:t>
    </dgm:pt>
    <dgm:pt modelId="{72478858-36A8-E34D-A026-13B8DF7CE6EF}" type="parTrans" cxnId="{76104298-62F3-2340-9F5F-6A2FAEDA7725}">
      <dgm:prSet/>
      <dgm:spPr/>
      <dgm:t>
        <a:bodyPr/>
        <a:lstStyle/>
        <a:p>
          <a:endParaRPr lang="en-US"/>
        </a:p>
      </dgm:t>
    </dgm:pt>
    <dgm:pt modelId="{550B1510-0565-284B-A409-DDBB71966B07}" type="sibTrans" cxnId="{76104298-62F3-2340-9F5F-6A2FAEDA7725}">
      <dgm:prSet/>
      <dgm:spPr/>
      <dgm:t>
        <a:bodyPr/>
        <a:lstStyle/>
        <a:p>
          <a:endParaRPr lang="en-US"/>
        </a:p>
      </dgm:t>
    </dgm:pt>
    <dgm:pt modelId="{A116BD77-E626-F444-9EC7-62898880E299}">
      <dgm:prSet phldrT="[Text]" custT="1"/>
      <dgm:spPr/>
      <dgm:t>
        <a:bodyPr/>
        <a:lstStyle/>
        <a:p>
          <a:r>
            <a:rPr lang="en-US" sz="1800" dirty="0"/>
            <a:t>Not written or explicit</a:t>
          </a:r>
        </a:p>
      </dgm:t>
    </dgm:pt>
    <dgm:pt modelId="{0FB25D92-76B5-C942-AAFC-F176B7712218}" type="parTrans" cxnId="{EBAD1482-7349-4B40-9214-8522B2888247}">
      <dgm:prSet/>
      <dgm:spPr/>
      <dgm:t>
        <a:bodyPr/>
        <a:lstStyle/>
        <a:p>
          <a:endParaRPr lang="en-US"/>
        </a:p>
      </dgm:t>
    </dgm:pt>
    <dgm:pt modelId="{867F8DC3-B04E-FA4C-8D00-E931B8B505A0}" type="sibTrans" cxnId="{EBAD1482-7349-4B40-9214-8522B2888247}">
      <dgm:prSet/>
      <dgm:spPr/>
      <dgm:t>
        <a:bodyPr/>
        <a:lstStyle/>
        <a:p>
          <a:endParaRPr lang="en-US"/>
        </a:p>
      </dgm:t>
    </dgm:pt>
    <dgm:pt modelId="{558C0AE6-EAC7-2745-B0AA-C1EF2C94E094}">
      <dgm:prSet phldrT="[Text]" custT="1"/>
      <dgm:spPr/>
      <dgm:t>
        <a:bodyPr/>
        <a:lstStyle/>
        <a:p>
          <a:r>
            <a:rPr lang="en-US" sz="1800" dirty="0"/>
            <a:t>Often unstructured</a:t>
          </a:r>
        </a:p>
      </dgm:t>
    </dgm:pt>
    <dgm:pt modelId="{568D5BCC-4457-9047-AC59-38FD46C5A2D1}" type="parTrans" cxnId="{E937FDFD-EA08-EF4D-AA4E-1F5D9D4E7B46}">
      <dgm:prSet/>
      <dgm:spPr/>
      <dgm:t>
        <a:bodyPr/>
        <a:lstStyle/>
        <a:p>
          <a:endParaRPr lang="en-US"/>
        </a:p>
      </dgm:t>
    </dgm:pt>
    <dgm:pt modelId="{3ED39EB3-8D4D-7440-A011-6259CBC3CC9C}" type="sibTrans" cxnId="{E937FDFD-EA08-EF4D-AA4E-1F5D9D4E7B46}">
      <dgm:prSet/>
      <dgm:spPr/>
      <dgm:t>
        <a:bodyPr/>
        <a:lstStyle/>
        <a:p>
          <a:endParaRPr lang="en-US"/>
        </a:p>
      </dgm:t>
    </dgm:pt>
    <dgm:pt modelId="{67596C3B-7C8A-8045-A908-DB497D253BF7}">
      <dgm:prSet phldrT="[Text]" custT="1"/>
      <dgm:spPr/>
      <dgm:t>
        <a:bodyPr/>
        <a:lstStyle/>
        <a:p>
          <a:r>
            <a:rPr lang="en-US" sz="1800" dirty="0"/>
            <a:t>Often no timeframe</a:t>
          </a:r>
        </a:p>
      </dgm:t>
    </dgm:pt>
    <dgm:pt modelId="{F7B392DE-385E-3941-BB4C-6E2068BAC30B}" type="parTrans" cxnId="{A0E81D8E-19D1-5B46-8586-3B86C6BE9E56}">
      <dgm:prSet/>
      <dgm:spPr/>
      <dgm:t>
        <a:bodyPr/>
        <a:lstStyle/>
        <a:p>
          <a:endParaRPr lang="en-US"/>
        </a:p>
      </dgm:t>
    </dgm:pt>
    <dgm:pt modelId="{AAF3C301-43F0-E94A-8D39-C730B9DADCAA}" type="sibTrans" cxnId="{A0E81D8E-19D1-5B46-8586-3B86C6BE9E56}">
      <dgm:prSet/>
      <dgm:spPr/>
      <dgm:t>
        <a:bodyPr/>
        <a:lstStyle/>
        <a:p>
          <a:endParaRPr lang="en-US"/>
        </a:p>
      </dgm:t>
    </dgm:pt>
    <dgm:pt modelId="{F12B817B-2D4D-DC46-B076-503FF18D0053}" type="pres">
      <dgm:prSet presAssocID="{8B9B1BAC-F088-6841-9C82-FDDF5789D465}" presName="cycle" presStyleCnt="0">
        <dgm:presLayoutVars>
          <dgm:chMax val="1"/>
          <dgm:dir/>
          <dgm:animLvl val="ctr"/>
          <dgm:resizeHandles val="exact"/>
        </dgm:presLayoutVars>
      </dgm:prSet>
      <dgm:spPr/>
    </dgm:pt>
    <dgm:pt modelId="{0A52BB10-CAF7-8240-8EEB-BB00230DBB9C}" type="pres">
      <dgm:prSet presAssocID="{D51C5512-E033-1F41-A497-3912BF475D66}" presName="centerShape" presStyleLbl="node0" presStyleIdx="0" presStyleCnt="1" custScaleX="138879" custScaleY="123012" custLinFactNeighborX="691" custLinFactNeighborY="963"/>
      <dgm:spPr/>
    </dgm:pt>
    <dgm:pt modelId="{AEA58EB7-0290-8045-A4CD-04EDE30893CA}" type="pres">
      <dgm:prSet presAssocID="{0FB25D92-76B5-C942-AAFC-F176B7712218}" presName="Name9" presStyleLbl="parChTrans1D2" presStyleIdx="0" presStyleCnt="3"/>
      <dgm:spPr/>
    </dgm:pt>
    <dgm:pt modelId="{39978B63-DA9B-9F44-8B61-473BD58C2DB9}" type="pres">
      <dgm:prSet presAssocID="{0FB25D92-76B5-C942-AAFC-F176B7712218}" presName="connTx" presStyleLbl="parChTrans1D2" presStyleIdx="0" presStyleCnt="3"/>
      <dgm:spPr/>
    </dgm:pt>
    <dgm:pt modelId="{A5EC26CC-682A-814A-A364-012BE7F3A42C}" type="pres">
      <dgm:prSet presAssocID="{A116BD77-E626-F444-9EC7-62898880E299}" presName="node" presStyleLbl="node1" presStyleIdx="0" presStyleCnt="3" custScaleX="120117" custScaleY="107835" custRadScaleRad="109879" custRadScaleInc="1201">
        <dgm:presLayoutVars>
          <dgm:bulletEnabled val="1"/>
        </dgm:presLayoutVars>
      </dgm:prSet>
      <dgm:spPr/>
    </dgm:pt>
    <dgm:pt modelId="{870B9419-FBEE-124B-A130-453D94D9B093}" type="pres">
      <dgm:prSet presAssocID="{568D5BCC-4457-9047-AC59-38FD46C5A2D1}" presName="Name9" presStyleLbl="parChTrans1D2" presStyleIdx="1" presStyleCnt="3"/>
      <dgm:spPr/>
    </dgm:pt>
    <dgm:pt modelId="{39C704C0-C232-B14B-801B-2A223BCE53D6}" type="pres">
      <dgm:prSet presAssocID="{568D5BCC-4457-9047-AC59-38FD46C5A2D1}" presName="connTx" presStyleLbl="parChTrans1D2" presStyleIdx="1" presStyleCnt="3"/>
      <dgm:spPr/>
    </dgm:pt>
    <dgm:pt modelId="{F87374F5-C0FA-5442-8C24-FCAB3ADF1DAA}" type="pres">
      <dgm:prSet presAssocID="{558C0AE6-EAC7-2745-B0AA-C1EF2C94E094}" presName="node" presStyleLbl="node1" presStyleIdx="1" presStyleCnt="3" custScaleX="121912" custScaleY="116640" custRadScaleRad="117121" custRadScaleInc="-3012">
        <dgm:presLayoutVars>
          <dgm:bulletEnabled val="1"/>
        </dgm:presLayoutVars>
      </dgm:prSet>
      <dgm:spPr/>
    </dgm:pt>
    <dgm:pt modelId="{5C58835D-195D-9740-AC19-0634B11B5ADA}" type="pres">
      <dgm:prSet presAssocID="{F7B392DE-385E-3941-BB4C-6E2068BAC30B}" presName="Name9" presStyleLbl="parChTrans1D2" presStyleIdx="2" presStyleCnt="3"/>
      <dgm:spPr/>
    </dgm:pt>
    <dgm:pt modelId="{B3B18C55-0FBC-4A45-A82C-CD9B35642D24}" type="pres">
      <dgm:prSet presAssocID="{F7B392DE-385E-3941-BB4C-6E2068BAC30B}" presName="connTx" presStyleLbl="parChTrans1D2" presStyleIdx="2" presStyleCnt="3"/>
      <dgm:spPr/>
    </dgm:pt>
    <dgm:pt modelId="{178B123D-27CD-D841-BFDD-193D1DA4FC59}" type="pres">
      <dgm:prSet presAssocID="{67596C3B-7C8A-8045-A908-DB497D253BF7}" presName="node" presStyleLbl="node1" presStyleIdx="2" presStyleCnt="3" custScaleX="114710" custScaleY="110594" custRadScaleRad="118885">
        <dgm:presLayoutVars>
          <dgm:bulletEnabled val="1"/>
        </dgm:presLayoutVars>
      </dgm:prSet>
      <dgm:spPr/>
    </dgm:pt>
  </dgm:ptLst>
  <dgm:cxnLst>
    <dgm:cxn modelId="{B3030801-12EE-1C4A-B6B0-FB203BA448E1}" type="presOf" srcId="{8B9B1BAC-F088-6841-9C82-FDDF5789D465}" destId="{F12B817B-2D4D-DC46-B076-503FF18D0053}" srcOrd="0" destOrd="0" presId="urn:microsoft.com/office/officeart/2005/8/layout/radial1"/>
    <dgm:cxn modelId="{1F66620B-8E79-1647-8C1B-9BC94459163C}" type="presOf" srcId="{F7B392DE-385E-3941-BB4C-6E2068BAC30B}" destId="{5C58835D-195D-9740-AC19-0634B11B5ADA}" srcOrd="0" destOrd="0" presId="urn:microsoft.com/office/officeart/2005/8/layout/radial1"/>
    <dgm:cxn modelId="{490A7C0B-6753-3445-BD48-8ABAB39ABD07}" type="presOf" srcId="{558C0AE6-EAC7-2745-B0AA-C1EF2C94E094}" destId="{F87374F5-C0FA-5442-8C24-FCAB3ADF1DAA}" srcOrd="0" destOrd="0" presId="urn:microsoft.com/office/officeart/2005/8/layout/radial1"/>
    <dgm:cxn modelId="{028FEA31-1607-E44E-A6FF-1361E525883D}" type="presOf" srcId="{F7B392DE-385E-3941-BB4C-6E2068BAC30B}" destId="{B3B18C55-0FBC-4A45-A82C-CD9B35642D24}" srcOrd="1" destOrd="0" presId="urn:microsoft.com/office/officeart/2005/8/layout/radial1"/>
    <dgm:cxn modelId="{A75EF555-D1EE-664D-A828-C7F6F74C55D0}" type="presOf" srcId="{A116BD77-E626-F444-9EC7-62898880E299}" destId="{A5EC26CC-682A-814A-A364-012BE7F3A42C}" srcOrd="0" destOrd="0" presId="urn:microsoft.com/office/officeart/2005/8/layout/radial1"/>
    <dgm:cxn modelId="{D82CD458-72B9-2D49-8FA9-E499767AF752}" type="presOf" srcId="{0FB25D92-76B5-C942-AAFC-F176B7712218}" destId="{39978B63-DA9B-9F44-8B61-473BD58C2DB9}" srcOrd="1" destOrd="0" presId="urn:microsoft.com/office/officeart/2005/8/layout/radial1"/>
    <dgm:cxn modelId="{2712FD81-1243-964D-8C2C-C13C77607928}" type="presOf" srcId="{D51C5512-E033-1F41-A497-3912BF475D66}" destId="{0A52BB10-CAF7-8240-8EEB-BB00230DBB9C}" srcOrd="0" destOrd="0" presId="urn:microsoft.com/office/officeart/2005/8/layout/radial1"/>
    <dgm:cxn modelId="{EBAD1482-7349-4B40-9214-8522B2888247}" srcId="{D51C5512-E033-1F41-A497-3912BF475D66}" destId="{A116BD77-E626-F444-9EC7-62898880E299}" srcOrd="0" destOrd="0" parTransId="{0FB25D92-76B5-C942-AAFC-F176B7712218}" sibTransId="{867F8DC3-B04E-FA4C-8D00-E931B8B505A0}"/>
    <dgm:cxn modelId="{A0E81D8E-19D1-5B46-8586-3B86C6BE9E56}" srcId="{D51C5512-E033-1F41-A497-3912BF475D66}" destId="{67596C3B-7C8A-8045-A908-DB497D253BF7}" srcOrd="2" destOrd="0" parTransId="{F7B392DE-385E-3941-BB4C-6E2068BAC30B}" sibTransId="{AAF3C301-43F0-E94A-8D39-C730B9DADCAA}"/>
    <dgm:cxn modelId="{76104298-62F3-2340-9F5F-6A2FAEDA7725}" srcId="{8B9B1BAC-F088-6841-9C82-FDDF5789D465}" destId="{D51C5512-E033-1F41-A497-3912BF475D66}" srcOrd="0" destOrd="0" parTransId="{72478858-36A8-E34D-A026-13B8DF7CE6EF}" sibTransId="{550B1510-0565-284B-A409-DDBB71966B07}"/>
    <dgm:cxn modelId="{C0D470AB-D805-A947-966E-8F608C11D148}" type="presOf" srcId="{568D5BCC-4457-9047-AC59-38FD46C5A2D1}" destId="{870B9419-FBEE-124B-A130-453D94D9B093}" srcOrd="0" destOrd="0" presId="urn:microsoft.com/office/officeart/2005/8/layout/radial1"/>
    <dgm:cxn modelId="{2E85D5D1-2263-F541-BD26-86201E93DF26}" type="presOf" srcId="{0FB25D92-76B5-C942-AAFC-F176B7712218}" destId="{AEA58EB7-0290-8045-A4CD-04EDE30893CA}" srcOrd="0" destOrd="0" presId="urn:microsoft.com/office/officeart/2005/8/layout/radial1"/>
    <dgm:cxn modelId="{DB1AF7D1-3522-894E-B3F1-F10513F285DB}" type="presOf" srcId="{67596C3B-7C8A-8045-A908-DB497D253BF7}" destId="{178B123D-27CD-D841-BFDD-193D1DA4FC59}" srcOrd="0" destOrd="0" presId="urn:microsoft.com/office/officeart/2005/8/layout/radial1"/>
    <dgm:cxn modelId="{78D104E1-30D7-0F4F-86B0-D51CE74C6035}" type="presOf" srcId="{568D5BCC-4457-9047-AC59-38FD46C5A2D1}" destId="{39C704C0-C232-B14B-801B-2A223BCE53D6}" srcOrd="1" destOrd="0" presId="urn:microsoft.com/office/officeart/2005/8/layout/radial1"/>
    <dgm:cxn modelId="{E937FDFD-EA08-EF4D-AA4E-1F5D9D4E7B46}" srcId="{D51C5512-E033-1F41-A497-3912BF475D66}" destId="{558C0AE6-EAC7-2745-B0AA-C1EF2C94E094}" srcOrd="1" destOrd="0" parTransId="{568D5BCC-4457-9047-AC59-38FD46C5A2D1}" sibTransId="{3ED39EB3-8D4D-7440-A011-6259CBC3CC9C}"/>
    <dgm:cxn modelId="{3720FC77-32BC-404E-8C54-6915A36663EF}" type="presParOf" srcId="{F12B817B-2D4D-DC46-B076-503FF18D0053}" destId="{0A52BB10-CAF7-8240-8EEB-BB00230DBB9C}" srcOrd="0" destOrd="0" presId="urn:microsoft.com/office/officeart/2005/8/layout/radial1"/>
    <dgm:cxn modelId="{08E4F442-18D8-514A-835F-0FC84ABFE683}" type="presParOf" srcId="{F12B817B-2D4D-DC46-B076-503FF18D0053}" destId="{AEA58EB7-0290-8045-A4CD-04EDE30893CA}" srcOrd="1" destOrd="0" presId="urn:microsoft.com/office/officeart/2005/8/layout/radial1"/>
    <dgm:cxn modelId="{CF73420E-46BB-9D44-82B3-CC5683A2BF20}" type="presParOf" srcId="{AEA58EB7-0290-8045-A4CD-04EDE30893CA}" destId="{39978B63-DA9B-9F44-8B61-473BD58C2DB9}" srcOrd="0" destOrd="0" presId="urn:microsoft.com/office/officeart/2005/8/layout/radial1"/>
    <dgm:cxn modelId="{A9419701-A127-9A43-A9C8-0DF86A95EF8B}" type="presParOf" srcId="{F12B817B-2D4D-DC46-B076-503FF18D0053}" destId="{A5EC26CC-682A-814A-A364-012BE7F3A42C}" srcOrd="2" destOrd="0" presId="urn:microsoft.com/office/officeart/2005/8/layout/radial1"/>
    <dgm:cxn modelId="{3C3E051B-77AC-D94F-8DAA-19E898727006}" type="presParOf" srcId="{F12B817B-2D4D-DC46-B076-503FF18D0053}" destId="{870B9419-FBEE-124B-A130-453D94D9B093}" srcOrd="3" destOrd="0" presId="urn:microsoft.com/office/officeart/2005/8/layout/radial1"/>
    <dgm:cxn modelId="{FDAC7D65-8DF2-6143-B2AC-731E75DB86A5}" type="presParOf" srcId="{870B9419-FBEE-124B-A130-453D94D9B093}" destId="{39C704C0-C232-B14B-801B-2A223BCE53D6}" srcOrd="0" destOrd="0" presId="urn:microsoft.com/office/officeart/2005/8/layout/radial1"/>
    <dgm:cxn modelId="{B003A0C6-32E5-904C-AC24-E01A02C44EB4}" type="presParOf" srcId="{F12B817B-2D4D-DC46-B076-503FF18D0053}" destId="{F87374F5-C0FA-5442-8C24-FCAB3ADF1DAA}" srcOrd="4" destOrd="0" presId="urn:microsoft.com/office/officeart/2005/8/layout/radial1"/>
    <dgm:cxn modelId="{A5D31333-26A0-EE4D-92E4-01E1E2A51A0F}" type="presParOf" srcId="{F12B817B-2D4D-DC46-B076-503FF18D0053}" destId="{5C58835D-195D-9740-AC19-0634B11B5ADA}" srcOrd="5" destOrd="0" presId="urn:microsoft.com/office/officeart/2005/8/layout/radial1"/>
    <dgm:cxn modelId="{6FFFA0A6-E488-D442-ABE3-D2D2C6952287}" type="presParOf" srcId="{5C58835D-195D-9740-AC19-0634B11B5ADA}" destId="{B3B18C55-0FBC-4A45-A82C-CD9B35642D24}" srcOrd="0" destOrd="0" presId="urn:microsoft.com/office/officeart/2005/8/layout/radial1"/>
    <dgm:cxn modelId="{C76D0985-C1BC-534B-9856-9FBB81138986}" type="presParOf" srcId="{F12B817B-2D4D-DC46-B076-503FF18D0053}" destId="{178B123D-27CD-D841-BFDD-193D1DA4FC59}" srcOrd="6"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E8FAF7-AA7C-9D42-9BBE-DC439C2025CB}" type="doc">
      <dgm:prSet loTypeId="urn:microsoft.com/office/officeart/2005/8/layout/cycle2" loCatId="" qsTypeId="urn:microsoft.com/office/officeart/2005/8/quickstyle/simple1" qsCatId="simple" csTypeId="urn:microsoft.com/office/officeart/2005/8/colors/accent0_3" csCatId="mainScheme" phldr="1"/>
      <dgm:spPr/>
      <dgm:t>
        <a:bodyPr/>
        <a:lstStyle/>
        <a:p>
          <a:endParaRPr lang="en-US"/>
        </a:p>
      </dgm:t>
    </dgm:pt>
    <dgm:pt modelId="{CF2F55F2-F8C9-204D-A1A1-0CC9BDBEAA2D}">
      <dgm:prSet phldrT="[Text]"/>
      <dgm:spPr/>
      <dgm:t>
        <a:bodyPr/>
        <a:lstStyle/>
        <a:p>
          <a:pPr algn="ctr"/>
          <a:r>
            <a:rPr lang="en-US" dirty="0"/>
            <a:t>Less frequently on campus</a:t>
          </a:r>
        </a:p>
      </dgm:t>
    </dgm:pt>
    <dgm:pt modelId="{C3AE839C-6E02-2C46-827A-BD490F659287}" type="parTrans" cxnId="{70D46835-FD80-CB4D-93DA-BE02F1BF2798}">
      <dgm:prSet/>
      <dgm:spPr/>
      <dgm:t>
        <a:bodyPr/>
        <a:lstStyle/>
        <a:p>
          <a:pPr algn="ctr"/>
          <a:endParaRPr lang="en-US"/>
        </a:p>
      </dgm:t>
    </dgm:pt>
    <dgm:pt modelId="{B3FB7950-B72A-F949-B67D-70841D5E20F3}" type="sibTrans" cxnId="{70D46835-FD80-CB4D-93DA-BE02F1BF2798}">
      <dgm:prSet/>
      <dgm:spPr/>
      <dgm:t>
        <a:bodyPr/>
        <a:lstStyle/>
        <a:p>
          <a:pPr algn="ctr"/>
          <a:endParaRPr lang="en-US"/>
        </a:p>
      </dgm:t>
    </dgm:pt>
    <dgm:pt modelId="{BEFDDCCE-B387-B942-A949-77768DD1E0C1}">
      <dgm:prSet phldrT="[Text]"/>
      <dgm:spPr/>
      <dgm:t>
        <a:bodyPr/>
        <a:lstStyle/>
        <a:p>
          <a:pPr algn="ctr"/>
          <a:r>
            <a:rPr lang="en-US" dirty="0"/>
            <a:t>Fewer opportunities to create meaningful networks</a:t>
          </a:r>
        </a:p>
      </dgm:t>
    </dgm:pt>
    <dgm:pt modelId="{1226FF4E-9CAB-5443-B253-61FBDD867447}" type="parTrans" cxnId="{D9020FBA-FAED-FB49-97D9-58A821B4F603}">
      <dgm:prSet/>
      <dgm:spPr/>
      <dgm:t>
        <a:bodyPr/>
        <a:lstStyle/>
        <a:p>
          <a:pPr algn="ctr"/>
          <a:endParaRPr lang="en-US"/>
        </a:p>
      </dgm:t>
    </dgm:pt>
    <dgm:pt modelId="{471A7583-A96D-9143-AE65-C08EF7072FD9}" type="sibTrans" cxnId="{D9020FBA-FAED-FB49-97D9-58A821B4F603}">
      <dgm:prSet/>
      <dgm:spPr/>
      <dgm:t>
        <a:bodyPr/>
        <a:lstStyle/>
        <a:p>
          <a:pPr algn="ctr"/>
          <a:endParaRPr lang="en-US"/>
        </a:p>
      </dgm:t>
    </dgm:pt>
    <dgm:pt modelId="{7EB3C341-20D6-484F-BE94-FCA91A138147}">
      <dgm:prSet phldrT="[Text]"/>
      <dgm:spPr/>
      <dgm:t>
        <a:bodyPr/>
        <a:lstStyle/>
        <a:p>
          <a:pPr algn="ctr"/>
          <a:r>
            <a:rPr lang="en-US" dirty="0"/>
            <a:t>Fewer opportunities to collaborate</a:t>
          </a:r>
        </a:p>
      </dgm:t>
    </dgm:pt>
    <dgm:pt modelId="{F286F262-9603-564D-A2F8-30BEAFA895A6}" type="parTrans" cxnId="{C7F773C1-EDA3-974A-AC7C-08B1B9624C70}">
      <dgm:prSet/>
      <dgm:spPr/>
      <dgm:t>
        <a:bodyPr/>
        <a:lstStyle/>
        <a:p>
          <a:pPr algn="ctr"/>
          <a:endParaRPr lang="en-US"/>
        </a:p>
      </dgm:t>
    </dgm:pt>
    <dgm:pt modelId="{C80726AD-35C8-2B4C-BF34-2A213F1E924A}" type="sibTrans" cxnId="{C7F773C1-EDA3-974A-AC7C-08B1B9624C70}">
      <dgm:prSet/>
      <dgm:spPr/>
      <dgm:t>
        <a:bodyPr/>
        <a:lstStyle/>
        <a:p>
          <a:pPr algn="ctr"/>
          <a:endParaRPr lang="en-US"/>
        </a:p>
      </dgm:t>
    </dgm:pt>
    <dgm:pt modelId="{10C685EC-94C7-6547-BADE-4F839FDA79E0}">
      <dgm:prSet phldrT="[Text]"/>
      <dgm:spPr/>
      <dgm:t>
        <a:bodyPr/>
        <a:lstStyle/>
        <a:p>
          <a:pPr algn="ctr"/>
          <a:r>
            <a:rPr lang="en-US" dirty="0"/>
            <a:t>Fewer publications</a:t>
          </a:r>
        </a:p>
      </dgm:t>
    </dgm:pt>
    <dgm:pt modelId="{15ED79F6-00DE-774C-A6CB-A3C5B997759E}" type="parTrans" cxnId="{7580E352-EA7F-0E41-997D-C5C24233F2D8}">
      <dgm:prSet/>
      <dgm:spPr/>
      <dgm:t>
        <a:bodyPr/>
        <a:lstStyle/>
        <a:p>
          <a:pPr algn="ctr"/>
          <a:endParaRPr lang="en-US"/>
        </a:p>
      </dgm:t>
    </dgm:pt>
    <dgm:pt modelId="{7047236A-30A1-B043-BE76-362EB4D0E825}" type="sibTrans" cxnId="{7580E352-EA7F-0E41-997D-C5C24233F2D8}">
      <dgm:prSet/>
      <dgm:spPr/>
      <dgm:t>
        <a:bodyPr/>
        <a:lstStyle/>
        <a:p>
          <a:pPr algn="ctr"/>
          <a:endParaRPr lang="en-US"/>
        </a:p>
      </dgm:t>
    </dgm:pt>
    <dgm:pt modelId="{674A8ACC-24D6-AD40-87E0-D29D167D6AB3}">
      <dgm:prSet phldrT="[Text]"/>
      <dgm:spPr/>
      <dgm:t>
        <a:bodyPr/>
        <a:lstStyle/>
        <a:p>
          <a:pPr algn="ctr"/>
          <a:r>
            <a:rPr lang="en-US" dirty="0"/>
            <a:t>Less chance of obtaining funding</a:t>
          </a:r>
        </a:p>
      </dgm:t>
    </dgm:pt>
    <dgm:pt modelId="{0C69EAF6-BD78-3A40-8617-9E3054538F48}" type="parTrans" cxnId="{2684CE6A-5838-D547-9B89-DD248BEA0FF1}">
      <dgm:prSet/>
      <dgm:spPr/>
      <dgm:t>
        <a:bodyPr/>
        <a:lstStyle/>
        <a:p>
          <a:pPr algn="ctr"/>
          <a:endParaRPr lang="en-US"/>
        </a:p>
      </dgm:t>
    </dgm:pt>
    <dgm:pt modelId="{DEC7ACB1-A387-424D-8A1C-E9B48B298E5E}" type="sibTrans" cxnId="{2684CE6A-5838-D547-9B89-DD248BEA0FF1}">
      <dgm:prSet/>
      <dgm:spPr/>
      <dgm:t>
        <a:bodyPr/>
        <a:lstStyle/>
        <a:p>
          <a:pPr algn="ctr"/>
          <a:endParaRPr lang="en-US"/>
        </a:p>
      </dgm:t>
    </dgm:pt>
    <dgm:pt modelId="{AFFEB3EC-CAE0-2D47-BD65-92A7BE521990}">
      <dgm:prSet/>
      <dgm:spPr/>
      <dgm:t>
        <a:bodyPr/>
        <a:lstStyle/>
        <a:p>
          <a:pPr algn="ctr"/>
          <a:r>
            <a:rPr lang="en-US" dirty="0"/>
            <a:t>Need to retain employment</a:t>
          </a:r>
        </a:p>
      </dgm:t>
    </dgm:pt>
    <dgm:pt modelId="{56EFAB33-B72D-A642-9CB9-E3DD3A63E77A}" type="parTrans" cxnId="{E1B227FF-3A70-E242-B5D3-8C52249A8024}">
      <dgm:prSet/>
      <dgm:spPr/>
      <dgm:t>
        <a:bodyPr/>
        <a:lstStyle/>
        <a:p>
          <a:pPr algn="ctr"/>
          <a:endParaRPr lang="en-US"/>
        </a:p>
      </dgm:t>
    </dgm:pt>
    <dgm:pt modelId="{A6E1A5D7-B006-8F41-B83D-6609519C715D}" type="sibTrans" cxnId="{E1B227FF-3A70-E242-B5D3-8C52249A8024}">
      <dgm:prSet/>
      <dgm:spPr/>
      <dgm:t>
        <a:bodyPr/>
        <a:lstStyle/>
        <a:p>
          <a:pPr algn="ctr"/>
          <a:endParaRPr lang="en-US"/>
        </a:p>
      </dgm:t>
    </dgm:pt>
    <dgm:pt modelId="{6E3B256B-F11F-2549-9CE2-AE9DF02933B0}" type="pres">
      <dgm:prSet presAssocID="{BCE8FAF7-AA7C-9D42-9BBE-DC439C2025CB}" presName="cycle" presStyleCnt="0">
        <dgm:presLayoutVars>
          <dgm:dir/>
          <dgm:resizeHandles val="exact"/>
        </dgm:presLayoutVars>
      </dgm:prSet>
      <dgm:spPr/>
    </dgm:pt>
    <dgm:pt modelId="{EDEEA669-8BF0-0C47-8AE2-341FBB66B7F9}" type="pres">
      <dgm:prSet presAssocID="{CF2F55F2-F8C9-204D-A1A1-0CC9BDBEAA2D}" presName="node" presStyleLbl="node1" presStyleIdx="0" presStyleCnt="6">
        <dgm:presLayoutVars>
          <dgm:bulletEnabled val="1"/>
        </dgm:presLayoutVars>
      </dgm:prSet>
      <dgm:spPr/>
    </dgm:pt>
    <dgm:pt modelId="{8B53BDCE-89F4-6F42-BB21-258B4D1CB7C5}" type="pres">
      <dgm:prSet presAssocID="{B3FB7950-B72A-F949-B67D-70841D5E20F3}" presName="sibTrans" presStyleLbl="sibTrans2D1" presStyleIdx="0" presStyleCnt="6"/>
      <dgm:spPr/>
    </dgm:pt>
    <dgm:pt modelId="{DE8B37E6-A77A-6F46-8DD4-8BC1049C56A9}" type="pres">
      <dgm:prSet presAssocID="{B3FB7950-B72A-F949-B67D-70841D5E20F3}" presName="connectorText" presStyleLbl="sibTrans2D1" presStyleIdx="0" presStyleCnt="6"/>
      <dgm:spPr/>
    </dgm:pt>
    <dgm:pt modelId="{76EBC49A-F807-194E-AEA6-3500DFD707AA}" type="pres">
      <dgm:prSet presAssocID="{BEFDDCCE-B387-B942-A949-77768DD1E0C1}" presName="node" presStyleLbl="node1" presStyleIdx="1" presStyleCnt="6">
        <dgm:presLayoutVars>
          <dgm:bulletEnabled val="1"/>
        </dgm:presLayoutVars>
      </dgm:prSet>
      <dgm:spPr/>
    </dgm:pt>
    <dgm:pt modelId="{A8FFA7A1-CAC9-804A-A3B8-79177DF2765D}" type="pres">
      <dgm:prSet presAssocID="{471A7583-A96D-9143-AE65-C08EF7072FD9}" presName="sibTrans" presStyleLbl="sibTrans2D1" presStyleIdx="1" presStyleCnt="6"/>
      <dgm:spPr/>
    </dgm:pt>
    <dgm:pt modelId="{7FD1E6DC-3D2D-9744-AFE0-DBA7D1346BBC}" type="pres">
      <dgm:prSet presAssocID="{471A7583-A96D-9143-AE65-C08EF7072FD9}" presName="connectorText" presStyleLbl="sibTrans2D1" presStyleIdx="1" presStyleCnt="6"/>
      <dgm:spPr/>
    </dgm:pt>
    <dgm:pt modelId="{EDA2F89D-535E-5C48-8F94-0DFB374B189C}" type="pres">
      <dgm:prSet presAssocID="{7EB3C341-20D6-484F-BE94-FCA91A138147}" presName="node" presStyleLbl="node1" presStyleIdx="2" presStyleCnt="6">
        <dgm:presLayoutVars>
          <dgm:bulletEnabled val="1"/>
        </dgm:presLayoutVars>
      </dgm:prSet>
      <dgm:spPr/>
    </dgm:pt>
    <dgm:pt modelId="{F29E1AD6-1CEE-C34C-A657-1908AE6139A1}" type="pres">
      <dgm:prSet presAssocID="{C80726AD-35C8-2B4C-BF34-2A213F1E924A}" presName="sibTrans" presStyleLbl="sibTrans2D1" presStyleIdx="2" presStyleCnt="6"/>
      <dgm:spPr/>
    </dgm:pt>
    <dgm:pt modelId="{A236CA35-8940-D442-A1AD-0079ECA95A3E}" type="pres">
      <dgm:prSet presAssocID="{C80726AD-35C8-2B4C-BF34-2A213F1E924A}" presName="connectorText" presStyleLbl="sibTrans2D1" presStyleIdx="2" presStyleCnt="6"/>
      <dgm:spPr/>
    </dgm:pt>
    <dgm:pt modelId="{F9AF9817-B98C-D842-841A-5AAEF9B78064}" type="pres">
      <dgm:prSet presAssocID="{10C685EC-94C7-6547-BADE-4F839FDA79E0}" presName="node" presStyleLbl="node1" presStyleIdx="3" presStyleCnt="6">
        <dgm:presLayoutVars>
          <dgm:bulletEnabled val="1"/>
        </dgm:presLayoutVars>
      </dgm:prSet>
      <dgm:spPr/>
    </dgm:pt>
    <dgm:pt modelId="{68AA2113-5E4A-E548-ADDB-DBC4FD66F236}" type="pres">
      <dgm:prSet presAssocID="{7047236A-30A1-B043-BE76-362EB4D0E825}" presName="sibTrans" presStyleLbl="sibTrans2D1" presStyleIdx="3" presStyleCnt="6"/>
      <dgm:spPr/>
    </dgm:pt>
    <dgm:pt modelId="{BB667342-3745-A24F-BFC1-BDF221FB4E71}" type="pres">
      <dgm:prSet presAssocID="{7047236A-30A1-B043-BE76-362EB4D0E825}" presName="connectorText" presStyleLbl="sibTrans2D1" presStyleIdx="3" presStyleCnt="6"/>
      <dgm:spPr/>
    </dgm:pt>
    <dgm:pt modelId="{26D8D26B-2CE1-524C-97BE-539517A07C5E}" type="pres">
      <dgm:prSet presAssocID="{674A8ACC-24D6-AD40-87E0-D29D167D6AB3}" presName="node" presStyleLbl="node1" presStyleIdx="4" presStyleCnt="6">
        <dgm:presLayoutVars>
          <dgm:bulletEnabled val="1"/>
        </dgm:presLayoutVars>
      </dgm:prSet>
      <dgm:spPr/>
    </dgm:pt>
    <dgm:pt modelId="{D102438D-5CE5-1D4C-805B-CB6F7D560FF2}" type="pres">
      <dgm:prSet presAssocID="{DEC7ACB1-A387-424D-8A1C-E9B48B298E5E}" presName="sibTrans" presStyleLbl="sibTrans2D1" presStyleIdx="4" presStyleCnt="6"/>
      <dgm:spPr/>
    </dgm:pt>
    <dgm:pt modelId="{822724E4-311F-154A-90A0-CBE80EAAD11A}" type="pres">
      <dgm:prSet presAssocID="{DEC7ACB1-A387-424D-8A1C-E9B48B298E5E}" presName="connectorText" presStyleLbl="sibTrans2D1" presStyleIdx="4" presStyleCnt="6"/>
      <dgm:spPr/>
    </dgm:pt>
    <dgm:pt modelId="{6D7DBF7E-E5C9-5042-88E6-1CEB7CFC7655}" type="pres">
      <dgm:prSet presAssocID="{AFFEB3EC-CAE0-2D47-BD65-92A7BE521990}" presName="node" presStyleLbl="node1" presStyleIdx="5" presStyleCnt="6">
        <dgm:presLayoutVars>
          <dgm:bulletEnabled val="1"/>
        </dgm:presLayoutVars>
      </dgm:prSet>
      <dgm:spPr/>
    </dgm:pt>
    <dgm:pt modelId="{66EA6EDD-712B-4345-A38A-04E8C104C091}" type="pres">
      <dgm:prSet presAssocID="{A6E1A5D7-B006-8F41-B83D-6609519C715D}" presName="sibTrans" presStyleLbl="sibTrans2D1" presStyleIdx="5" presStyleCnt="6"/>
      <dgm:spPr/>
    </dgm:pt>
    <dgm:pt modelId="{6142A9E0-021B-F24E-8308-48ECCDC723B0}" type="pres">
      <dgm:prSet presAssocID="{A6E1A5D7-B006-8F41-B83D-6609519C715D}" presName="connectorText" presStyleLbl="sibTrans2D1" presStyleIdx="5" presStyleCnt="6"/>
      <dgm:spPr/>
    </dgm:pt>
  </dgm:ptLst>
  <dgm:cxnLst>
    <dgm:cxn modelId="{E488700D-9494-994E-9FE1-192DC1410E11}" type="presOf" srcId="{AFFEB3EC-CAE0-2D47-BD65-92A7BE521990}" destId="{6D7DBF7E-E5C9-5042-88E6-1CEB7CFC7655}" srcOrd="0" destOrd="0" presId="urn:microsoft.com/office/officeart/2005/8/layout/cycle2"/>
    <dgm:cxn modelId="{370C6026-98F3-9E4B-A989-36CCC5B1E0D8}" type="presOf" srcId="{674A8ACC-24D6-AD40-87E0-D29D167D6AB3}" destId="{26D8D26B-2CE1-524C-97BE-539517A07C5E}" srcOrd="0" destOrd="0" presId="urn:microsoft.com/office/officeart/2005/8/layout/cycle2"/>
    <dgm:cxn modelId="{70D46835-FD80-CB4D-93DA-BE02F1BF2798}" srcId="{BCE8FAF7-AA7C-9D42-9BBE-DC439C2025CB}" destId="{CF2F55F2-F8C9-204D-A1A1-0CC9BDBEAA2D}" srcOrd="0" destOrd="0" parTransId="{C3AE839C-6E02-2C46-827A-BD490F659287}" sibTransId="{B3FB7950-B72A-F949-B67D-70841D5E20F3}"/>
    <dgm:cxn modelId="{D146DF40-2935-2F4B-A5F9-9F5A95A01F78}" type="presOf" srcId="{B3FB7950-B72A-F949-B67D-70841D5E20F3}" destId="{8B53BDCE-89F4-6F42-BB21-258B4D1CB7C5}" srcOrd="0" destOrd="0" presId="urn:microsoft.com/office/officeart/2005/8/layout/cycle2"/>
    <dgm:cxn modelId="{C540194B-79F5-0643-8B49-DBF59A84A1F0}" type="presOf" srcId="{471A7583-A96D-9143-AE65-C08EF7072FD9}" destId="{7FD1E6DC-3D2D-9744-AFE0-DBA7D1346BBC}" srcOrd="1" destOrd="0" presId="urn:microsoft.com/office/officeart/2005/8/layout/cycle2"/>
    <dgm:cxn modelId="{4D40554C-41DD-EB49-8A15-D65F8FEFD776}" type="presOf" srcId="{A6E1A5D7-B006-8F41-B83D-6609519C715D}" destId="{66EA6EDD-712B-4345-A38A-04E8C104C091}" srcOrd="0" destOrd="0" presId="urn:microsoft.com/office/officeart/2005/8/layout/cycle2"/>
    <dgm:cxn modelId="{7580E352-EA7F-0E41-997D-C5C24233F2D8}" srcId="{BCE8FAF7-AA7C-9D42-9BBE-DC439C2025CB}" destId="{10C685EC-94C7-6547-BADE-4F839FDA79E0}" srcOrd="3" destOrd="0" parTransId="{15ED79F6-00DE-774C-A6CB-A3C5B997759E}" sibTransId="{7047236A-30A1-B043-BE76-362EB4D0E825}"/>
    <dgm:cxn modelId="{A18ED155-D00E-3D47-9469-5F58849B2A75}" type="presOf" srcId="{7047236A-30A1-B043-BE76-362EB4D0E825}" destId="{BB667342-3745-A24F-BFC1-BDF221FB4E71}" srcOrd="1" destOrd="0" presId="urn:microsoft.com/office/officeart/2005/8/layout/cycle2"/>
    <dgm:cxn modelId="{F589445F-1F37-4345-BB8D-509AFA66CA80}" type="presOf" srcId="{7047236A-30A1-B043-BE76-362EB4D0E825}" destId="{68AA2113-5E4A-E548-ADDB-DBC4FD66F236}" srcOrd="0" destOrd="0" presId="urn:microsoft.com/office/officeart/2005/8/layout/cycle2"/>
    <dgm:cxn modelId="{C15F4D5F-0289-A745-BB32-58D7A9D0DEB3}" type="presOf" srcId="{A6E1A5D7-B006-8F41-B83D-6609519C715D}" destId="{6142A9E0-021B-F24E-8308-48ECCDC723B0}" srcOrd="1" destOrd="0" presId="urn:microsoft.com/office/officeart/2005/8/layout/cycle2"/>
    <dgm:cxn modelId="{A2DDE764-9BB1-7C4D-AD03-91C1E2E461A7}" type="presOf" srcId="{BCE8FAF7-AA7C-9D42-9BBE-DC439C2025CB}" destId="{6E3B256B-F11F-2549-9CE2-AE9DF02933B0}" srcOrd="0" destOrd="0" presId="urn:microsoft.com/office/officeart/2005/8/layout/cycle2"/>
    <dgm:cxn modelId="{2684CE6A-5838-D547-9B89-DD248BEA0FF1}" srcId="{BCE8FAF7-AA7C-9D42-9BBE-DC439C2025CB}" destId="{674A8ACC-24D6-AD40-87E0-D29D167D6AB3}" srcOrd="4" destOrd="0" parTransId="{0C69EAF6-BD78-3A40-8617-9E3054538F48}" sibTransId="{DEC7ACB1-A387-424D-8A1C-E9B48B298E5E}"/>
    <dgm:cxn modelId="{F4BDC17D-DC7F-BE4E-B84F-5267E1681071}" type="presOf" srcId="{CF2F55F2-F8C9-204D-A1A1-0CC9BDBEAA2D}" destId="{EDEEA669-8BF0-0C47-8AE2-341FBB66B7F9}" srcOrd="0" destOrd="0" presId="urn:microsoft.com/office/officeart/2005/8/layout/cycle2"/>
    <dgm:cxn modelId="{987F3B9B-48E9-7647-A439-B6A1B090AFB3}" type="presOf" srcId="{10C685EC-94C7-6547-BADE-4F839FDA79E0}" destId="{F9AF9817-B98C-D842-841A-5AAEF9B78064}" srcOrd="0" destOrd="0" presId="urn:microsoft.com/office/officeart/2005/8/layout/cycle2"/>
    <dgm:cxn modelId="{9BE11CA9-DF45-884B-A3FA-01F8C280B980}" type="presOf" srcId="{DEC7ACB1-A387-424D-8A1C-E9B48B298E5E}" destId="{D102438D-5CE5-1D4C-805B-CB6F7D560FF2}" srcOrd="0" destOrd="0" presId="urn:microsoft.com/office/officeart/2005/8/layout/cycle2"/>
    <dgm:cxn modelId="{B539F4AB-8C51-994E-9E92-2E93AF0DB964}" type="presOf" srcId="{DEC7ACB1-A387-424D-8A1C-E9B48B298E5E}" destId="{822724E4-311F-154A-90A0-CBE80EAAD11A}" srcOrd="1" destOrd="0" presId="urn:microsoft.com/office/officeart/2005/8/layout/cycle2"/>
    <dgm:cxn modelId="{D9020FBA-FAED-FB49-97D9-58A821B4F603}" srcId="{BCE8FAF7-AA7C-9D42-9BBE-DC439C2025CB}" destId="{BEFDDCCE-B387-B942-A949-77768DD1E0C1}" srcOrd="1" destOrd="0" parTransId="{1226FF4E-9CAB-5443-B253-61FBDD867447}" sibTransId="{471A7583-A96D-9143-AE65-C08EF7072FD9}"/>
    <dgm:cxn modelId="{C7F773C1-EDA3-974A-AC7C-08B1B9624C70}" srcId="{BCE8FAF7-AA7C-9D42-9BBE-DC439C2025CB}" destId="{7EB3C341-20D6-484F-BE94-FCA91A138147}" srcOrd="2" destOrd="0" parTransId="{F286F262-9603-564D-A2F8-30BEAFA895A6}" sibTransId="{C80726AD-35C8-2B4C-BF34-2A213F1E924A}"/>
    <dgm:cxn modelId="{D53E19CD-E746-E743-ACE4-FA75796FE3E4}" type="presOf" srcId="{C80726AD-35C8-2B4C-BF34-2A213F1E924A}" destId="{A236CA35-8940-D442-A1AD-0079ECA95A3E}" srcOrd="1" destOrd="0" presId="urn:microsoft.com/office/officeart/2005/8/layout/cycle2"/>
    <dgm:cxn modelId="{A83087D8-2510-F548-B4C8-F4689341B464}" type="presOf" srcId="{7EB3C341-20D6-484F-BE94-FCA91A138147}" destId="{EDA2F89D-535E-5C48-8F94-0DFB374B189C}" srcOrd="0" destOrd="0" presId="urn:microsoft.com/office/officeart/2005/8/layout/cycle2"/>
    <dgm:cxn modelId="{2DF29DEC-C6F0-D14B-8821-9344784D60E4}" type="presOf" srcId="{471A7583-A96D-9143-AE65-C08EF7072FD9}" destId="{A8FFA7A1-CAC9-804A-A3B8-79177DF2765D}" srcOrd="0" destOrd="0" presId="urn:microsoft.com/office/officeart/2005/8/layout/cycle2"/>
    <dgm:cxn modelId="{0031AFEE-6AAD-FF43-901D-5F2330CE4503}" type="presOf" srcId="{C80726AD-35C8-2B4C-BF34-2A213F1E924A}" destId="{F29E1AD6-1CEE-C34C-A657-1908AE6139A1}" srcOrd="0" destOrd="0" presId="urn:microsoft.com/office/officeart/2005/8/layout/cycle2"/>
    <dgm:cxn modelId="{CC3BD7F5-4DAF-1B45-AAB7-51AD0C5CA743}" type="presOf" srcId="{B3FB7950-B72A-F949-B67D-70841D5E20F3}" destId="{DE8B37E6-A77A-6F46-8DD4-8BC1049C56A9}" srcOrd="1" destOrd="0" presId="urn:microsoft.com/office/officeart/2005/8/layout/cycle2"/>
    <dgm:cxn modelId="{A96943F8-CE6E-B84F-A6EF-EA04C12CA941}" type="presOf" srcId="{BEFDDCCE-B387-B942-A949-77768DD1E0C1}" destId="{76EBC49A-F807-194E-AEA6-3500DFD707AA}" srcOrd="0" destOrd="0" presId="urn:microsoft.com/office/officeart/2005/8/layout/cycle2"/>
    <dgm:cxn modelId="{E1B227FF-3A70-E242-B5D3-8C52249A8024}" srcId="{BCE8FAF7-AA7C-9D42-9BBE-DC439C2025CB}" destId="{AFFEB3EC-CAE0-2D47-BD65-92A7BE521990}" srcOrd="5" destOrd="0" parTransId="{56EFAB33-B72D-A642-9CB9-E3DD3A63E77A}" sibTransId="{A6E1A5D7-B006-8F41-B83D-6609519C715D}"/>
    <dgm:cxn modelId="{847A1D20-CD83-0846-95F8-93A52D76873F}" type="presParOf" srcId="{6E3B256B-F11F-2549-9CE2-AE9DF02933B0}" destId="{EDEEA669-8BF0-0C47-8AE2-341FBB66B7F9}" srcOrd="0" destOrd="0" presId="urn:microsoft.com/office/officeart/2005/8/layout/cycle2"/>
    <dgm:cxn modelId="{8393CAEC-835D-9344-B8FF-CD4ECE59C6F6}" type="presParOf" srcId="{6E3B256B-F11F-2549-9CE2-AE9DF02933B0}" destId="{8B53BDCE-89F4-6F42-BB21-258B4D1CB7C5}" srcOrd="1" destOrd="0" presId="urn:microsoft.com/office/officeart/2005/8/layout/cycle2"/>
    <dgm:cxn modelId="{6046D72A-EF4C-7C4B-B712-5368072892E8}" type="presParOf" srcId="{8B53BDCE-89F4-6F42-BB21-258B4D1CB7C5}" destId="{DE8B37E6-A77A-6F46-8DD4-8BC1049C56A9}" srcOrd="0" destOrd="0" presId="urn:microsoft.com/office/officeart/2005/8/layout/cycle2"/>
    <dgm:cxn modelId="{C124E1E5-1112-484D-99B5-0EE7020AF3F1}" type="presParOf" srcId="{6E3B256B-F11F-2549-9CE2-AE9DF02933B0}" destId="{76EBC49A-F807-194E-AEA6-3500DFD707AA}" srcOrd="2" destOrd="0" presId="urn:microsoft.com/office/officeart/2005/8/layout/cycle2"/>
    <dgm:cxn modelId="{6DD12CFC-D7DB-E443-AC56-17A070C24A7A}" type="presParOf" srcId="{6E3B256B-F11F-2549-9CE2-AE9DF02933B0}" destId="{A8FFA7A1-CAC9-804A-A3B8-79177DF2765D}" srcOrd="3" destOrd="0" presId="urn:microsoft.com/office/officeart/2005/8/layout/cycle2"/>
    <dgm:cxn modelId="{185E2CE8-A095-2642-AC01-EE3CC448B262}" type="presParOf" srcId="{A8FFA7A1-CAC9-804A-A3B8-79177DF2765D}" destId="{7FD1E6DC-3D2D-9744-AFE0-DBA7D1346BBC}" srcOrd="0" destOrd="0" presId="urn:microsoft.com/office/officeart/2005/8/layout/cycle2"/>
    <dgm:cxn modelId="{DBEF9534-37A7-3645-BE8C-E9E72F287231}" type="presParOf" srcId="{6E3B256B-F11F-2549-9CE2-AE9DF02933B0}" destId="{EDA2F89D-535E-5C48-8F94-0DFB374B189C}" srcOrd="4" destOrd="0" presId="urn:microsoft.com/office/officeart/2005/8/layout/cycle2"/>
    <dgm:cxn modelId="{CA51A44D-1311-0946-948A-2928375D4299}" type="presParOf" srcId="{6E3B256B-F11F-2549-9CE2-AE9DF02933B0}" destId="{F29E1AD6-1CEE-C34C-A657-1908AE6139A1}" srcOrd="5" destOrd="0" presId="urn:microsoft.com/office/officeart/2005/8/layout/cycle2"/>
    <dgm:cxn modelId="{301AB7B2-39B7-FF44-B7DA-13964B6632FC}" type="presParOf" srcId="{F29E1AD6-1CEE-C34C-A657-1908AE6139A1}" destId="{A236CA35-8940-D442-A1AD-0079ECA95A3E}" srcOrd="0" destOrd="0" presId="urn:microsoft.com/office/officeart/2005/8/layout/cycle2"/>
    <dgm:cxn modelId="{D6566D9B-A534-B74C-AEEE-3421982BE001}" type="presParOf" srcId="{6E3B256B-F11F-2549-9CE2-AE9DF02933B0}" destId="{F9AF9817-B98C-D842-841A-5AAEF9B78064}" srcOrd="6" destOrd="0" presId="urn:microsoft.com/office/officeart/2005/8/layout/cycle2"/>
    <dgm:cxn modelId="{E118DF9F-4DB6-E547-9581-87AAFA4C7881}" type="presParOf" srcId="{6E3B256B-F11F-2549-9CE2-AE9DF02933B0}" destId="{68AA2113-5E4A-E548-ADDB-DBC4FD66F236}" srcOrd="7" destOrd="0" presId="urn:microsoft.com/office/officeart/2005/8/layout/cycle2"/>
    <dgm:cxn modelId="{7D1F9024-8F11-3645-93FB-E53B985B4754}" type="presParOf" srcId="{68AA2113-5E4A-E548-ADDB-DBC4FD66F236}" destId="{BB667342-3745-A24F-BFC1-BDF221FB4E71}" srcOrd="0" destOrd="0" presId="urn:microsoft.com/office/officeart/2005/8/layout/cycle2"/>
    <dgm:cxn modelId="{4E2B11FA-BE02-F54D-BDB3-D8EBD50BF53D}" type="presParOf" srcId="{6E3B256B-F11F-2549-9CE2-AE9DF02933B0}" destId="{26D8D26B-2CE1-524C-97BE-539517A07C5E}" srcOrd="8" destOrd="0" presId="urn:microsoft.com/office/officeart/2005/8/layout/cycle2"/>
    <dgm:cxn modelId="{5FA0FADA-74B5-654A-9525-F6E21857076C}" type="presParOf" srcId="{6E3B256B-F11F-2549-9CE2-AE9DF02933B0}" destId="{D102438D-5CE5-1D4C-805B-CB6F7D560FF2}" srcOrd="9" destOrd="0" presId="urn:microsoft.com/office/officeart/2005/8/layout/cycle2"/>
    <dgm:cxn modelId="{C3EC39BF-6FE0-074E-A330-1659C4CFD06E}" type="presParOf" srcId="{D102438D-5CE5-1D4C-805B-CB6F7D560FF2}" destId="{822724E4-311F-154A-90A0-CBE80EAAD11A}" srcOrd="0" destOrd="0" presId="urn:microsoft.com/office/officeart/2005/8/layout/cycle2"/>
    <dgm:cxn modelId="{D4FAD3AB-D6F7-8741-8C1D-2BFF64C6ECEF}" type="presParOf" srcId="{6E3B256B-F11F-2549-9CE2-AE9DF02933B0}" destId="{6D7DBF7E-E5C9-5042-88E6-1CEB7CFC7655}" srcOrd="10" destOrd="0" presId="urn:microsoft.com/office/officeart/2005/8/layout/cycle2"/>
    <dgm:cxn modelId="{4CEC5E75-3E6C-074C-8E72-F2383572044F}" type="presParOf" srcId="{6E3B256B-F11F-2549-9CE2-AE9DF02933B0}" destId="{66EA6EDD-712B-4345-A38A-04E8C104C091}" srcOrd="11" destOrd="0" presId="urn:microsoft.com/office/officeart/2005/8/layout/cycle2"/>
    <dgm:cxn modelId="{78F67D57-4A59-4B42-A1DC-00A25FFEE7CC}" type="presParOf" srcId="{66EA6EDD-712B-4345-A38A-04E8C104C091}" destId="{6142A9E0-021B-F24E-8308-48ECCDC723B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75213-6439-E64E-A27B-0EDA69409A02}">
      <dsp:nvSpPr>
        <dsp:cNvPr id="0" name=""/>
        <dsp:cNvSpPr/>
      </dsp:nvSpPr>
      <dsp:spPr>
        <a:xfrm rot="16200000">
          <a:off x="1030336" y="-1030336"/>
          <a:ext cx="1584065" cy="3644739"/>
        </a:xfrm>
        <a:prstGeom prst="round1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25-29 years of age</a:t>
          </a:r>
        </a:p>
      </dsp:txBody>
      <dsp:txXfrm rot="5400000">
        <a:off x="-1" y="1"/>
        <a:ext cx="3644739" cy="1188049"/>
      </dsp:txXfrm>
    </dsp:sp>
    <dsp:sp modelId="{049C97E5-B662-934F-ACCA-705F7A780589}">
      <dsp:nvSpPr>
        <dsp:cNvPr id="0" name=""/>
        <dsp:cNvSpPr/>
      </dsp:nvSpPr>
      <dsp:spPr>
        <a:xfrm>
          <a:off x="3644739" y="0"/>
          <a:ext cx="3644739" cy="1584065"/>
        </a:xfrm>
        <a:prstGeom prst="round1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Fewer women (47%)</a:t>
          </a:r>
        </a:p>
      </dsp:txBody>
      <dsp:txXfrm>
        <a:off x="3644739" y="0"/>
        <a:ext cx="3644739" cy="1188049"/>
      </dsp:txXfrm>
    </dsp:sp>
    <dsp:sp modelId="{939B2572-184F-BF47-A73C-D42A73EA06E0}">
      <dsp:nvSpPr>
        <dsp:cNvPr id="0" name=""/>
        <dsp:cNvSpPr/>
      </dsp:nvSpPr>
      <dsp:spPr>
        <a:xfrm rot="10800000">
          <a:off x="0" y="1584065"/>
          <a:ext cx="3644739" cy="1584065"/>
        </a:xfrm>
        <a:prstGeom prst="round1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Time to completion </a:t>
          </a:r>
        </a:p>
        <a:p>
          <a:pPr marL="0" lvl="0" indent="0" algn="ctr" defTabSz="889000">
            <a:lnSpc>
              <a:spcPct val="90000"/>
            </a:lnSpc>
            <a:spcBef>
              <a:spcPct val="0"/>
            </a:spcBef>
            <a:spcAft>
              <a:spcPct val="35000"/>
            </a:spcAft>
            <a:buNone/>
          </a:pPr>
          <a:r>
            <a:rPr lang="en-US" sz="2000" b="1" kern="1200" dirty="0"/>
            <a:t>~4.8 y</a:t>
          </a:r>
        </a:p>
      </dsp:txBody>
      <dsp:txXfrm rot="10800000">
        <a:off x="0" y="1980082"/>
        <a:ext cx="3644739" cy="1188049"/>
      </dsp:txXfrm>
    </dsp:sp>
    <dsp:sp modelId="{BB46BD12-D6D3-F942-87A1-0F77D9A441B3}">
      <dsp:nvSpPr>
        <dsp:cNvPr id="0" name=""/>
        <dsp:cNvSpPr/>
      </dsp:nvSpPr>
      <dsp:spPr>
        <a:xfrm rot="5400000">
          <a:off x="4675076" y="553729"/>
          <a:ext cx="1584065" cy="3644739"/>
        </a:xfrm>
        <a:prstGeom prst="round1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Women take longer to complete (4.9 y)</a:t>
          </a:r>
        </a:p>
      </dsp:txBody>
      <dsp:txXfrm rot="-5400000">
        <a:off x="3644739" y="1980082"/>
        <a:ext cx="3644739" cy="1188049"/>
      </dsp:txXfrm>
    </dsp:sp>
    <dsp:sp modelId="{9EFCEC67-121B-2340-95F5-D357F16CB9D4}">
      <dsp:nvSpPr>
        <dsp:cNvPr id="0" name=""/>
        <dsp:cNvSpPr/>
      </dsp:nvSpPr>
      <dsp:spPr>
        <a:xfrm>
          <a:off x="2551317" y="1188049"/>
          <a:ext cx="2186843" cy="792032"/>
        </a:xfrm>
        <a:prstGeom prst="roundRect">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Canadian Doctoral Population</a:t>
          </a:r>
        </a:p>
      </dsp:txBody>
      <dsp:txXfrm>
        <a:off x="2589981" y="1226713"/>
        <a:ext cx="2109515" cy="714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DD090-86DC-0749-B5CD-B329F996AB58}">
      <dsp:nvSpPr>
        <dsp:cNvPr id="0" name=""/>
        <dsp:cNvSpPr/>
      </dsp:nvSpPr>
      <dsp:spPr>
        <a:xfrm>
          <a:off x="4263173" y="1722284"/>
          <a:ext cx="1799321" cy="1366133"/>
        </a:xfrm>
        <a:prstGeom prst="ellipse">
          <a:avLst/>
        </a:prstGeom>
        <a:gradFill rotWithShape="0">
          <a:gsLst>
            <a:gs pos="0">
              <a:schemeClr val="tx2">
                <a:lumMod val="10000"/>
                <a:lumOff val="90000"/>
              </a:schemeClr>
            </a:gs>
            <a:gs pos="50000">
              <a:schemeClr val="accent6">
                <a:lumMod val="20000"/>
                <a:lumOff val="8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Doctoral population</a:t>
          </a:r>
        </a:p>
      </dsp:txBody>
      <dsp:txXfrm>
        <a:off x="4526677" y="1922350"/>
        <a:ext cx="1272313" cy="966001"/>
      </dsp:txXfrm>
    </dsp:sp>
    <dsp:sp modelId="{CB4EA7C2-B9FA-4B4A-92BC-41766AA75958}">
      <dsp:nvSpPr>
        <dsp:cNvPr id="0" name=""/>
        <dsp:cNvSpPr/>
      </dsp:nvSpPr>
      <dsp:spPr>
        <a:xfrm rot="16113239">
          <a:off x="4891943" y="1463439"/>
          <a:ext cx="494815" cy="23283"/>
        </a:xfrm>
        <a:custGeom>
          <a:avLst/>
          <a:gdLst/>
          <a:ahLst/>
          <a:cxnLst/>
          <a:rect l="0" t="0" r="0" b="0"/>
          <a:pathLst>
            <a:path>
              <a:moveTo>
                <a:pt x="0" y="11641"/>
              </a:moveTo>
              <a:lnTo>
                <a:pt x="494815"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26981" y="1462710"/>
        <a:ext cx="24740" cy="24740"/>
      </dsp:txXfrm>
    </dsp:sp>
    <dsp:sp modelId="{5E153E1F-2142-8149-A677-0DE12779ECED}">
      <dsp:nvSpPr>
        <dsp:cNvPr id="0" name=""/>
        <dsp:cNvSpPr/>
      </dsp:nvSpPr>
      <dsp:spPr>
        <a:xfrm>
          <a:off x="4361725" y="0"/>
          <a:ext cx="1511777" cy="1227881"/>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Often older</a:t>
          </a:r>
        </a:p>
      </dsp:txBody>
      <dsp:txXfrm>
        <a:off x="4583120" y="179819"/>
        <a:ext cx="1068987" cy="868243"/>
      </dsp:txXfrm>
    </dsp:sp>
    <dsp:sp modelId="{BCC5CFCC-28E7-A849-9C43-B9019563A385}">
      <dsp:nvSpPr>
        <dsp:cNvPr id="0" name=""/>
        <dsp:cNvSpPr/>
      </dsp:nvSpPr>
      <dsp:spPr>
        <a:xfrm rot="19585890">
          <a:off x="5775623" y="1730010"/>
          <a:ext cx="774700" cy="23283"/>
        </a:xfrm>
        <a:custGeom>
          <a:avLst/>
          <a:gdLst/>
          <a:ahLst/>
          <a:cxnLst/>
          <a:rect l="0" t="0" r="0" b="0"/>
          <a:pathLst>
            <a:path>
              <a:moveTo>
                <a:pt x="0" y="11641"/>
              </a:moveTo>
              <a:lnTo>
                <a:pt x="774700"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143606" y="1722285"/>
        <a:ext cx="38735" cy="38735"/>
      </dsp:txXfrm>
    </dsp:sp>
    <dsp:sp modelId="{95E885C8-CCE6-0647-A6CF-437B436792C0}">
      <dsp:nvSpPr>
        <dsp:cNvPr id="0" name=""/>
        <dsp:cNvSpPr/>
      </dsp:nvSpPr>
      <dsp:spPr>
        <a:xfrm>
          <a:off x="6324282" y="396668"/>
          <a:ext cx="1603349" cy="1411885"/>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Women</a:t>
          </a:r>
        </a:p>
      </dsp:txBody>
      <dsp:txXfrm>
        <a:off x="6559087" y="603434"/>
        <a:ext cx="1133739" cy="998353"/>
      </dsp:txXfrm>
    </dsp:sp>
    <dsp:sp modelId="{C4CDCA16-9FF9-CB44-BF2A-CC8C71C432D0}">
      <dsp:nvSpPr>
        <dsp:cNvPr id="0" name=""/>
        <dsp:cNvSpPr/>
      </dsp:nvSpPr>
      <dsp:spPr>
        <a:xfrm rot="5485428">
          <a:off x="4872434" y="3343369"/>
          <a:ext cx="533592" cy="23283"/>
        </a:xfrm>
        <a:custGeom>
          <a:avLst/>
          <a:gdLst/>
          <a:ahLst/>
          <a:cxnLst/>
          <a:rect l="0" t="0" r="0" b="0"/>
          <a:pathLst>
            <a:path>
              <a:moveTo>
                <a:pt x="0" y="11641"/>
              </a:moveTo>
              <a:lnTo>
                <a:pt x="533592"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5125890" y="3341671"/>
        <a:ext cx="26679" cy="26679"/>
      </dsp:txXfrm>
    </dsp:sp>
    <dsp:sp modelId="{F52CD4E0-8F8C-234F-9E56-8C5A9CDF53B0}">
      <dsp:nvSpPr>
        <dsp:cNvPr id="0" name=""/>
        <dsp:cNvSpPr/>
      </dsp:nvSpPr>
      <dsp:spPr>
        <a:xfrm>
          <a:off x="3874052" y="3621681"/>
          <a:ext cx="2487128" cy="1205859"/>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From underrepresented populations</a:t>
          </a:r>
        </a:p>
      </dsp:txBody>
      <dsp:txXfrm>
        <a:off x="4238283" y="3798275"/>
        <a:ext cx="1758666" cy="852671"/>
      </dsp:txXfrm>
    </dsp:sp>
    <dsp:sp modelId="{42002D7A-FD0B-B745-A86B-550135EDD354}">
      <dsp:nvSpPr>
        <dsp:cNvPr id="0" name=""/>
        <dsp:cNvSpPr/>
      </dsp:nvSpPr>
      <dsp:spPr>
        <a:xfrm rot="1412172">
          <a:off x="5925215" y="2819942"/>
          <a:ext cx="432391" cy="23283"/>
        </a:xfrm>
        <a:custGeom>
          <a:avLst/>
          <a:gdLst/>
          <a:ahLst/>
          <a:cxnLst/>
          <a:rect l="0" t="0" r="0" b="0"/>
          <a:pathLst>
            <a:path>
              <a:moveTo>
                <a:pt x="0" y="11641"/>
              </a:moveTo>
              <a:lnTo>
                <a:pt x="432391"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130602" y="2820774"/>
        <a:ext cx="21619" cy="21619"/>
      </dsp:txXfrm>
    </dsp:sp>
    <dsp:sp modelId="{473282C9-4462-BA4A-9730-405D731D0C53}">
      <dsp:nvSpPr>
        <dsp:cNvPr id="0" name=""/>
        <dsp:cNvSpPr/>
      </dsp:nvSpPr>
      <dsp:spPr>
        <a:xfrm>
          <a:off x="6202845" y="2535602"/>
          <a:ext cx="2034733" cy="1531736"/>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Working professionals, Commuters</a:t>
          </a:r>
        </a:p>
      </dsp:txBody>
      <dsp:txXfrm>
        <a:off x="6500825" y="2759920"/>
        <a:ext cx="1438773" cy="1083100"/>
      </dsp:txXfrm>
    </dsp:sp>
    <dsp:sp modelId="{50CB32C4-9324-9D44-B589-9D1625C5EDFB}">
      <dsp:nvSpPr>
        <dsp:cNvPr id="0" name=""/>
        <dsp:cNvSpPr/>
      </dsp:nvSpPr>
      <dsp:spPr>
        <a:xfrm rot="9575226">
          <a:off x="3817894" y="2791051"/>
          <a:ext cx="554514" cy="23283"/>
        </a:xfrm>
        <a:custGeom>
          <a:avLst/>
          <a:gdLst/>
          <a:ahLst/>
          <a:cxnLst/>
          <a:rect l="0" t="0" r="0" b="0"/>
          <a:pathLst>
            <a:path>
              <a:moveTo>
                <a:pt x="0" y="11641"/>
              </a:moveTo>
              <a:lnTo>
                <a:pt x="554514"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081289" y="2788829"/>
        <a:ext cx="27725" cy="27725"/>
      </dsp:txXfrm>
    </dsp:sp>
    <dsp:sp modelId="{DE8F3B1E-F02D-E34D-9814-0065CA264996}">
      <dsp:nvSpPr>
        <dsp:cNvPr id="0" name=""/>
        <dsp:cNvSpPr/>
      </dsp:nvSpPr>
      <dsp:spPr>
        <a:xfrm>
          <a:off x="1928244" y="2493475"/>
          <a:ext cx="2015826" cy="14810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Have caring responsibilities</a:t>
          </a:r>
        </a:p>
      </dsp:txBody>
      <dsp:txXfrm>
        <a:off x="2223455" y="2710374"/>
        <a:ext cx="1425404" cy="1047282"/>
      </dsp:txXfrm>
    </dsp:sp>
    <dsp:sp modelId="{E31C69F5-FE15-5943-B8A9-CC74A7C4E74B}">
      <dsp:nvSpPr>
        <dsp:cNvPr id="0" name=""/>
        <dsp:cNvSpPr/>
      </dsp:nvSpPr>
      <dsp:spPr>
        <a:xfrm rot="12630060">
          <a:off x="3737146" y="1780089"/>
          <a:ext cx="768016" cy="23283"/>
        </a:xfrm>
        <a:custGeom>
          <a:avLst/>
          <a:gdLst/>
          <a:ahLst/>
          <a:cxnLst/>
          <a:rect l="0" t="0" r="0" b="0"/>
          <a:pathLst>
            <a:path>
              <a:moveTo>
                <a:pt x="0" y="11641"/>
              </a:moveTo>
              <a:lnTo>
                <a:pt x="768016" y="1164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01954" y="1772530"/>
        <a:ext cx="38400" cy="38400"/>
      </dsp:txXfrm>
    </dsp:sp>
    <dsp:sp modelId="{BB357667-5713-8946-A0CD-138EF0E36732}">
      <dsp:nvSpPr>
        <dsp:cNvPr id="0" name=""/>
        <dsp:cNvSpPr/>
      </dsp:nvSpPr>
      <dsp:spPr>
        <a:xfrm>
          <a:off x="2090942" y="505293"/>
          <a:ext cx="1934267" cy="1320423"/>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Financially independent</a:t>
          </a:r>
        </a:p>
      </dsp:txBody>
      <dsp:txXfrm>
        <a:off x="2374209" y="698664"/>
        <a:ext cx="1367733" cy="933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2BB10-CAF7-8240-8EEB-BB00230DBB9C}">
      <dsp:nvSpPr>
        <dsp:cNvPr id="0" name=""/>
        <dsp:cNvSpPr/>
      </dsp:nvSpPr>
      <dsp:spPr>
        <a:xfrm>
          <a:off x="2446316" y="1949498"/>
          <a:ext cx="2252177" cy="199486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The Hidden Curriculum</a:t>
          </a:r>
        </a:p>
      </dsp:txBody>
      <dsp:txXfrm>
        <a:off x="2776140" y="2241639"/>
        <a:ext cx="1592529" cy="1410582"/>
      </dsp:txXfrm>
    </dsp:sp>
    <dsp:sp modelId="{AEA58EB7-0290-8045-A4CD-04EDE30893CA}">
      <dsp:nvSpPr>
        <dsp:cNvPr id="0" name=""/>
        <dsp:cNvSpPr/>
      </dsp:nvSpPr>
      <dsp:spPr>
        <a:xfrm rot="16199996">
          <a:off x="3432163" y="1788830"/>
          <a:ext cx="280480" cy="40855"/>
        </a:xfrm>
        <a:custGeom>
          <a:avLst/>
          <a:gdLst/>
          <a:ahLst/>
          <a:cxnLst/>
          <a:rect l="0" t="0" r="0" b="0"/>
          <a:pathLst>
            <a:path>
              <a:moveTo>
                <a:pt x="0" y="20427"/>
              </a:moveTo>
              <a:lnTo>
                <a:pt x="280480"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65391" y="1802245"/>
        <a:ext cx="14024" cy="14024"/>
      </dsp:txXfrm>
    </dsp:sp>
    <dsp:sp modelId="{A5EC26CC-682A-814A-A364-012BE7F3A42C}">
      <dsp:nvSpPr>
        <dsp:cNvPr id="0" name=""/>
        <dsp:cNvSpPr/>
      </dsp:nvSpPr>
      <dsp:spPr>
        <a:xfrm>
          <a:off x="2598444" y="-79724"/>
          <a:ext cx="1947917" cy="174874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Not written or explicit</a:t>
          </a:r>
        </a:p>
      </dsp:txBody>
      <dsp:txXfrm>
        <a:off x="2883710" y="176373"/>
        <a:ext cx="1377385" cy="1236548"/>
      </dsp:txXfrm>
    </dsp:sp>
    <dsp:sp modelId="{870B9419-FBEE-124B-A130-453D94D9B093}">
      <dsp:nvSpPr>
        <dsp:cNvPr id="0" name=""/>
        <dsp:cNvSpPr/>
      </dsp:nvSpPr>
      <dsp:spPr>
        <a:xfrm rot="1516138">
          <a:off x="4551882" y="3459393"/>
          <a:ext cx="298885" cy="40855"/>
        </a:xfrm>
        <a:custGeom>
          <a:avLst/>
          <a:gdLst/>
          <a:ahLst/>
          <a:cxnLst/>
          <a:rect l="0" t="0" r="0" b="0"/>
          <a:pathLst>
            <a:path>
              <a:moveTo>
                <a:pt x="0" y="20427"/>
              </a:moveTo>
              <a:lnTo>
                <a:pt x="298885"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3853" y="3472348"/>
        <a:ext cx="14944" cy="14944"/>
      </dsp:txXfrm>
    </dsp:sp>
    <dsp:sp modelId="{F87374F5-C0FA-5442-8C24-FCAB3ADF1DAA}">
      <dsp:nvSpPr>
        <dsp:cNvPr id="0" name=""/>
        <dsp:cNvSpPr/>
      </dsp:nvSpPr>
      <dsp:spPr>
        <a:xfrm>
          <a:off x="4734446" y="3016302"/>
          <a:ext cx="1977026" cy="1891531"/>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Often unstructured</a:t>
          </a:r>
        </a:p>
      </dsp:txBody>
      <dsp:txXfrm>
        <a:off x="5023975" y="3293310"/>
        <a:ext cx="1397968" cy="1337515"/>
      </dsp:txXfrm>
    </dsp:sp>
    <dsp:sp modelId="{5C58835D-195D-9740-AC19-0634B11B5ADA}">
      <dsp:nvSpPr>
        <dsp:cNvPr id="0" name=""/>
        <dsp:cNvSpPr/>
      </dsp:nvSpPr>
      <dsp:spPr>
        <a:xfrm rot="9315737">
          <a:off x="2189927" y="3470886"/>
          <a:ext cx="401906" cy="40855"/>
        </a:xfrm>
        <a:custGeom>
          <a:avLst/>
          <a:gdLst/>
          <a:ahLst/>
          <a:cxnLst/>
          <a:rect l="0" t="0" r="0" b="0"/>
          <a:pathLst>
            <a:path>
              <a:moveTo>
                <a:pt x="0" y="20427"/>
              </a:moveTo>
              <a:lnTo>
                <a:pt x="401906"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80832" y="3481265"/>
        <a:ext cx="20095" cy="20095"/>
      </dsp:txXfrm>
    </dsp:sp>
    <dsp:sp modelId="{178B123D-27CD-D841-BFDD-193D1DA4FC59}">
      <dsp:nvSpPr>
        <dsp:cNvPr id="0" name=""/>
        <dsp:cNvSpPr/>
      </dsp:nvSpPr>
      <dsp:spPr>
        <a:xfrm>
          <a:off x="439042" y="3065325"/>
          <a:ext cx="1860232" cy="179348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Often no timeframe</a:t>
          </a:r>
        </a:p>
      </dsp:txBody>
      <dsp:txXfrm>
        <a:off x="711467" y="3327975"/>
        <a:ext cx="1315382" cy="12681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444A1-B421-6947-8FBF-DFB904F7AC36}">
      <dsp:nvSpPr>
        <dsp:cNvPr id="0" name=""/>
        <dsp:cNvSpPr/>
      </dsp:nvSpPr>
      <dsp:spPr>
        <a:xfrm>
          <a:off x="1872826"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C0385-39EC-7F49-B241-3D20A2A2EEF0}">
      <dsp:nvSpPr>
        <dsp:cNvPr id="0" name=""/>
        <dsp:cNvSpPr/>
      </dsp:nvSpPr>
      <dsp:spPr>
        <a:xfrm>
          <a:off x="3640666" y="3935306"/>
          <a:ext cx="846666" cy="5418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D6BB8B-098B-4E40-99D0-288E03AD94A2}">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FIELD</a:t>
          </a:r>
        </a:p>
      </dsp:txBody>
      <dsp:txXfrm>
        <a:off x="2031999" y="4368800"/>
        <a:ext cx="4064000" cy="1016000"/>
      </dsp:txXfrm>
    </dsp:sp>
    <dsp:sp modelId="{732837EA-FBF7-EF44-ACC0-370ED0ED29D3}">
      <dsp:nvSpPr>
        <dsp:cNvPr id="0" name=""/>
        <dsp:cNvSpPr/>
      </dsp:nvSpPr>
      <dsp:spPr>
        <a:xfrm>
          <a:off x="3461173" y="1854538"/>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CAPITAL</a:t>
          </a:r>
        </a:p>
      </dsp:txBody>
      <dsp:txXfrm>
        <a:off x="3684358" y="2077723"/>
        <a:ext cx="1077630" cy="1077630"/>
      </dsp:txXfrm>
    </dsp:sp>
    <dsp:sp modelId="{DAC8CC1C-C98E-5A46-890E-75776F735C91}">
      <dsp:nvSpPr>
        <dsp:cNvPr id="0" name=""/>
        <dsp:cNvSpPr/>
      </dsp:nvSpPr>
      <dsp:spPr>
        <a:xfrm>
          <a:off x="2370666" y="711200"/>
          <a:ext cx="1524000" cy="15240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HABITUS</a:t>
          </a:r>
        </a:p>
      </dsp:txBody>
      <dsp:txXfrm>
        <a:off x="2593851" y="934385"/>
        <a:ext cx="1077630" cy="1077630"/>
      </dsp:txXfrm>
    </dsp:sp>
    <dsp:sp modelId="{F9506CA0-B5A4-F840-8D5C-6B17FA155385}">
      <dsp:nvSpPr>
        <dsp:cNvPr id="0" name=""/>
        <dsp:cNvSpPr/>
      </dsp:nvSpPr>
      <dsp:spPr>
        <a:xfrm>
          <a:off x="1693333" y="33866"/>
          <a:ext cx="4741333" cy="379306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2BB10-CAF7-8240-8EEB-BB00230DBB9C}">
      <dsp:nvSpPr>
        <dsp:cNvPr id="0" name=""/>
        <dsp:cNvSpPr/>
      </dsp:nvSpPr>
      <dsp:spPr>
        <a:xfrm>
          <a:off x="2446316" y="1949498"/>
          <a:ext cx="2252177" cy="199486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The Hidden Curriculum</a:t>
          </a:r>
        </a:p>
      </dsp:txBody>
      <dsp:txXfrm>
        <a:off x="2776140" y="2241639"/>
        <a:ext cx="1592529" cy="1410582"/>
      </dsp:txXfrm>
    </dsp:sp>
    <dsp:sp modelId="{AEA58EB7-0290-8045-A4CD-04EDE30893CA}">
      <dsp:nvSpPr>
        <dsp:cNvPr id="0" name=""/>
        <dsp:cNvSpPr/>
      </dsp:nvSpPr>
      <dsp:spPr>
        <a:xfrm rot="16199996">
          <a:off x="3432163" y="1788830"/>
          <a:ext cx="280480" cy="40855"/>
        </a:xfrm>
        <a:custGeom>
          <a:avLst/>
          <a:gdLst/>
          <a:ahLst/>
          <a:cxnLst/>
          <a:rect l="0" t="0" r="0" b="0"/>
          <a:pathLst>
            <a:path>
              <a:moveTo>
                <a:pt x="0" y="20427"/>
              </a:moveTo>
              <a:lnTo>
                <a:pt x="280480"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565391" y="1802245"/>
        <a:ext cx="14024" cy="14024"/>
      </dsp:txXfrm>
    </dsp:sp>
    <dsp:sp modelId="{A5EC26CC-682A-814A-A364-012BE7F3A42C}">
      <dsp:nvSpPr>
        <dsp:cNvPr id="0" name=""/>
        <dsp:cNvSpPr/>
      </dsp:nvSpPr>
      <dsp:spPr>
        <a:xfrm>
          <a:off x="2598444" y="-79724"/>
          <a:ext cx="1947917" cy="1748742"/>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Not written or explicit</a:t>
          </a:r>
        </a:p>
      </dsp:txBody>
      <dsp:txXfrm>
        <a:off x="2883710" y="176373"/>
        <a:ext cx="1377385" cy="1236548"/>
      </dsp:txXfrm>
    </dsp:sp>
    <dsp:sp modelId="{870B9419-FBEE-124B-A130-453D94D9B093}">
      <dsp:nvSpPr>
        <dsp:cNvPr id="0" name=""/>
        <dsp:cNvSpPr/>
      </dsp:nvSpPr>
      <dsp:spPr>
        <a:xfrm rot="1516138">
          <a:off x="4551882" y="3459393"/>
          <a:ext cx="298885" cy="40855"/>
        </a:xfrm>
        <a:custGeom>
          <a:avLst/>
          <a:gdLst/>
          <a:ahLst/>
          <a:cxnLst/>
          <a:rect l="0" t="0" r="0" b="0"/>
          <a:pathLst>
            <a:path>
              <a:moveTo>
                <a:pt x="0" y="20427"/>
              </a:moveTo>
              <a:lnTo>
                <a:pt x="298885"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3853" y="3472348"/>
        <a:ext cx="14944" cy="14944"/>
      </dsp:txXfrm>
    </dsp:sp>
    <dsp:sp modelId="{F87374F5-C0FA-5442-8C24-FCAB3ADF1DAA}">
      <dsp:nvSpPr>
        <dsp:cNvPr id="0" name=""/>
        <dsp:cNvSpPr/>
      </dsp:nvSpPr>
      <dsp:spPr>
        <a:xfrm>
          <a:off x="4734446" y="3016302"/>
          <a:ext cx="1977026" cy="1891531"/>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Often unstructured</a:t>
          </a:r>
        </a:p>
      </dsp:txBody>
      <dsp:txXfrm>
        <a:off x="5023975" y="3293310"/>
        <a:ext cx="1397968" cy="1337515"/>
      </dsp:txXfrm>
    </dsp:sp>
    <dsp:sp modelId="{5C58835D-195D-9740-AC19-0634B11B5ADA}">
      <dsp:nvSpPr>
        <dsp:cNvPr id="0" name=""/>
        <dsp:cNvSpPr/>
      </dsp:nvSpPr>
      <dsp:spPr>
        <a:xfrm rot="9315737">
          <a:off x="2189927" y="3470886"/>
          <a:ext cx="401906" cy="40855"/>
        </a:xfrm>
        <a:custGeom>
          <a:avLst/>
          <a:gdLst/>
          <a:ahLst/>
          <a:cxnLst/>
          <a:rect l="0" t="0" r="0" b="0"/>
          <a:pathLst>
            <a:path>
              <a:moveTo>
                <a:pt x="0" y="20427"/>
              </a:moveTo>
              <a:lnTo>
                <a:pt x="401906" y="20427"/>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80832" y="3481265"/>
        <a:ext cx="20095" cy="20095"/>
      </dsp:txXfrm>
    </dsp:sp>
    <dsp:sp modelId="{178B123D-27CD-D841-BFDD-193D1DA4FC59}">
      <dsp:nvSpPr>
        <dsp:cNvPr id="0" name=""/>
        <dsp:cNvSpPr/>
      </dsp:nvSpPr>
      <dsp:spPr>
        <a:xfrm>
          <a:off x="439042" y="3065325"/>
          <a:ext cx="1860232" cy="1793484"/>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Often no timeframe</a:t>
          </a:r>
        </a:p>
      </dsp:txBody>
      <dsp:txXfrm>
        <a:off x="711467" y="3327975"/>
        <a:ext cx="1315382" cy="12681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EA669-8BF0-0C47-8AE2-341FBB66B7F9}">
      <dsp:nvSpPr>
        <dsp:cNvPr id="0" name=""/>
        <dsp:cNvSpPr/>
      </dsp:nvSpPr>
      <dsp:spPr>
        <a:xfrm>
          <a:off x="3825735" y="1083"/>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Less frequently on campus</a:t>
          </a:r>
        </a:p>
      </dsp:txBody>
      <dsp:txXfrm>
        <a:off x="4034010" y="209358"/>
        <a:ext cx="1005640" cy="1005640"/>
      </dsp:txXfrm>
    </dsp:sp>
    <dsp:sp modelId="{8B53BDCE-89F4-6F42-BB21-258B4D1CB7C5}">
      <dsp:nvSpPr>
        <dsp:cNvPr id="0" name=""/>
        <dsp:cNvSpPr/>
      </dsp:nvSpPr>
      <dsp:spPr>
        <a:xfrm rot="1800000">
          <a:off x="5263395" y="1000958"/>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271003" y="1068561"/>
        <a:ext cx="265019" cy="287993"/>
      </dsp:txXfrm>
    </dsp:sp>
    <dsp:sp modelId="{76EBC49A-F807-194E-AEA6-3500DFD707AA}">
      <dsp:nvSpPr>
        <dsp:cNvPr id="0" name=""/>
        <dsp:cNvSpPr/>
      </dsp:nvSpPr>
      <dsp:spPr>
        <a:xfrm>
          <a:off x="5676023" y="1069348"/>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Fewer opportunities to create meaningful networks</a:t>
          </a:r>
        </a:p>
      </dsp:txBody>
      <dsp:txXfrm>
        <a:off x="5884298" y="1277623"/>
        <a:ext cx="1005640" cy="1005640"/>
      </dsp:txXfrm>
    </dsp:sp>
    <dsp:sp modelId="{A8FFA7A1-CAC9-804A-A3B8-79177DF2765D}">
      <dsp:nvSpPr>
        <dsp:cNvPr id="0" name=""/>
        <dsp:cNvSpPr/>
      </dsp:nvSpPr>
      <dsp:spPr>
        <a:xfrm rot="5400000">
          <a:off x="6197818" y="2597997"/>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254608" y="2637205"/>
        <a:ext cx="265019" cy="287993"/>
      </dsp:txXfrm>
    </dsp:sp>
    <dsp:sp modelId="{EDA2F89D-535E-5C48-8F94-0DFB374B189C}">
      <dsp:nvSpPr>
        <dsp:cNvPr id="0" name=""/>
        <dsp:cNvSpPr/>
      </dsp:nvSpPr>
      <dsp:spPr>
        <a:xfrm>
          <a:off x="5676023" y="3205876"/>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Fewer opportunities to collaborate</a:t>
          </a:r>
        </a:p>
      </dsp:txBody>
      <dsp:txXfrm>
        <a:off x="5884298" y="3414151"/>
        <a:ext cx="1005640" cy="1005640"/>
      </dsp:txXfrm>
    </dsp:sp>
    <dsp:sp modelId="{F29E1AD6-1CEE-C34C-A657-1908AE6139A1}">
      <dsp:nvSpPr>
        <dsp:cNvPr id="0" name=""/>
        <dsp:cNvSpPr/>
      </dsp:nvSpPr>
      <dsp:spPr>
        <a:xfrm rot="9000000">
          <a:off x="5281954" y="4205751"/>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5387926" y="4273354"/>
        <a:ext cx="265019" cy="287993"/>
      </dsp:txXfrm>
    </dsp:sp>
    <dsp:sp modelId="{F9AF9817-B98C-D842-841A-5AAEF9B78064}">
      <dsp:nvSpPr>
        <dsp:cNvPr id="0" name=""/>
        <dsp:cNvSpPr/>
      </dsp:nvSpPr>
      <dsp:spPr>
        <a:xfrm>
          <a:off x="3825735" y="4274141"/>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Fewer publications</a:t>
          </a:r>
        </a:p>
      </dsp:txBody>
      <dsp:txXfrm>
        <a:off x="4034010" y="4482416"/>
        <a:ext cx="1005640" cy="1005640"/>
      </dsp:txXfrm>
    </dsp:sp>
    <dsp:sp modelId="{68AA2113-5E4A-E548-ADDB-DBC4FD66F236}">
      <dsp:nvSpPr>
        <dsp:cNvPr id="0" name=""/>
        <dsp:cNvSpPr/>
      </dsp:nvSpPr>
      <dsp:spPr>
        <a:xfrm rot="12600000">
          <a:off x="3431666" y="4216466"/>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537638" y="4340859"/>
        <a:ext cx="265019" cy="287993"/>
      </dsp:txXfrm>
    </dsp:sp>
    <dsp:sp modelId="{26D8D26B-2CE1-524C-97BE-539517A07C5E}">
      <dsp:nvSpPr>
        <dsp:cNvPr id="0" name=""/>
        <dsp:cNvSpPr/>
      </dsp:nvSpPr>
      <dsp:spPr>
        <a:xfrm>
          <a:off x="1975447" y="3205876"/>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Less chance of obtaining funding</a:t>
          </a:r>
        </a:p>
      </dsp:txBody>
      <dsp:txXfrm>
        <a:off x="2183722" y="3414151"/>
        <a:ext cx="1005640" cy="1005640"/>
      </dsp:txXfrm>
    </dsp:sp>
    <dsp:sp modelId="{D102438D-5CE5-1D4C-805B-CB6F7D560FF2}">
      <dsp:nvSpPr>
        <dsp:cNvPr id="0" name=""/>
        <dsp:cNvSpPr/>
      </dsp:nvSpPr>
      <dsp:spPr>
        <a:xfrm rot="16200000">
          <a:off x="2497242" y="2619428"/>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54032" y="2772216"/>
        <a:ext cx="265019" cy="287993"/>
      </dsp:txXfrm>
    </dsp:sp>
    <dsp:sp modelId="{6D7DBF7E-E5C9-5042-88E6-1CEB7CFC7655}">
      <dsp:nvSpPr>
        <dsp:cNvPr id="0" name=""/>
        <dsp:cNvSpPr/>
      </dsp:nvSpPr>
      <dsp:spPr>
        <a:xfrm>
          <a:off x="1975447" y="1069348"/>
          <a:ext cx="1422190" cy="142219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Need to retain employment</a:t>
          </a:r>
        </a:p>
      </dsp:txBody>
      <dsp:txXfrm>
        <a:off x="2183722" y="1277623"/>
        <a:ext cx="1005640" cy="1005640"/>
      </dsp:txXfrm>
    </dsp:sp>
    <dsp:sp modelId="{66EA6EDD-712B-4345-A38A-04E8C104C091}">
      <dsp:nvSpPr>
        <dsp:cNvPr id="0" name=""/>
        <dsp:cNvSpPr/>
      </dsp:nvSpPr>
      <dsp:spPr>
        <a:xfrm rot="19800000">
          <a:off x="3413107" y="1011674"/>
          <a:ext cx="378599" cy="4799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420715" y="1136067"/>
        <a:ext cx="265019" cy="28799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E4218-1CE1-40F3-9B21-E6874FC47F41}"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DF92A-2CA4-4477-AED1-2CBB859060FA}" type="slidenum">
              <a:rPr lang="en-US" smtClean="0"/>
              <a:t>‹#›</a:t>
            </a:fld>
            <a:endParaRPr lang="en-US"/>
          </a:p>
        </p:txBody>
      </p:sp>
    </p:spTree>
    <p:extLst>
      <p:ext uri="{BB962C8B-B14F-4D97-AF65-F5344CB8AC3E}">
        <p14:creationId xmlns:p14="http://schemas.microsoft.com/office/powerpoint/2010/main" val="261457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joining us today!</a:t>
            </a:r>
          </a:p>
          <a:p>
            <a:r>
              <a:rPr lang="en-US" dirty="0"/>
              <a:t>This is the first in our new Speaker series on graduate education in global context.</a:t>
            </a:r>
          </a:p>
          <a:p>
            <a:r>
              <a:rPr lang="en-US" dirty="0"/>
              <a:t> As we all know, </a:t>
            </a:r>
            <a:r>
              <a:rPr lang="en-CA" sz="1800" dirty="0">
                <a:effectLst/>
                <a:latin typeface="Arial" panose="020B0604020202020204" pitchFamily="34" charset="0"/>
                <a:ea typeface="Calibri" panose="020F0502020204030204" pitchFamily="34" charset="0"/>
              </a:rPr>
              <a:t>the landscape of graduate education, specifically doctoral education, is changing. Increasing knowledge is essential for economic and societal development. The interest in creating world-class universities to compete in the global knowledge society (Shin et al., 2018) has seen a corresponding increase in doctoral programs; participation has boomed, enrollments have increased by more than 150% since the mid-1990s in countries such as the United Kingdom (UK), Portugal, Australia, and Canada (UNESCO, 2017). </a:t>
            </a: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1</a:t>
            </a:fld>
            <a:endParaRPr lang="en-US"/>
          </a:p>
        </p:txBody>
      </p:sp>
    </p:spTree>
    <p:extLst>
      <p:ext uri="{BB962C8B-B14F-4D97-AF65-F5344CB8AC3E}">
        <p14:creationId xmlns:p14="http://schemas.microsoft.com/office/powerpoint/2010/main" val="177451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10</a:t>
            </a:fld>
            <a:endParaRPr lang="en-US"/>
          </a:p>
        </p:txBody>
      </p:sp>
    </p:spTree>
    <p:extLst>
      <p:ext uri="{BB962C8B-B14F-4D97-AF65-F5344CB8AC3E}">
        <p14:creationId xmlns:p14="http://schemas.microsoft.com/office/powerpoint/2010/main" val="368747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11</a:t>
            </a:fld>
            <a:endParaRPr lang="en-US"/>
          </a:p>
        </p:txBody>
      </p:sp>
    </p:spTree>
    <p:extLst>
      <p:ext uri="{BB962C8B-B14F-4D97-AF65-F5344CB8AC3E}">
        <p14:creationId xmlns:p14="http://schemas.microsoft.com/office/powerpoint/2010/main" val="40945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12</a:t>
            </a:fld>
            <a:endParaRPr lang="en-US"/>
          </a:p>
        </p:txBody>
      </p:sp>
    </p:spTree>
    <p:extLst>
      <p:ext uri="{BB962C8B-B14F-4D97-AF65-F5344CB8AC3E}">
        <p14:creationId xmlns:p14="http://schemas.microsoft.com/office/powerpoint/2010/main" val="309811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13</a:t>
            </a:fld>
            <a:endParaRPr lang="en-US"/>
          </a:p>
        </p:txBody>
      </p:sp>
    </p:spTree>
    <p:extLst>
      <p:ext uri="{BB962C8B-B14F-4D97-AF65-F5344CB8AC3E}">
        <p14:creationId xmlns:p14="http://schemas.microsoft.com/office/powerpoint/2010/main" val="397477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14</a:t>
            </a:fld>
            <a:endParaRPr lang="en-US"/>
          </a:p>
        </p:txBody>
      </p:sp>
    </p:spTree>
    <p:extLst>
      <p:ext uri="{BB962C8B-B14F-4D97-AF65-F5344CB8AC3E}">
        <p14:creationId xmlns:p14="http://schemas.microsoft.com/office/powerpoint/2010/main" val="1968871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15</a:t>
            </a:fld>
            <a:endParaRPr lang="en-US"/>
          </a:p>
        </p:txBody>
      </p:sp>
    </p:spTree>
    <p:extLst>
      <p:ext uri="{BB962C8B-B14F-4D97-AF65-F5344CB8AC3E}">
        <p14:creationId xmlns:p14="http://schemas.microsoft.com/office/powerpoint/2010/main" val="735666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16</a:t>
            </a:fld>
            <a:endParaRPr lang="en-US"/>
          </a:p>
        </p:txBody>
      </p:sp>
    </p:spTree>
    <p:extLst>
      <p:ext uri="{BB962C8B-B14F-4D97-AF65-F5344CB8AC3E}">
        <p14:creationId xmlns:p14="http://schemas.microsoft.com/office/powerpoint/2010/main" val="1610604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17</a:t>
            </a:fld>
            <a:endParaRPr lang="en-US"/>
          </a:p>
        </p:txBody>
      </p:sp>
    </p:spTree>
    <p:extLst>
      <p:ext uri="{BB962C8B-B14F-4D97-AF65-F5344CB8AC3E}">
        <p14:creationId xmlns:p14="http://schemas.microsoft.com/office/powerpoint/2010/main" val="360193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18</a:t>
            </a:fld>
            <a:endParaRPr lang="en-US"/>
          </a:p>
        </p:txBody>
      </p:sp>
    </p:spTree>
    <p:extLst>
      <p:ext uri="{BB962C8B-B14F-4D97-AF65-F5344CB8AC3E}">
        <p14:creationId xmlns:p14="http://schemas.microsoft.com/office/powerpoint/2010/main" val="371758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19</a:t>
            </a:fld>
            <a:endParaRPr lang="en-US"/>
          </a:p>
        </p:txBody>
      </p:sp>
    </p:spTree>
    <p:extLst>
      <p:ext uri="{BB962C8B-B14F-4D97-AF65-F5344CB8AC3E}">
        <p14:creationId xmlns:p14="http://schemas.microsoft.com/office/powerpoint/2010/main" val="2405201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a:t>
            </a:fld>
            <a:endParaRPr lang="en-US"/>
          </a:p>
        </p:txBody>
      </p:sp>
    </p:spTree>
    <p:extLst>
      <p:ext uri="{BB962C8B-B14F-4D97-AF65-F5344CB8AC3E}">
        <p14:creationId xmlns:p14="http://schemas.microsoft.com/office/powerpoint/2010/main" val="893520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20</a:t>
            </a:fld>
            <a:endParaRPr lang="en-US"/>
          </a:p>
        </p:txBody>
      </p:sp>
    </p:spTree>
    <p:extLst>
      <p:ext uri="{BB962C8B-B14F-4D97-AF65-F5344CB8AC3E}">
        <p14:creationId xmlns:p14="http://schemas.microsoft.com/office/powerpoint/2010/main" val="425092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21</a:t>
            </a:fld>
            <a:endParaRPr lang="en-US"/>
          </a:p>
        </p:txBody>
      </p:sp>
    </p:spTree>
    <p:extLst>
      <p:ext uri="{BB962C8B-B14F-4D97-AF65-F5344CB8AC3E}">
        <p14:creationId xmlns:p14="http://schemas.microsoft.com/office/powerpoint/2010/main" val="71880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22</a:t>
            </a:fld>
            <a:endParaRPr lang="en-US"/>
          </a:p>
        </p:txBody>
      </p:sp>
    </p:spTree>
    <p:extLst>
      <p:ext uri="{BB962C8B-B14F-4D97-AF65-F5344CB8AC3E}">
        <p14:creationId xmlns:p14="http://schemas.microsoft.com/office/powerpoint/2010/main" val="3493392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23</a:t>
            </a:fld>
            <a:endParaRPr lang="en-US"/>
          </a:p>
        </p:txBody>
      </p:sp>
    </p:spTree>
    <p:extLst>
      <p:ext uri="{BB962C8B-B14F-4D97-AF65-F5344CB8AC3E}">
        <p14:creationId xmlns:p14="http://schemas.microsoft.com/office/powerpoint/2010/main" val="3831153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24</a:t>
            </a:fld>
            <a:endParaRPr lang="en-US"/>
          </a:p>
        </p:txBody>
      </p:sp>
    </p:spTree>
    <p:extLst>
      <p:ext uri="{BB962C8B-B14F-4D97-AF65-F5344CB8AC3E}">
        <p14:creationId xmlns:p14="http://schemas.microsoft.com/office/powerpoint/2010/main" val="213194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25</a:t>
            </a:fld>
            <a:endParaRPr lang="en-US"/>
          </a:p>
        </p:txBody>
      </p:sp>
    </p:spTree>
    <p:extLst>
      <p:ext uri="{BB962C8B-B14F-4D97-AF65-F5344CB8AC3E}">
        <p14:creationId xmlns:p14="http://schemas.microsoft.com/office/powerpoint/2010/main" val="70212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26</a:t>
            </a:fld>
            <a:endParaRPr lang="en-US"/>
          </a:p>
        </p:txBody>
      </p:sp>
    </p:spTree>
    <p:extLst>
      <p:ext uri="{BB962C8B-B14F-4D97-AF65-F5344CB8AC3E}">
        <p14:creationId xmlns:p14="http://schemas.microsoft.com/office/powerpoint/2010/main" val="2930356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27</a:t>
            </a:fld>
            <a:endParaRPr lang="en-US"/>
          </a:p>
        </p:txBody>
      </p:sp>
    </p:spTree>
    <p:extLst>
      <p:ext uri="{BB962C8B-B14F-4D97-AF65-F5344CB8AC3E}">
        <p14:creationId xmlns:p14="http://schemas.microsoft.com/office/powerpoint/2010/main" val="2038359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28</a:t>
            </a:fld>
            <a:endParaRPr lang="en-US"/>
          </a:p>
        </p:txBody>
      </p:sp>
    </p:spTree>
    <p:extLst>
      <p:ext uri="{BB962C8B-B14F-4D97-AF65-F5344CB8AC3E}">
        <p14:creationId xmlns:p14="http://schemas.microsoft.com/office/powerpoint/2010/main" val="1746810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29</a:t>
            </a:fld>
            <a:endParaRPr lang="en-US"/>
          </a:p>
        </p:txBody>
      </p:sp>
    </p:spTree>
    <p:extLst>
      <p:ext uri="{BB962C8B-B14F-4D97-AF65-F5344CB8AC3E}">
        <p14:creationId xmlns:p14="http://schemas.microsoft.com/office/powerpoint/2010/main" val="309170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3</a:t>
            </a:fld>
            <a:endParaRPr lang="en-US"/>
          </a:p>
        </p:txBody>
      </p:sp>
    </p:spTree>
    <p:extLst>
      <p:ext uri="{BB962C8B-B14F-4D97-AF65-F5344CB8AC3E}">
        <p14:creationId xmlns:p14="http://schemas.microsoft.com/office/powerpoint/2010/main" val="400706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30</a:t>
            </a:fld>
            <a:endParaRPr lang="en-US"/>
          </a:p>
        </p:txBody>
      </p:sp>
    </p:spTree>
    <p:extLst>
      <p:ext uri="{BB962C8B-B14F-4D97-AF65-F5344CB8AC3E}">
        <p14:creationId xmlns:p14="http://schemas.microsoft.com/office/powerpoint/2010/main" val="1677314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31</a:t>
            </a:fld>
            <a:endParaRPr lang="en-US"/>
          </a:p>
        </p:txBody>
      </p:sp>
    </p:spTree>
    <p:extLst>
      <p:ext uri="{BB962C8B-B14F-4D97-AF65-F5344CB8AC3E}">
        <p14:creationId xmlns:p14="http://schemas.microsoft.com/office/powerpoint/2010/main" val="2420785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32</a:t>
            </a:fld>
            <a:endParaRPr lang="en-US"/>
          </a:p>
        </p:txBody>
      </p:sp>
    </p:spTree>
    <p:extLst>
      <p:ext uri="{BB962C8B-B14F-4D97-AF65-F5344CB8AC3E}">
        <p14:creationId xmlns:p14="http://schemas.microsoft.com/office/powerpoint/2010/main" val="337051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33</a:t>
            </a:fld>
            <a:endParaRPr lang="en-US"/>
          </a:p>
        </p:txBody>
      </p:sp>
    </p:spTree>
    <p:extLst>
      <p:ext uri="{BB962C8B-B14F-4D97-AF65-F5344CB8AC3E}">
        <p14:creationId xmlns:p14="http://schemas.microsoft.com/office/powerpoint/2010/main" val="3099614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34</a:t>
            </a:fld>
            <a:endParaRPr lang="en-US"/>
          </a:p>
        </p:txBody>
      </p:sp>
    </p:spTree>
    <p:extLst>
      <p:ext uri="{BB962C8B-B14F-4D97-AF65-F5344CB8AC3E}">
        <p14:creationId xmlns:p14="http://schemas.microsoft.com/office/powerpoint/2010/main" val="3372877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35</a:t>
            </a:fld>
            <a:endParaRPr lang="en-US"/>
          </a:p>
        </p:txBody>
      </p:sp>
    </p:spTree>
    <p:extLst>
      <p:ext uri="{BB962C8B-B14F-4D97-AF65-F5344CB8AC3E}">
        <p14:creationId xmlns:p14="http://schemas.microsoft.com/office/powerpoint/2010/main" val="1966837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36</a:t>
            </a:fld>
            <a:endParaRPr lang="en-US"/>
          </a:p>
        </p:txBody>
      </p:sp>
    </p:spTree>
    <p:extLst>
      <p:ext uri="{BB962C8B-B14F-4D97-AF65-F5344CB8AC3E}">
        <p14:creationId xmlns:p14="http://schemas.microsoft.com/office/powerpoint/2010/main" val="1584562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37</a:t>
            </a:fld>
            <a:endParaRPr lang="en-US"/>
          </a:p>
        </p:txBody>
      </p:sp>
    </p:spTree>
    <p:extLst>
      <p:ext uri="{BB962C8B-B14F-4D97-AF65-F5344CB8AC3E}">
        <p14:creationId xmlns:p14="http://schemas.microsoft.com/office/powerpoint/2010/main" val="3049695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38</a:t>
            </a:fld>
            <a:endParaRPr lang="en-US"/>
          </a:p>
        </p:txBody>
      </p:sp>
    </p:spTree>
    <p:extLst>
      <p:ext uri="{BB962C8B-B14F-4D97-AF65-F5344CB8AC3E}">
        <p14:creationId xmlns:p14="http://schemas.microsoft.com/office/powerpoint/2010/main" val="182846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39</a:t>
            </a:fld>
            <a:endParaRPr lang="en-US"/>
          </a:p>
        </p:txBody>
      </p:sp>
    </p:spTree>
    <p:extLst>
      <p:ext uri="{BB962C8B-B14F-4D97-AF65-F5344CB8AC3E}">
        <p14:creationId xmlns:p14="http://schemas.microsoft.com/office/powerpoint/2010/main" val="86084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4</a:t>
            </a:fld>
            <a:endParaRPr lang="en-US"/>
          </a:p>
        </p:txBody>
      </p:sp>
    </p:spTree>
    <p:extLst>
      <p:ext uri="{BB962C8B-B14F-4D97-AF65-F5344CB8AC3E}">
        <p14:creationId xmlns:p14="http://schemas.microsoft.com/office/powerpoint/2010/main" val="4216765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dirty="0">
              <a:solidFill>
                <a:schemeClr val="accent6"/>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40</a:t>
            </a:fld>
            <a:endParaRPr lang="en-US"/>
          </a:p>
        </p:txBody>
      </p:sp>
    </p:spTree>
    <p:extLst>
      <p:ext uri="{BB962C8B-B14F-4D97-AF65-F5344CB8AC3E}">
        <p14:creationId xmlns:p14="http://schemas.microsoft.com/office/powerpoint/2010/main" val="419956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41</a:t>
            </a:fld>
            <a:endParaRPr lang="en-US"/>
          </a:p>
        </p:txBody>
      </p:sp>
    </p:spTree>
    <p:extLst>
      <p:ext uri="{BB962C8B-B14F-4D97-AF65-F5344CB8AC3E}">
        <p14:creationId xmlns:p14="http://schemas.microsoft.com/office/powerpoint/2010/main" val="1914731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42</a:t>
            </a:fld>
            <a:endParaRPr lang="en-US"/>
          </a:p>
        </p:txBody>
      </p:sp>
    </p:spTree>
    <p:extLst>
      <p:ext uri="{BB962C8B-B14F-4D97-AF65-F5344CB8AC3E}">
        <p14:creationId xmlns:p14="http://schemas.microsoft.com/office/powerpoint/2010/main" val="823530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43</a:t>
            </a:fld>
            <a:endParaRPr lang="en-US"/>
          </a:p>
        </p:txBody>
      </p:sp>
    </p:spTree>
    <p:extLst>
      <p:ext uri="{BB962C8B-B14F-4D97-AF65-F5344CB8AC3E}">
        <p14:creationId xmlns:p14="http://schemas.microsoft.com/office/powerpoint/2010/main" val="2054648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44</a:t>
            </a:fld>
            <a:endParaRPr lang="en-US"/>
          </a:p>
        </p:txBody>
      </p:sp>
    </p:spTree>
    <p:extLst>
      <p:ext uri="{BB962C8B-B14F-4D97-AF65-F5344CB8AC3E}">
        <p14:creationId xmlns:p14="http://schemas.microsoft.com/office/powerpoint/2010/main" val="2435485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45</a:t>
            </a:fld>
            <a:endParaRPr lang="en-US"/>
          </a:p>
        </p:txBody>
      </p:sp>
    </p:spTree>
    <p:extLst>
      <p:ext uri="{BB962C8B-B14F-4D97-AF65-F5344CB8AC3E}">
        <p14:creationId xmlns:p14="http://schemas.microsoft.com/office/powerpoint/2010/main" val="21137015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46</a:t>
            </a:fld>
            <a:endParaRPr lang="en-US"/>
          </a:p>
        </p:txBody>
      </p:sp>
    </p:spTree>
    <p:extLst>
      <p:ext uri="{BB962C8B-B14F-4D97-AF65-F5344CB8AC3E}">
        <p14:creationId xmlns:p14="http://schemas.microsoft.com/office/powerpoint/2010/main" val="63618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47</a:t>
            </a:fld>
            <a:endParaRPr lang="en-US"/>
          </a:p>
        </p:txBody>
      </p:sp>
    </p:spTree>
    <p:extLst>
      <p:ext uri="{BB962C8B-B14F-4D97-AF65-F5344CB8AC3E}">
        <p14:creationId xmlns:p14="http://schemas.microsoft.com/office/powerpoint/2010/main" val="3366862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48</a:t>
            </a:fld>
            <a:endParaRPr lang="en-US"/>
          </a:p>
        </p:txBody>
      </p:sp>
    </p:spTree>
    <p:extLst>
      <p:ext uri="{BB962C8B-B14F-4D97-AF65-F5344CB8AC3E}">
        <p14:creationId xmlns:p14="http://schemas.microsoft.com/office/powerpoint/2010/main" val="260536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49</a:t>
            </a:fld>
            <a:endParaRPr lang="en-US"/>
          </a:p>
        </p:txBody>
      </p:sp>
    </p:spTree>
    <p:extLst>
      <p:ext uri="{BB962C8B-B14F-4D97-AF65-F5344CB8AC3E}">
        <p14:creationId xmlns:p14="http://schemas.microsoft.com/office/powerpoint/2010/main" val="428608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5</a:t>
            </a:fld>
            <a:endParaRPr lang="en-US"/>
          </a:p>
        </p:txBody>
      </p:sp>
    </p:spTree>
    <p:extLst>
      <p:ext uri="{BB962C8B-B14F-4D97-AF65-F5344CB8AC3E}">
        <p14:creationId xmlns:p14="http://schemas.microsoft.com/office/powerpoint/2010/main" val="3236499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50</a:t>
            </a:fld>
            <a:endParaRPr lang="en-US"/>
          </a:p>
        </p:txBody>
      </p:sp>
    </p:spTree>
    <p:extLst>
      <p:ext uri="{BB962C8B-B14F-4D97-AF65-F5344CB8AC3E}">
        <p14:creationId xmlns:p14="http://schemas.microsoft.com/office/powerpoint/2010/main" val="211742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51</a:t>
            </a:fld>
            <a:endParaRPr lang="en-US"/>
          </a:p>
        </p:txBody>
      </p:sp>
    </p:spTree>
    <p:extLst>
      <p:ext uri="{BB962C8B-B14F-4D97-AF65-F5344CB8AC3E}">
        <p14:creationId xmlns:p14="http://schemas.microsoft.com/office/powerpoint/2010/main" val="3154416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q"/>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52</a:t>
            </a:fld>
            <a:endParaRPr lang="en-US"/>
          </a:p>
        </p:txBody>
      </p:sp>
    </p:spTree>
    <p:extLst>
      <p:ext uri="{BB962C8B-B14F-4D97-AF65-F5344CB8AC3E}">
        <p14:creationId xmlns:p14="http://schemas.microsoft.com/office/powerpoint/2010/main" val="68539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53</a:t>
            </a:fld>
            <a:endParaRPr lang="en-US"/>
          </a:p>
        </p:txBody>
      </p:sp>
    </p:spTree>
    <p:extLst>
      <p:ext uri="{BB962C8B-B14F-4D97-AF65-F5344CB8AC3E}">
        <p14:creationId xmlns:p14="http://schemas.microsoft.com/office/powerpoint/2010/main" val="1201192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54</a:t>
            </a:fld>
            <a:endParaRPr lang="en-US"/>
          </a:p>
        </p:txBody>
      </p:sp>
    </p:spTree>
    <p:extLst>
      <p:ext uri="{BB962C8B-B14F-4D97-AF65-F5344CB8AC3E}">
        <p14:creationId xmlns:p14="http://schemas.microsoft.com/office/powerpoint/2010/main" val="1807443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55</a:t>
            </a:fld>
            <a:endParaRPr lang="en-US"/>
          </a:p>
        </p:txBody>
      </p:sp>
    </p:spTree>
    <p:extLst>
      <p:ext uri="{BB962C8B-B14F-4D97-AF65-F5344CB8AC3E}">
        <p14:creationId xmlns:p14="http://schemas.microsoft.com/office/powerpoint/2010/main" val="641588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56</a:t>
            </a:fld>
            <a:endParaRPr lang="en-US"/>
          </a:p>
        </p:txBody>
      </p:sp>
    </p:spTree>
    <p:extLst>
      <p:ext uri="{BB962C8B-B14F-4D97-AF65-F5344CB8AC3E}">
        <p14:creationId xmlns:p14="http://schemas.microsoft.com/office/powerpoint/2010/main" val="544261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57</a:t>
            </a:fld>
            <a:endParaRPr lang="en-US"/>
          </a:p>
        </p:txBody>
      </p:sp>
    </p:spTree>
    <p:extLst>
      <p:ext uri="{BB962C8B-B14F-4D97-AF65-F5344CB8AC3E}">
        <p14:creationId xmlns:p14="http://schemas.microsoft.com/office/powerpoint/2010/main" val="31311014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fld id="{A9EDF92A-2CA4-4477-AED1-2CBB859060FA}" type="slidenum">
              <a:rPr lang="en-US" smtClean="0"/>
              <a:t>58</a:t>
            </a:fld>
            <a:endParaRPr lang="en-US"/>
          </a:p>
        </p:txBody>
      </p:sp>
    </p:spTree>
    <p:extLst>
      <p:ext uri="{BB962C8B-B14F-4D97-AF65-F5344CB8AC3E}">
        <p14:creationId xmlns:p14="http://schemas.microsoft.com/office/powerpoint/2010/main" val="39194484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59</a:t>
            </a:fld>
            <a:endParaRPr lang="en-US"/>
          </a:p>
        </p:txBody>
      </p:sp>
    </p:spTree>
    <p:extLst>
      <p:ext uri="{BB962C8B-B14F-4D97-AF65-F5344CB8AC3E}">
        <p14:creationId xmlns:p14="http://schemas.microsoft.com/office/powerpoint/2010/main" val="45884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6</a:t>
            </a:fld>
            <a:endParaRPr lang="en-US"/>
          </a:p>
        </p:txBody>
      </p:sp>
    </p:spTree>
    <p:extLst>
      <p:ext uri="{BB962C8B-B14F-4D97-AF65-F5344CB8AC3E}">
        <p14:creationId xmlns:p14="http://schemas.microsoft.com/office/powerpoint/2010/main" val="2418958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DF92A-2CA4-4477-AED1-2CBB859060FA}" type="slidenum">
              <a:rPr lang="en-US" smtClean="0"/>
              <a:t>60</a:t>
            </a:fld>
            <a:endParaRPr lang="en-US"/>
          </a:p>
        </p:txBody>
      </p:sp>
    </p:spTree>
    <p:extLst>
      <p:ext uri="{BB962C8B-B14F-4D97-AF65-F5344CB8AC3E}">
        <p14:creationId xmlns:p14="http://schemas.microsoft.com/office/powerpoint/2010/main" val="225503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EDF92A-2CA4-4477-AED1-2CBB859060FA}" type="slidenum">
              <a:rPr lang="en-US" smtClean="0"/>
              <a:t>7</a:t>
            </a:fld>
            <a:endParaRPr lang="en-US"/>
          </a:p>
        </p:txBody>
      </p:sp>
    </p:spTree>
    <p:extLst>
      <p:ext uri="{BB962C8B-B14F-4D97-AF65-F5344CB8AC3E}">
        <p14:creationId xmlns:p14="http://schemas.microsoft.com/office/powerpoint/2010/main" val="229885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Academic institutions are central to the economic development of a nation (</a:t>
            </a:r>
            <a:r>
              <a:rPr lang="en-CA" sz="1200" kern="1200" dirty="0" err="1">
                <a:solidFill>
                  <a:schemeClr val="tx1"/>
                </a:solidFill>
                <a:effectLst/>
                <a:latin typeface="+mn-lt"/>
                <a:ea typeface="+mn-ea"/>
                <a:cs typeface="+mn-cs"/>
              </a:rPr>
              <a:t>Altbach</a:t>
            </a:r>
            <a:r>
              <a:rPr lang="en-CA" sz="1200" kern="1200" dirty="0">
                <a:solidFill>
                  <a:schemeClr val="tx1"/>
                </a:solidFill>
                <a:effectLst/>
                <a:latin typeface="+mn-lt"/>
                <a:ea typeface="+mn-ea"/>
                <a:cs typeface="+mn-cs"/>
              </a:rPr>
              <a:t>, 2017). They are </a:t>
            </a:r>
            <a:r>
              <a:rPr lang="en-CA" sz="1200" i="1" kern="1200" dirty="0">
                <a:solidFill>
                  <a:schemeClr val="tx1"/>
                </a:solidFill>
                <a:effectLst/>
                <a:latin typeface="+mn-lt"/>
                <a:ea typeface="+mn-ea"/>
                <a:cs typeface="+mn-cs"/>
              </a:rPr>
              <a:t>objects</a:t>
            </a:r>
            <a:r>
              <a:rPr lang="en-CA" sz="1200" kern="1200" dirty="0">
                <a:solidFill>
                  <a:schemeClr val="tx1"/>
                </a:solidFill>
                <a:effectLst/>
                <a:latin typeface="+mn-lt"/>
                <a:ea typeface="+mn-ea"/>
                <a:cs typeface="+mn-cs"/>
              </a:rPr>
              <a:t> and </a:t>
            </a:r>
            <a:r>
              <a:rPr lang="en-CA" sz="1200" i="1" kern="1200" dirty="0">
                <a:solidFill>
                  <a:schemeClr val="tx1"/>
                </a:solidFill>
                <a:effectLst/>
                <a:latin typeface="+mn-lt"/>
                <a:ea typeface="+mn-ea"/>
                <a:cs typeface="+mn-cs"/>
              </a:rPr>
              <a:t>agents</a:t>
            </a:r>
            <a:r>
              <a:rPr lang="en-CA" sz="1200" kern="1200" dirty="0">
                <a:solidFill>
                  <a:schemeClr val="tx1"/>
                </a:solidFill>
                <a:effectLst/>
                <a:latin typeface="+mn-lt"/>
                <a:ea typeface="+mn-ea"/>
                <a:cs typeface="+mn-cs"/>
              </a:rPr>
              <a:t> of globalization (Scott, 1998, in Marginson, 2010).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1--they act as communications hubs for international research communities (</a:t>
            </a:r>
            <a:r>
              <a:rPr lang="en-CA" sz="1200" kern="1200" dirty="0" err="1">
                <a:solidFill>
                  <a:schemeClr val="tx1"/>
                </a:solidFill>
                <a:effectLst/>
                <a:latin typeface="+mn-lt"/>
                <a:ea typeface="+mn-ea"/>
                <a:cs typeface="+mn-cs"/>
              </a:rPr>
              <a:t>Altbach</a:t>
            </a:r>
            <a:r>
              <a:rPr lang="en-CA" sz="1200" kern="1200" dirty="0">
                <a:solidFill>
                  <a:schemeClr val="tx1"/>
                </a:solidFill>
                <a:effectLst/>
                <a:latin typeface="+mn-lt"/>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1--they provide training for high-level positions within the nation, vital to societal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3--they promote cultural diversity, through intellectual and geographic mobility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4--But also, many jobs which might once have only needed low levels of training now require more specific and complex, post-secondary education (</a:t>
            </a:r>
            <a:r>
              <a:rPr lang="en-CA" sz="1200" kern="1200" dirty="0" err="1">
                <a:solidFill>
                  <a:schemeClr val="tx1"/>
                </a:solidFill>
                <a:effectLst/>
                <a:latin typeface="+mn-lt"/>
                <a:ea typeface="+mn-ea"/>
                <a:cs typeface="+mn-cs"/>
              </a:rPr>
              <a:t>Altbach</a:t>
            </a:r>
            <a:r>
              <a:rPr lang="en-CA" sz="1200" kern="1200" dirty="0">
                <a:solidFill>
                  <a:schemeClr val="tx1"/>
                </a:solidFill>
                <a:effectLst/>
                <a:latin typeface="+mn-lt"/>
                <a:ea typeface="+mn-ea"/>
                <a:cs typeface="+mn-cs"/>
              </a:rPr>
              <a:t>, 2017), given the advances in science and technology over the past few decades.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Institutions have or are moving towards mass HE, creating world-class universities, to be a part of the global knowledge society (Shin et al., 2018). As such, we’ve seen an increase in doctoral programs, investing in nation’s talents.</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8</a:t>
            </a:fld>
            <a:endParaRPr lang="en-US"/>
          </a:p>
        </p:txBody>
      </p:sp>
    </p:spTree>
    <p:extLst>
      <p:ext uri="{BB962C8B-B14F-4D97-AF65-F5344CB8AC3E}">
        <p14:creationId xmlns:p14="http://schemas.microsoft.com/office/powerpoint/2010/main" val="377456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9EDF92A-2CA4-4477-AED1-2CBB859060FA}" type="slidenum">
              <a:rPr lang="en-US" smtClean="0"/>
              <a:t>9</a:t>
            </a:fld>
            <a:endParaRPr lang="en-US"/>
          </a:p>
        </p:txBody>
      </p:sp>
    </p:spTree>
    <p:extLst>
      <p:ext uri="{BB962C8B-B14F-4D97-AF65-F5344CB8AC3E}">
        <p14:creationId xmlns:p14="http://schemas.microsoft.com/office/powerpoint/2010/main" val="1227938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58677-AC96-FC4D-8861-1326D41E0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639421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p:cNvSpPr>
            <a:spLocks noGrp="1"/>
          </p:cNvSpPr>
          <p:nvPr>
            <p:ph type="title"/>
          </p:nvPr>
        </p:nvSpPr>
        <p:spPr>
          <a:xfrm>
            <a:off x="422226" y="305135"/>
            <a:ext cx="6394210" cy="879853"/>
          </a:xfrm>
        </p:spPr>
        <p:txBody>
          <a:bodyPr/>
          <a:lstStyle>
            <a:lvl1pPr>
              <a:defRPr b="1"/>
            </a:lvl1pPr>
          </a:lstStyle>
          <a:p>
            <a:r>
              <a:rPr lang="en-US" dirty="0"/>
              <a:t>Click to edit Master title style</a:t>
            </a:r>
          </a:p>
        </p:txBody>
      </p:sp>
      <p:sp>
        <p:nvSpPr>
          <p:cNvPr id="21" name="Footer Placeholder 10"/>
          <p:cNvSpPr>
            <a:spLocks noGrp="1"/>
          </p:cNvSpPr>
          <p:nvPr>
            <p:ph type="ftr" sz="quarter" idx="11"/>
          </p:nvPr>
        </p:nvSpPr>
        <p:spPr>
          <a:xfrm>
            <a:off x="3794449" y="6319026"/>
            <a:ext cx="4603102" cy="365125"/>
          </a:xfrm>
        </p:spPr>
        <p:txBody>
          <a:bodyPr/>
          <a:lstStyle/>
          <a:p>
            <a:endParaRPr lang="en-US" dirty="0"/>
          </a:p>
        </p:txBody>
      </p:sp>
      <p:sp>
        <p:nvSpPr>
          <p:cNvPr id="2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6" name="Picture 5">
            <a:extLst>
              <a:ext uri="{FF2B5EF4-FFF2-40B4-BE49-F238E27FC236}">
                <a16:creationId xmlns:a16="http://schemas.microsoft.com/office/drawing/2014/main" id="{BB240AFD-3E86-644D-9A0A-9467B1C0A1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2549" y="5700587"/>
            <a:ext cx="2709352" cy="618439"/>
          </a:xfrm>
          <a:prstGeom prst="rect">
            <a:avLst/>
          </a:prstGeom>
        </p:spPr>
      </p:pic>
      <p:pic>
        <p:nvPicPr>
          <p:cNvPr id="2" name="Picture 1" descr="A blue and white logo&#10;&#10;Description automatically generated with low confidence">
            <a:extLst>
              <a:ext uri="{FF2B5EF4-FFF2-40B4-BE49-F238E27FC236}">
                <a16:creationId xmlns:a16="http://schemas.microsoft.com/office/drawing/2014/main" id="{98C73A60-EEDD-6545-0972-4EA0C36839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0878" y="6063450"/>
            <a:ext cx="1430243" cy="626176"/>
          </a:xfrm>
          <a:prstGeom prst="rect">
            <a:avLst/>
          </a:prstGeom>
        </p:spPr>
      </p:pic>
    </p:spTree>
    <p:extLst>
      <p:ext uri="{BB962C8B-B14F-4D97-AF65-F5344CB8AC3E}">
        <p14:creationId xmlns:p14="http://schemas.microsoft.com/office/powerpoint/2010/main" val="2295638052"/>
      </p:ext>
    </p:extLst>
  </p:cSld>
  <p:clrMapOvr>
    <a:masterClrMapping/>
  </p:clrMapOvr>
  <p:extLst>
    <p:ext uri="{DCECCB84-F9BA-43D5-87BE-67443E8EF086}">
      <p15:sldGuideLst xmlns:p15="http://schemas.microsoft.com/office/powerpoint/2012/main">
        <p15:guide id="2" pos="7080">
          <p15:clr>
            <a:srgbClr val="FBAE40"/>
          </p15:clr>
        </p15:guide>
        <p15:guide id="3" orient="horz" pos="15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84779" y="1452286"/>
            <a:ext cx="4647692" cy="45472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6309094"/>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266425" y="1371600"/>
            <a:ext cx="4666045" cy="420624"/>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6" name="Content Placeholder 5"/>
          <p:cNvSpPr>
            <a:spLocks noGrp="1"/>
          </p:cNvSpPr>
          <p:nvPr>
            <p:ph sz="quarter" idx="4"/>
          </p:nvPr>
        </p:nvSpPr>
        <p:spPr>
          <a:xfrm>
            <a:off x="5266425" y="1978836"/>
            <a:ext cx="4666045" cy="40300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66837032"/>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713500518"/>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611376112"/>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Optio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FE82CA-7550-6840-977A-A68D9E2972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422226" y="1371600"/>
            <a:ext cx="6510589"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itle 7"/>
          <p:cNvSpPr>
            <a:spLocks noGrp="1"/>
          </p:cNvSpPr>
          <p:nvPr>
            <p:ph type="title"/>
          </p:nvPr>
        </p:nvSpPr>
        <p:spPr>
          <a:xfrm>
            <a:off x="422226" y="305135"/>
            <a:ext cx="6510589" cy="879853"/>
          </a:xfrm>
        </p:spPr>
        <p:txBody>
          <a:bodyPr/>
          <a:lstStyle>
            <a:lvl1pPr>
              <a:defRPr b="1"/>
            </a:lvl1pPr>
          </a:lstStyle>
          <a:p>
            <a:r>
              <a:rPr lang="en-US"/>
              <a:t>Click to edit Master title style</a:t>
            </a:r>
            <a:endParaRPr lang="en-US" dirty="0"/>
          </a:p>
        </p:txBody>
      </p:sp>
      <p:sp>
        <p:nvSpPr>
          <p:cNvPr id="18" name="Footer Placeholder 10"/>
          <p:cNvSpPr>
            <a:spLocks noGrp="1"/>
          </p:cNvSpPr>
          <p:nvPr>
            <p:ph type="ftr" sz="quarter" idx="11"/>
          </p:nvPr>
        </p:nvSpPr>
        <p:spPr>
          <a:xfrm>
            <a:off x="3794449" y="6319026"/>
            <a:ext cx="4603102" cy="365125"/>
          </a:xfrm>
        </p:spPr>
        <p:txBody>
          <a:bodyPr/>
          <a:lstStyle/>
          <a:p>
            <a:endParaRPr lang="en-US" dirty="0"/>
          </a:p>
        </p:txBody>
      </p:sp>
      <p:sp>
        <p:nvSpPr>
          <p:cNvPr id="19"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spTree>
    <p:extLst>
      <p:ext uri="{BB962C8B-B14F-4D97-AF65-F5344CB8AC3E}">
        <p14:creationId xmlns:p14="http://schemas.microsoft.com/office/powerpoint/2010/main" val="271546835"/>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ption 1">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2226" y="1371600"/>
            <a:ext cx="639421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9"/>
          <p:cNvSpPr>
            <a:spLocks noGrp="1"/>
          </p:cNvSpPr>
          <p:nvPr>
            <p:ph type="title"/>
          </p:nvPr>
        </p:nvSpPr>
        <p:spPr>
          <a:xfrm>
            <a:off x="422226" y="305135"/>
            <a:ext cx="6394210" cy="879853"/>
          </a:xfrm>
        </p:spPr>
        <p:txBody>
          <a:bodyPr/>
          <a:lstStyle>
            <a:lvl1pPr>
              <a:defRPr b="1"/>
            </a:lvl1pPr>
          </a:lstStyle>
          <a:p>
            <a:r>
              <a:rPr lang="en-US" dirty="0"/>
              <a:t>Click to edit Master title style</a:t>
            </a:r>
          </a:p>
        </p:txBody>
      </p:sp>
      <p:sp>
        <p:nvSpPr>
          <p:cNvPr id="21" name="Footer Placeholder 10"/>
          <p:cNvSpPr>
            <a:spLocks noGrp="1"/>
          </p:cNvSpPr>
          <p:nvPr>
            <p:ph type="ftr" sz="quarter" idx="11"/>
          </p:nvPr>
        </p:nvSpPr>
        <p:spPr>
          <a:xfrm>
            <a:off x="3794449" y="6319026"/>
            <a:ext cx="4603102" cy="365125"/>
          </a:xfrm>
        </p:spPr>
        <p:txBody>
          <a:bodyPr/>
          <a:lstStyle/>
          <a:p>
            <a:endParaRPr lang="en-US" dirty="0"/>
          </a:p>
        </p:txBody>
      </p:sp>
      <p:sp>
        <p:nvSpPr>
          <p:cNvPr id="2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pic>
        <p:nvPicPr>
          <p:cNvPr id="6" name="Picture 5">
            <a:extLst>
              <a:ext uri="{FF2B5EF4-FFF2-40B4-BE49-F238E27FC236}">
                <a16:creationId xmlns:a16="http://schemas.microsoft.com/office/drawing/2014/main" id="{BB240AFD-3E86-644D-9A0A-9467B1C0A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549" y="5700587"/>
            <a:ext cx="2709352" cy="618439"/>
          </a:xfrm>
          <a:prstGeom prst="rect">
            <a:avLst/>
          </a:prstGeom>
        </p:spPr>
      </p:pic>
      <p:pic>
        <p:nvPicPr>
          <p:cNvPr id="8" name="Picture 7">
            <a:extLst>
              <a:ext uri="{FF2B5EF4-FFF2-40B4-BE49-F238E27FC236}">
                <a16:creationId xmlns:a16="http://schemas.microsoft.com/office/drawing/2014/main" id="{F14A6ABD-2A28-254D-85D5-47443F0ED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9">
            <a:extLst>
              <a:ext uri="{FF2B5EF4-FFF2-40B4-BE49-F238E27FC236}">
                <a16:creationId xmlns:a16="http://schemas.microsoft.com/office/drawing/2014/main" id="{1B95A63B-172F-054D-9FFC-6D8FFEA008D6}"/>
              </a:ext>
            </a:extLst>
          </p:cNvPr>
          <p:cNvSpPr txBox="1">
            <a:spLocks/>
          </p:cNvSpPr>
          <p:nvPr userDrawn="1"/>
        </p:nvSpPr>
        <p:spPr>
          <a:xfrm>
            <a:off x="7283710" y="5633663"/>
            <a:ext cx="4824905" cy="663914"/>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a:t>Click to ADD TITLE</a:t>
            </a:r>
            <a:endParaRPr lang="en-US" dirty="0"/>
          </a:p>
        </p:txBody>
      </p:sp>
      <p:sp>
        <p:nvSpPr>
          <p:cNvPr id="11" name="Subtitle 2">
            <a:extLst>
              <a:ext uri="{FF2B5EF4-FFF2-40B4-BE49-F238E27FC236}">
                <a16:creationId xmlns:a16="http://schemas.microsoft.com/office/drawing/2014/main" id="{E0BAEF7A-1901-BE4F-8C88-8BA89B586D3C}"/>
              </a:ext>
            </a:extLst>
          </p:cNvPr>
          <p:cNvSpPr txBox="1">
            <a:spLocks/>
          </p:cNvSpPr>
          <p:nvPr userDrawn="1"/>
        </p:nvSpPr>
        <p:spPr bwMode="gray">
          <a:xfrm>
            <a:off x="7283710" y="6297577"/>
            <a:ext cx="3681423" cy="473377"/>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1600" b="1" kern="1200" cap="all" baseline="0">
                <a:solidFill>
                  <a:schemeClr val="accent1"/>
                </a:solidFill>
                <a:latin typeface="+mj-lt"/>
                <a:ea typeface="+mn-ea"/>
                <a:cs typeface="+mn-cs"/>
              </a:defRPr>
            </a:lvl1pPr>
            <a:lvl2pPr marL="457200" indent="0" algn="ctr" defTabSz="914400" rtl="0" eaLnBrk="1" latinLnBrk="0" hangingPunct="1">
              <a:lnSpc>
                <a:spcPct val="90000"/>
              </a:lnSpc>
              <a:spcBef>
                <a:spcPts val="500"/>
              </a:spcBef>
              <a:buSzPct val="60000"/>
              <a:buFont typeface="Courier New" panose="02070309020205020404" pitchFamily="49"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pic>
        <p:nvPicPr>
          <p:cNvPr id="12" name="Picture 11">
            <a:extLst>
              <a:ext uri="{FF2B5EF4-FFF2-40B4-BE49-F238E27FC236}">
                <a16:creationId xmlns:a16="http://schemas.microsoft.com/office/drawing/2014/main" id="{BD45726D-5432-7842-93D5-61671DF390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3769" y="273750"/>
            <a:ext cx="2457129" cy="558876"/>
          </a:xfrm>
          <a:prstGeom prst="rect">
            <a:avLst/>
          </a:prstGeom>
        </p:spPr>
      </p:pic>
      <p:pic>
        <p:nvPicPr>
          <p:cNvPr id="2" name="Picture 1" descr="A blue and white logo&#10;&#10;Description automatically generated with low confidence">
            <a:extLst>
              <a:ext uri="{FF2B5EF4-FFF2-40B4-BE49-F238E27FC236}">
                <a16:creationId xmlns:a16="http://schemas.microsoft.com/office/drawing/2014/main" id="{3FA1B7D1-5463-380E-2B96-69E28C94D6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80878" y="6063450"/>
            <a:ext cx="1430243" cy="626176"/>
          </a:xfrm>
          <a:prstGeom prst="rect">
            <a:avLst/>
          </a:prstGeom>
        </p:spPr>
      </p:pic>
    </p:spTree>
    <p:extLst>
      <p:ext uri="{BB962C8B-B14F-4D97-AF65-F5344CB8AC3E}">
        <p14:creationId xmlns:p14="http://schemas.microsoft.com/office/powerpoint/2010/main" val="3195266580"/>
      </p:ext>
    </p:extLst>
  </p:cSld>
  <p:clrMapOvr>
    <a:masterClrMapping/>
  </p:clrMapOvr>
  <p:extLst>
    <p:ext uri="{DCECCB84-F9BA-43D5-87BE-67443E8EF086}">
      <p15:sldGuideLst xmlns:p15="http://schemas.microsoft.com/office/powerpoint/2012/main">
        <p15:guide id="2" pos="7080">
          <p15:clr>
            <a:srgbClr val="FBAE40"/>
          </p15:clr>
        </p15:guide>
        <p15:guide id="3" orient="horz" pos="15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422226" y="1371600"/>
            <a:ext cx="9144000" cy="1019390"/>
          </a:xfrm>
        </p:spPr>
        <p:txBody>
          <a:bodyPr>
            <a:normAutofit/>
          </a:bodyPr>
          <a:lstStyle>
            <a:lvl1pPr marL="0" indent="0" algn="l">
              <a:buNone/>
              <a:defRPr sz="16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title"/>
          </p:nvPr>
        </p:nvSpPr>
        <p:spPr>
          <a:xfrm>
            <a:off x="422226" y="305135"/>
            <a:ext cx="9144000" cy="879853"/>
          </a:xfrm>
        </p:spPr>
        <p:txBody>
          <a:bodyPr/>
          <a:lstStyle>
            <a:lvl1pPr>
              <a:defRPr b="1"/>
            </a:lvl1pPr>
          </a:lstStyle>
          <a:p>
            <a:r>
              <a:rPr lang="en-US" dirty="0"/>
              <a:t>Click to edit Master title style</a:t>
            </a:r>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a:xfrm>
            <a:off x="8610601" y="6319026"/>
            <a:ext cx="436984" cy="365125"/>
          </a:xfrm>
        </p:spPr>
        <p:txBody>
          <a:bodyPr/>
          <a:lstStyle/>
          <a:p>
            <a:fld id="{E95093C1-3A22-4FD3-9A2D-0EF7936C6C71}" type="slidenum">
              <a:rPr lang="en-US" smtClean="0"/>
              <a:pPr/>
              <a:t>‹#›</a:t>
            </a:fld>
            <a:endParaRPr lang="en-US" dirty="0"/>
          </a:p>
        </p:txBody>
      </p:sp>
    </p:spTree>
    <p:extLst>
      <p:ext uri="{BB962C8B-B14F-4D97-AF65-F5344CB8AC3E}">
        <p14:creationId xmlns:p14="http://schemas.microsoft.com/office/powerpoint/2010/main" val="2867622594"/>
      </p:ext>
    </p:extLst>
  </p:cSld>
  <p:clrMapOvr>
    <a:masterClrMapping/>
  </p:clrMapOvr>
  <p:extLst>
    <p:ext uri="{DCECCB84-F9BA-43D5-87BE-67443E8EF086}">
      <p15:sldGuideLst xmlns:p15="http://schemas.microsoft.com/office/powerpoint/2012/main">
        <p15:guide id="1" orient="horz" pos="1512">
          <p15:clr>
            <a:srgbClr val="FBAE40"/>
          </p15:clr>
        </p15:guide>
        <p15:guide id="2" pos="7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Optio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A128F5-E327-4B47-BB79-A5A4C395724A}"/>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95000"/>
                    </a14:imgEffect>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94106" y="1024128"/>
            <a:ext cx="4801983" cy="1124331"/>
          </a:xfrm>
        </p:spPr>
        <p:txBody>
          <a:bodyPr anchor="b">
            <a:normAutofit/>
          </a:bodyPr>
          <a:lstStyle>
            <a:lvl1pPr>
              <a:defRPr sz="28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94106" y="2532602"/>
            <a:ext cx="4801983" cy="1500187"/>
          </a:xfrm>
        </p:spPr>
        <p:txBody>
          <a:bodyPr>
            <a:norm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100">
                <a:solidFill>
                  <a:schemeClr val="bg1"/>
                </a:solidFill>
              </a:defRPr>
            </a:lvl1pPr>
          </a:lstStyle>
          <a:p>
            <a:fld id="{E95093C1-3A22-4FD3-9A2D-0EF7936C6C71}" type="slidenum">
              <a:rPr lang="en-US" smtClean="0"/>
              <a:pPr/>
              <a:t>‹#›</a:t>
            </a:fld>
            <a:endParaRPr lang="en-US" dirty="0"/>
          </a:p>
        </p:txBody>
      </p:sp>
      <p:pic>
        <p:nvPicPr>
          <p:cNvPr id="12" name="Picture 11">
            <a:extLst>
              <a:ext uri="{FF2B5EF4-FFF2-40B4-BE49-F238E27FC236}">
                <a16:creationId xmlns:a16="http://schemas.microsoft.com/office/drawing/2014/main" id="{1D9D25FA-B9F7-2344-8948-C90E005668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3992" y="5813215"/>
            <a:ext cx="3026466" cy="68837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0E2AD461-BBCF-FBCC-7749-FD798C2263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5180" y="5982935"/>
            <a:ext cx="1601640" cy="701216"/>
          </a:xfrm>
          <a:prstGeom prst="rect">
            <a:avLst/>
          </a:prstGeom>
        </p:spPr>
      </p:pic>
    </p:spTree>
    <p:extLst>
      <p:ext uri="{BB962C8B-B14F-4D97-AF65-F5344CB8AC3E}">
        <p14:creationId xmlns:p14="http://schemas.microsoft.com/office/powerpoint/2010/main" val="402833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Option 3">
    <p:spTree>
      <p:nvGrpSpPr>
        <p:cNvPr id="1" name=""/>
        <p:cNvGrpSpPr/>
        <p:nvPr/>
      </p:nvGrpSpPr>
      <p:grpSpPr>
        <a:xfrm>
          <a:off x="0" y="0"/>
          <a:ext cx="0" cy="0"/>
          <a:chOff x="0" y="0"/>
          <a:chExt cx="0" cy="0"/>
        </a:xfrm>
      </p:grpSpPr>
      <p:sp>
        <p:nvSpPr>
          <p:cNvPr id="2" name="Title 1"/>
          <p:cNvSpPr>
            <a:spLocks noGrp="1"/>
          </p:cNvSpPr>
          <p:nvPr>
            <p:ph type="title"/>
          </p:nvPr>
        </p:nvSpPr>
        <p:spPr>
          <a:xfrm>
            <a:off x="594106" y="1024128"/>
            <a:ext cx="7104916" cy="1124331"/>
          </a:xfrm>
        </p:spPr>
        <p:txBody>
          <a:bodyPr anchor="b">
            <a:normAutofit/>
          </a:bodyPr>
          <a:lstStyle>
            <a:lvl1pPr>
              <a:defRPr sz="2800"/>
            </a:lvl1pPr>
          </a:lstStyle>
          <a:p>
            <a:r>
              <a:rPr lang="en-US" dirty="0"/>
              <a:t>Click to edit Master title style</a:t>
            </a:r>
          </a:p>
        </p:txBody>
      </p:sp>
      <p:sp>
        <p:nvSpPr>
          <p:cNvPr id="3" name="Text Placeholder 2"/>
          <p:cNvSpPr>
            <a:spLocks noGrp="1"/>
          </p:cNvSpPr>
          <p:nvPr>
            <p:ph type="body" idx="1"/>
          </p:nvPr>
        </p:nvSpPr>
        <p:spPr bwMode="gray">
          <a:xfrm>
            <a:off x="594106" y="2532601"/>
            <a:ext cx="7104916" cy="3572363"/>
          </a:xfrm>
        </p:spPr>
        <p:txBody>
          <a:bodyPr>
            <a:normAutofit/>
          </a:bodyPr>
          <a:lstStyle>
            <a:lvl1pPr marL="0" indent="0">
              <a:lnSpc>
                <a:spcPct val="70000"/>
              </a:lnSpc>
              <a:buNone/>
              <a:defRPr sz="4400" b="1" cap="all"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pic>
        <p:nvPicPr>
          <p:cNvPr id="7" name="Picture 6">
            <a:extLst>
              <a:ext uri="{FF2B5EF4-FFF2-40B4-BE49-F238E27FC236}">
                <a16:creationId xmlns:a16="http://schemas.microsoft.com/office/drawing/2014/main" id="{854D1326-07E6-8F49-8172-5828D52FF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26" y="5975772"/>
            <a:ext cx="2709352" cy="618439"/>
          </a:xfrm>
          <a:prstGeom prst="rect">
            <a:avLst/>
          </a:prstGeom>
        </p:spPr>
      </p:pic>
    </p:spTree>
    <p:extLst>
      <p:ext uri="{BB962C8B-B14F-4D97-AF65-F5344CB8AC3E}">
        <p14:creationId xmlns:p14="http://schemas.microsoft.com/office/powerpoint/2010/main" val="3777346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872">
          <p15:clr>
            <a:srgbClr val="FBAE40"/>
          </p15:clr>
        </p15:guide>
        <p15:guide id="2" orient="horz" pos="3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224"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667236"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8" name="Content Placeholder 3"/>
          <p:cNvSpPr>
            <a:spLocks noGrp="1"/>
          </p:cNvSpPr>
          <p:nvPr>
            <p:ph sz="half" idx="13"/>
          </p:nvPr>
        </p:nvSpPr>
        <p:spPr>
          <a:xfrm>
            <a:off x="6912248" y="1452286"/>
            <a:ext cx="3020223" cy="4553746"/>
          </a:xfrm>
        </p:spPr>
        <p:txBody>
          <a:bodyPr/>
          <a:lstStyle>
            <a:lvl2pPr marL="631825" indent="-174625">
              <a:buFont typeface="Courier New" panose="02070309020205020404" pitchFamily="49" charset="0"/>
              <a:buChar char="o"/>
              <a:defRPr/>
            </a:lvl2pPr>
          </a:lstStyle>
          <a:p>
            <a:pPr lvl="0"/>
            <a:r>
              <a:rPr lang="en-US" dirty="0"/>
              <a:t>Click to edit Master text styles</a:t>
            </a:r>
          </a:p>
          <a:p>
            <a:pPr lvl="1"/>
            <a:r>
              <a:rPr lang="en-US" dirty="0"/>
              <a:t>Second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6809997"/>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093C1-3A22-4FD3-9A2D-0EF7936C6C71}" type="slidenum">
              <a:rPr lang="en-US" smtClean="0"/>
              <a:t>‹#›</a:t>
            </a:fld>
            <a:endParaRPr lang="en-US"/>
          </a:p>
        </p:txBody>
      </p:sp>
    </p:spTree>
    <p:extLst>
      <p:ext uri="{BB962C8B-B14F-4D97-AF65-F5344CB8AC3E}">
        <p14:creationId xmlns:p14="http://schemas.microsoft.com/office/powerpoint/2010/main" val="3460330535"/>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2226" y="1380941"/>
            <a:ext cx="9510245" cy="417867"/>
          </a:xfrm>
        </p:spPr>
        <p:txBody>
          <a:bodyPr anchor="ctr">
            <a:normAutofit/>
          </a:bodyPr>
          <a:lstStyle>
            <a:lvl1pPr marL="0" indent="0">
              <a:buNone/>
              <a:defRPr sz="2000" b="1"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a:t>
            </a:r>
          </a:p>
        </p:txBody>
      </p:sp>
      <p:sp>
        <p:nvSpPr>
          <p:cNvPr id="4" name="Content Placeholder 3"/>
          <p:cNvSpPr>
            <a:spLocks noGrp="1"/>
          </p:cNvSpPr>
          <p:nvPr>
            <p:ph sz="half" idx="2"/>
          </p:nvPr>
        </p:nvSpPr>
        <p:spPr>
          <a:xfrm>
            <a:off x="422226" y="1994760"/>
            <a:ext cx="9510245" cy="40141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5093C1-3A22-4FD3-9A2D-0EF7936C6C71}" type="slidenum">
              <a:rPr lang="en-US" smtClean="0"/>
              <a:t>‹#›</a:t>
            </a:fld>
            <a:endParaRPr lang="en-US"/>
          </a:p>
        </p:txBody>
      </p:sp>
      <p:sp>
        <p:nvSpPr>
          <p:cNvPr id="10" name="Title 9"/>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62700165"/>
      </p:ext>
    </p:extLst>
  </p:cSld>
  <p:clrMapOvr>
    <a:masterClrMapping/>
  </p:clrMapOvr>
  <p:extLst>
    <p:ext uri="{DCECCB84-F9BA-43D5-87BE-67443E8EF086}">
      <p15:sldGuideLst xmlns:p15="http://schemas.microsoft.com/office/powerpoint/2012/main">
        <p15:guide id="1" pos="7224">
          <p15:clr>
            <a:srgbClr val="FBAE40"/>
          </p15:clr>
        </p15:guide>
        <p15:guide id="2" orient="horz" pos="3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with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81399" y="1470215"/>
            <a:ext cx="6351072" cy="209781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3581399" y="3787687"/>
            <a:ext cx="6351072" cy="2098199"/>
          </a:xfrm>
        </p:spPr>
        <p:txBody>
          <a:bodyPr/>
          <a:lstStyle>
            <a:lvl1pPr marL="0" indent="0">
              <a:buNone/>
              <a:defRPr b="1">
                <a:latin typeface="+mj-lt"/>
              </a:defRPr>
            </a:lvl1pPr>
            <a:lvl2pPr marL="0" indent="0">
              <a:buNone/>
              <a:defRPr>
                <a:solidFill>
                  <a:schemeClr val="tx2"/>
                </a:solidFill>
              </a:defRPr>
            </a:lvl2pPr>
          </a:lstStyle>
          <a:p>
            <a:pPr lvl="0"/>
            <a:r>
              <a:rPr lang="en-US" dirty="0"/>
              <a:t>Click to edit Master text styles</a:t>
            </a:r>
          </a:p>
          <a:p>
            <a:pPr lvl="1"/>
            <a:r>
              <a:rPr lang="en-US" dirty="0"/>
              <a:t>Second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093C1-3A22-4FD3-9A2D-0EF7936C6C71}" type="slidenum">
              <a:rPr lang="en-US" smtClean="0"/>
              <a:t>‹#›</a:t>
            </a:fld>
            <a:endParaRPr lang="en-US"/>
          </a:p>
        </p:txBody>
      </p:sp>
      <p:sp>
        <p:nvSpPr>
          <p:cNvPr id="9" name="Picture Placeholder 8"/>
          <p:cNvSpPr>
            <a:spLocks noGrp="1"/>
          </p:cNvSpPr>
          <p:nvPr>
            <p:ph type="pic" sz="quarter" idx="13"/>
          </p:nvPr>
        </p:nvSpPr>
        <p:spPr>
          <a:xfrm>
            <a:off x="422275" y="1469573"/>
            <a:ext cx="3002243" cy="2099109"/>
          </a:xfrm>
        </p:spPr>
        <p:txBody>
          <a:bodyPr/>
          <a:lstStyle/>
          <a:p>
            <a:endParaRPr lang="en-US"/>
          </a:p>
        </p:txBody>
      </p:sp>
      <p:sp>
        <p:nvSpPr>
          <p:cNvPr id="10" name="Picture Placeholder 8"/>
          <p:cNvSpPr>
            <a:spLocks noGrp="1"/>
          </p:cNvSpPr>
          <p:nvPr>
            <p:ph type="pic" sz="quarter" idx="14"/>
          </p:nvPr>
        </p:nvSpPr>
        <p:spPr>
          <a:xfrm>
            <a:off x="422275" y="3787687"/>
            <a:ext cx="3002243" cy="2099109"/>
          </a:xfrm>
        </p:spPr>
        <p:txBody>
          <a:bodyPr/>
          <a:lstStyle/>
          <a:p>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5806789"/>
      </p:ext>
    </p:extLst>
  </p:cSld>
  <p:clrMapOvr>
    <a:masterClrMapping/>
  </p:clrMapOvr>
  <p:extLst>
    <p:ext uri="{DCECCB84-F9BA-43D5-87BE-67443E8EF086}">
      <p15:sldGuideLst xmlns:p15="http://schemas.microsoft.com/office/powerpoint/2012/main">
        <p15:guide id="1" orient="horz" pos="3792">
          <p15:clr>
            <a:srgbClr val="FBAE40"/>
          </p15:clr>
        </p15:guide>
        <p15:guide id="2" pos="7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2226" y="305135"/>
            <a:ext cx="9510245" cy="8798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bwMode="gray">
          <a:xfrm>
            <a:off x="422226" y="1452286"/>
            <a:ext cx="9510245" cy="4531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794449" y="6319026"/>
            <a:ext cx="4603102"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11560627" y="6319026"/>
            <a:ext cx="436984"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fld id="{E95093C1-3A22-4FD3-9A2D-0EF7936C6C71}" type="slidenum">
              <a:rPr lang="en-US" smtClean="0"/>
              <a:pPr/>
              <a:t>‹#›</a:t>
            </a:fld>
            <a:endParaRPr lang="en-US" dirty="0"/>
          </a:p>
        </p:txBody>
      </p:sp>
      <p:cxnSp>
        <p:nvCxnSpPr>
          <p:cNvPr id="9" name="Straight Connector 8"/>
          <p:cNvCxnSpPr/>
          <p:nvPr userDrawn="1"/>
        </p:nvCxnSpPr>
        <p:spPr>
          <a:xfrm>
            <a:off x="11432983" y="6354231"/>
            <a:ext cx="0" cy="2223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5406F84-2F6B-784B-A69D-57550A38DC5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7300" y="6336628"/>
            <a:ext cx="2045053" cy="257583"/>
          </a:xfrm>
          <a:prstGeom prst="rect">
            <a:avLst/>
          </a:prstGeom>
        </p:spPr>
      </p:pic>
      <p:pic>
        <p:nvPicPr>
          <p:cNvPr id="14" name="Picture 13">
            <a:extLst>
              <a:ext uri="{FF2B5EF4-FFF2-40B4-BE49-F238E27FC236}">
                <a16:creationId xmlns:a16="http://schemas.microsoft.com/office/drawing/2014/main" id="{07445123-276E-6B46-8FA4-B2A8437EBCE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2226" y="5975772"/>
            <a:ext cx="2709352" cy="618439"/>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2D55713E-D983-7A91-04ED-B1A8EA24038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380878" y="6063450"/>
            <a:ext cx="1430243" cy="626176"/>
          </a:xfrm>
          <a:prstGeom prst="rect">
            <a:avLst/>
          </a:prstGeom>
        </p:spPr>
      </p:pic>
    </p:spTree>
    <p:extLst>
      <p:ext uri="{BB962C8B-B14F-4D97-AF65-F5344CB8AC3E}">
        <p14:creationId xmlns:p14="http://schemas.microsoft.com/office/powerpoint/2010/main" val="355767290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hf hdr="0" ftr="0" dt="0"/>
  <p:txStyles>
    <p:title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11.xml"/><Relationship Id="rId16"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44.svg"/><Relationship Id="rId5" Type="http://schemas.openxmlformats.org/officeDocument/2006/relationships/diagramQuickStyle" Target="../diagrams/quickStyle1.xml"/><Relationship Id="rId15" Type="http://schemas.openxmlformats.org/officeDocument/2006/relationships/image" Target="../media/image48.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diagramLayout" Target="../diagrams/layout1.xml"/><Relationship Id="rId9" Type="http://schemas.openxmlformats.org/officeDocument/2006/relationships/image" Target="../media/image42.sv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61.png"/><Relationship Id="rId26" Type="http://schemas.openxmlformats.org/officeDocument/2006/relationships/image" Target="../media/image69.png"/><Relationship Id="rId21" Type="http://schemas.openxmlformats.org/officeDocument/2006/relationships/image" Target="../media/image64.svg"/><Relationship Id="rId34" Type="http://schemas.openxmlformats.org/officeDocument/2006/relationships/image" Target="../media/image77.png"/><Relationship Id="rId7" Type="http://schemas.microsoft.com/office/2007/relationships/diagramDrawing" Target="../diagrams/drawing2.xml"/><Relationship Id="rId12" Type="http://schemas.openxmlformats.org/officeDocument/2006/relationships/image" Target="../media/image57.png"/><Relationship Id="rId17" Type="http://schemas.openxmlformats.org/officeDocument/2006/relationships/image" Target="../media/image46.svg"/><Relationship Id="rId25" Type="http://schemas.openxmlformats.org/officeDocument/2006/relationships/image" Target="../media/image68.svg"/><Relationship Id="rId33" Type="http://schemas.openxmlformats.org/officeDocument/2006/relationships/image" Target="../media/image76.svg"/><Relationship Id="rId2" Type="http://schemas.openxmlformats.org/officeDocument/2006/relationships/notesSlide" Target="../notesSlides/notesSlide12.xml"/><Relationship Id="rId16" Type="http://schemas.openxmlformats.org/officeDocument/2006/relationships/image" Target="../media/image45.png"/><Relationship Id="rId20" Type="http://schemas.openxmlformats.org/officeDocument/2006/relationships/image" Target="../media/image63.png"/><Relationship Id="rId29" Type="http://schemas.openxmlformats.org/officeDocument/2006/relationships/image" Target="../media/image72.svg"/><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56.sv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svg"/><Relationship Id="rId5" Type="http://schemas.openxmlformats.org/officeDocument/2006/relationships/diagramQuickStyle" Target="../diagrams/quickStyle2.xml"/><Relationship Id="rId15" Type="http://schemas.openxmlformats.org/officeDocument/2006/relationships/image" Target="../media/image60.svg"/><Relationship Id="rId23" Type="http://schemas.openxmlformats.org/officeDocument/2006/relationships/image" Target="../media/image66.sv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5.png"/><Relationship Id="rId19" Type="http://schemas.openxmlformats.org/officeDocument/2006/relationships/image" Target="../media/image62.svg"/><Relationship Id="rId31" Type="http://schemas.openxmlformats.org/officeDocument/2006/relationships/image" Target="../media/image74.svg"/><Relationship Id="rId4" Type="http://schemas.openxmlformats.org/officeDocument/2006/relationships/diagramLayout" Target="../diagrams/layout2.xml"/><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5.png"/><Relationship Id="rId27" Type="http://schemas.openxmlformats.org/officeDocument/2006/relationships/image" Target="../media/image70.svg"/><Relationship Id="rId30" Type="http://schemas.openxmlformats.org/officeDocument/2006/relationships/image" Target="../media/image73.png"/><Relationship Id="rId35" Type="http://schemas.openxmlformats.org/officeDocument/2006/relationships/image" Target="../media/image78.svg"/><Relationship Id="rId8" Type="http://schemas.openxmlformats.org/officeDocument/2006/relationships/image" Target="../media/image53.png"/><Relationship Id="rId3"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31.png"/><Relationship Id="rId21" Type="http://schemas.openxmlformats.org/officeDocument/2006/relationships/image" Target="../media/image95.png"/><Relationship Id="rId7" Type="http://schemas.openxmlformats.org/officeDocument/2006/relationships/image" Target="../media/image39.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notesSlide" Target="../notesSlides/notesSlide13.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8.xml"/><Relationship Id="rId6" Type="http://schemas.openxmlformats.org/officeDocument/2006/relationships/image" Target="../media/image82.svg"/><Relationship Id="rId11" Type="http://schemas.openxmlformats.org/officeDocument/2006/relationships/image" Target="../media/image85.png"/><Relationship Id="rId5" Type="http://schemas.openxmlformats.org/officeDocument/2006/relationships/image" Target="../media/image81.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32.sv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6.svg"/></Relationships>
</file>

<file path=ppt/slides/_rels/slide1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99.jpg"/><Relationship Id="rId4" Type="http://schemas.openxmlformats.org/officeDocument/2006/relationships/image" Target="../media/image98.jpg"/></Relationships>
</file>

<file path=ppt/slides/_rels/slide15.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1.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0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07.sv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openclipart.org/detail/60307/key-west---mallory---square-by-nkinkade-177734" TargetMode="External"/><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110.svg"/></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13.png"/><Relationship Id="rId7" Type="http://schemas.openxmlformats.org/officeDocument/2006/relationships/diagramData" Target="../diagrams/data5.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16.svg"/><Relationship Id="rId11" Type="http://schemas.microsoft.com/office/2007/relationships/diagramDrawing" Target="../diagrams/drawing5.xml"/><Relationship Id="rId5" Type="http://schemas.openxmlformats.org/officeDocument/2006/relationships/image" Target="../media/image115.png"/><Relationship Id="rId10" Type="http://schemas.openxmlformats.org/officeDocument/2006/relationships/diagramColors" Target="../diagrams/colors5.xml"/><Relationship Id="rId4" Type="http://schemas.openxmlformats.org/officeDocument/2006/relationships/image" Target="../media/image114.svg"/><Relationship Id="rId9"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88.svg"/></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3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hyperlink" Target="https://creativecommons.org/licenses/by-sa/3.0/" TargetMode="External"/><Relationship Id="rId4" Type="http://schemas.openxmlformats.org/officeDocument/2006/relationships/hyperlink" Target="https://teachonline.ca/fr/node/73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25.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27.sv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130.jpeg"/><Relationship Id="rId4" Type="http://schemas.openxmlformats.org/officeDocument/2006/relationships/image" Target="../media/image129.sv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34.jpg"/><Relationship Id="rId5" Type="http://schemas.openxmlformats.org/officeDocument/2006/relationships/image" Target="../media/image133.jpeg"/><Relationship Id="rId4" Type="http://schemas.openxmlformats.org/officeDocument/2006/relationships/image" Target="../media/image132.sv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136.sv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jp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45.jpg"/><Relationship Id="rId5" Type="http://schemas.openxmlformats.org/officeDocument/2006/relationships/image" Target="../media/image144.gif"/><Relationship Id="rId4" Type="http://schemas.openxmlformats.org/officeDocument/2006/relationships/image" Target="../media/image143.jpeg"/></Relationships>
</file>

<file path=ppt/slides/_rels/slide4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50.jpg"/><Relationship Id="rId5" Type="http://schemas.openxmlformats.org/officeDocument/2006/relationships/image" Target="../media/image149.jpg"/><Relationship Id="rId4" Type="http://schemas.openxmlformats.org/officeDocument/2006/relationships/image" Target="../media/image148.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 Id="rId14" Type="http://schemas.openxmlformats.org/officeDocument/2006/relationships/image" Target="../media/image162.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64.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6" Type="http://schemas.openxmlformats.org/officeDocument/2006/relationships/image" Target="../media/image30.svg"/><Relationship Id="rId1" Type="http://schemas.openxmlformats.org/officeDocument/2006/relationships/slideLayout" Target="../slideLayouts/slideLayout8.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2D5E-A8C8-1578-039E-7F8E4113101A}"/>
              </a:ext>
            </a:extLst>
          </p:cNvPr>
          <p:cNvSpPr>
            <a:spLocks noGrp="1"/>
          </p:cNvSpPr>
          <p:nvPr>
            <p:ph type="title"/>
          </p:nvPr>
        </p:nvSpPr>
        <p:spPr>
          <a:xfrm>
            <a:off x="3256284" y="483424"/>
            <a:ext cx="4822845" cy="969197"/>
          </a:xfrm>
        </p:spPr>
        <p:txBody>
          <a:bodyPr>
            <a:normAutofit/>
          </a:bodyPr>
          <a:lstStyle/>
          <a:p>
            <a:r>
              <a:rPr lang="en-US" sz="5400" dirty="0"/>
              <a:t>Speaker Series</a:t>
            </a:r>
          </a:p>
        </p:txBody>
      </p:sp>
      <p:sp>
        <p:nvSpPr>
          <p:cNvPr id="3" name="Text Placeholder 2">
            <a:extLst>
              <a:ext uri="{FF2B5EF4-FFF2-40B4-BE49-F238E27FC236}">
                <a16:creationId xmlns:a16="http://schemas.microsoft.com/office/drawing/2014/main" id="{F9A36B4B-5B78-5929-A5C8-E810F20F4891}"/>
              </a:ext>
            </a:extLst>
          </p:cNvPr>
          <p:cNvSpPr>
            <a:spLocks noGrp="1"/>
          </p:cNvSpPr>
          <p:nvPr>
            <p:ph type="body" idx="1"/>
          </p:nvPr>
        </p:nvSpPr>
        <p:spPr>
          <a:xfrm>
            <a:off x="594106" y="2490977"/>
            <a:ext cx="7369275" cy="1500187"/>
          </a:xfrm>
          <a:solidFill>
            <a:srgbClr val="999393">
              <a:alpha val="49020"/>
            </a:srgbClr>
          </a:solidFill>
        </p:spPr>
        <p:txBody>
          <a:bodyPr>
            <a:normAutofit/>
          </a:bodyPr>
          <a:lstStyle/>
          <a:p>
            <a:r>
              <a:rPr lang="en-US" sz="4800" dirty="0"/>
              <a:t>Graduate Education in a Global Context</a:t>
            </a:r>
          </a:p>
        </p:txBody>
      </p:sp>
      <p:sp>
        <p:nvSpPr>
          <p:cNvPr id="4" name="Slide Number Placeholder 3">
            <a:extLst>
              <a:ext uri="{FF2B5EF4-FFF2-40B4-BE49-F238E27FC236}">
                <a16:creationId xmlns:a16="http://schemas.microsoft.com/office/drawing/2014/main" id="{03111F8C-21FD-3CFA-C983-9A4D23F3E190}"/>
              </a:ext>
            </a:extLst>
          </p:cNvPr>
          <p:cNvSpPr>
            <a:spLocks noGrp="1"/>
          </p:cNvSpPr>
          <p:nvPr>
            <p:ph type="sldNum" sz="quarter" idx="12"/>
          </p:nvPr>
        </p:nvSpPr>
        <p:spPr/>
        <p:txBody>
          <a:bodyPr/>
          <a:lstStyle/>
          <a:p>
            <a:fld id="{E95093C1-3A22-4FD3-9A2D-0EF7936C6C71}" type="slidenum">
              <a:rPr lang="en-US" smtClean="0"/>
              <a:pPr/>
              <a:t>1</a:t>
            </a:fld>
            <a:endParaRPr lang="en-US" dirty="0"/>
          </a:p>
        </p:txBody>
      </p:sp>
      <p:pic>
        <p:nvPicPr>
          <p:cNvPr id="6" name="Picture 5" descr="A blue and white logo&#10;&#10;Description automatically generated with low confidence">
            <a:extLst>
              <a:ext uri="{FF2B5EF4-FFF2-40B4-BE49-F238E27FC236}">
                <a16:creationId xmlns:a16="http://schemas.microsoft.com/office/drawing/2014/main" id="{A0625FCB-F84B-F9A9-5BA2-51633EE99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07" y="405858"/>
            <a:ext cx="2568073" cy="1124331"/>
          </a:xfrm>
          <a:prstGeom prst="rect">
            <a:avLst/>
          </a:prstGeom>
        </p:spPr>
      </p:pic>
    </p:spTree>
    <p:extLst>
      <p:ext uri="{BB962C8B-B14F-4D97-AF65-F5344CB8AC3E}">
        <p14:creationId xmlns:p14="http://schemas.microsoft.com/office/powerpoint/2010/main" val="179370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Schoolhouse outline">
            <a:extLst>
              <a:ext uri="{FF2B5EF4-FFF2-40B4-BE49-F238E27FC236}">
                <a16:creationId xmlns:a16="http://schemas.microsoft.com/office/drawing/2014/main" id="{031B9E37-0953-1ABB-6EAE-78A388295F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3129" y="-1244042"/>
            <a:ext cx="7813558" cy="7813558"/>
          </a:xfrm>
          <a:prstGeom prst="rect">
            <a:avLst/>
          </a:prstGeom>
        </p:spPr>
      </p:pic>
      <p:sp>
        <p:nvSpPr>
          <p:cNvPr id="4" name="Slide Number Placeholder 3">
            <a:extLst>
              <a:ext uri="{FF2B5EF4-FFF2-40B4-BE49-F238E27FC236}">
                <a16:creationId xmlns:a16="http://schemas.microsoft.com/office/drawing/2014/main" id="{F009C5DB-3B98-B0BB-4455-18A12B7CB57A}"/>
              </a:ext>
            </a:extLst>
          </p:cNvPr>
          <p:cNvSpPr>
            <a:spLocks noGrp="1"/>
          </p:cNvSpPr>
          <p:nvPr>
            <p:ph type="sldNum" sz="quarter" idx="12"/>
          </p:nvPr>
        </p:nvSpPr>
        <p:spPr/>
        <p:txBody>
          <a:bodyPr/>
          <a:lstStyle/>
          <a:p>
            <a:fld id="{E95093C1-3A22-4FD3-9A2D-0EF7936C6C71}" type="slidenum">
              <a:rPr lang="en-US" smtClean="0"/>
              <a:t>10</a:t>
            </a:fld>
            <a:endParaRPr lang="en-US"/>
          </a:p>
        </p:txBody>
      </p:sp>
      <p:sp>
        <p:nvSpPr>
          <p:cNvPr id="5" name="Title 4">
            <a:extLst>
              <a:ext uri="{FF2B5EF4-FFF2-40B4-BE49-F238E27FC236}">
                <a16:creationId xmlns:a16="http://schemas.microsoft.com/office/drawing/2014/main" id="{36ECE084-D2AF-2D07-BE5A-2DFDCA8A6D0F}"/>
              </a:ext>
            </a:extLst>
          </p:cNvPr>
          <p:cNvSpPr>
            <a:spLocks noGrp="1"/>
          </p:cNvSpPr>
          <p:nvPr>
            <p:ph type="title"/>
          </p:nvPr>
        </p:nvSpPr>
        <p:spPr>
          <a:xfrm>
            <a:off x="422226" y="305135"/>
            <a:ext cx="9510245" cy="746425"/>
          </a:xfrm>
        </p:spPr>
        <p:txBody>
          <a:bodyPr/>
          <a:lstStyle/>
          <a:p>
            <a:r>
              <a:rPr lang="en-US" dirty="0"/>
              <a:t>BUT…</a:t>
            </a:r>
          </a:p>
        </p:txBody>
      </p:sp>
      <p:pic>
        <p:nvPicPr>
          <p:cNvPr id="10" name="Graphic 9" descr="Clipboard All Crosses outline">
            <a:extLst>
              <a:ext uri="{FF2B5EF4-FFF2-40B4-BE49-F238E27FC236}">
                <a16:creationId xmlns:a16="http://schemas.microsoft.com/office/drawing/2014/main" id="{25B6EF93-30F7-C0E5-0A17-B4DA2C2648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3129" y="2461260"/>
            <a:ext cx="1935480" cy="1935480"/>
          </a:xfrm>
          <a:prstGeom prst="rect">
            <a:avLst/>
          </a:prstGeom>
        </p:spPr>
      </p:pic>
      <p:pic>
        <p:nvPicPr>
          <p:cNvPr id="14" name="Graphic 13" descr="Diploma roll outline">
            <a:extLst>
              <a:ext uri="{FF2B5EF4-FFF2-40B4-BE49-F238E27FC236}">
                <a16:creationId xmlns:a16="http://schemas.microsoft.com/office/drawing/2014/main" id="{968F802F-746F-3522-FA80-6756BF33E8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78766" y="2567940"/>
            <a:ext cx="1935480" cy="1935480"/>
          </a:xfrm>
          <a:prstGeom prst="rect">
            <a:avLst/>
          </a:prstGeom>
        </p:spPr>
      </p:pic>
      <p:pic>
        <p:nvPicPr>
          <p:cNvPr id="17" name="Graphic 16" descr="Close outline">
            <a:extLst>
              <a:ext uri="{FF2B5EF4-FFF2-40B4-BE49-F238E27FC236}">
                <a16:creationId xmlns:a16="http://schemas.microsoft.com/office/drawing/2014/main" id="{F8648BBF-CF41-5C9D-2AC3-6B44CD7446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16848" y="1805940"/>
            <a:ext cx="3246120" cy="3246120"/>
          </a:xfrm>
          <a:prstGeom prst="rect">
            <a:avLst/>
          </a:prstGeom>
        </p:spPr>
      </p:pic>
      <p:grpSp>
        <p:nvGrpSpPr>
          <p:cNvPr id="26" name="Group 25">
            <a:extLst>
              <a:ext uri="{FF2B5EF4-FFF2-40B4-BE49-F238E27FC236}">
                <a16:creationId xmlns:a16="http://schemas.microsoft.com/office/drawing/2014/main" id="{6C662CE1-6B0F-8661-DBF4-8BBEE1D5373D}"/>
              </a:ext>
            </a:extLst>
          </p:cNvPr>
          <p:cNvGrpSpPr/>
          <p:nvPr/>
        </p:nvGrpSpPr>
        <p:grpSpPr>
          <a:xfrm>
            <a:off x="7913235" y="2442210"/>
            <a:ext cx="2377440" cy="2186940"/>
            <a:chOff x="7913235" y="2442210"/>
            <a:chExt cx="2377440" cy="2186940"/>
          </a:xfrm>
        </p:grpSpPr>
        <p:sp>
          <p:nvSpPr>
            <p:cNvPr id="20" name="TextBox 19">
              <a:extLst>
                <a:ext uri="{FF2B5EF4-FFF2-40B4-BE49-F238E27FC236}">
                  <a16:creationId xmlns:a16="http://schemas.microsoft.com/office/drawing/2014/main" id="{0C40FBA6-461C-6126-5F32-B90678E07CD3}"/>
                </a:ext>
              </a:extLst>
            </p:cNvPr>
            <p:cNvSpPr txBox="1"/>
            <p:nvPr/>
          </p:nvSpPr>
          <p:spPr>
            <a:xfrm>
              <a:off x="8271439" y="2981682"/>
              <a:ext cx="1661032" cy="1107996"/>
            </a:xfrm>
            <a:prstGeom prst="rect">
              <a:avLst/>
            </a:prstGeom>
            <a:noFill/>
          </p:spPr>
          <p:txBody>
            <a:bodyPr wrap="none" rtlCol="0">
              <a:spAutoFit/>
            </a:bodyPr>
            <a:lstStyle/>
            <a:p>
              <a:r>
                <a:rPr lang="en-US" sz="6600" b="1" dirty="0"/>
                <a:t>40%</a:t>
              </a:r>
            </a:p>
          </p:txBody>
        </p:sp>
        <p:sp>
          <p:nvSpPr>
            <p:cNvPr id="25" name="Oval 24">
              <a:extLst>
                <a:ext uri="{FF2B5EF4-FFF2-40B4-BE49-F238E27FC236}">
                  <a16:creationId xmlns:a16="http://schemas.microsoft.com/office/drawing/2014/main" id="{6E85C5E1-DBF2-28E5-CDBF-D81ACA6DCBC8}"/>
                </a:ext>
              </a:extLst>
            </p:cNvPr>
            <p:cNvSpPr/>
            <p:nvPr/>
          </p:nvSpPr>
          <p:spPr>
            <a:xfrm>
              <a:off x="7913235" y="2442210"/>
              <a:ext cx="2377440" cy="21869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Graphic 2" descr="Graduation cap with solid fill">
            <a:extLst>
              <a:ext uri="{FF2B5EF4-FFF2-40B4-BE49-F238E27FC236}">
                <a16:creationId xmlns:a16="http://schemas.microsoft.com/office/drawing/2014/main" id="{EC6653A4-993E-5C3A-464F-1AD0DEAF4E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61676" y="2662737"/>
            <a:ext cx="914400" cy="914400"/>
          </a:xfrm>
          <a:prstGeom prst="rect">
            <a:avLst/>
          </a:prstGeom>
        </p:spPr>
      </p:pic>
      <p:sp>
        <p:nvSpPr>
          <p:cNvPr id="6" name="Rectangle 5">
            <a:extLst>
              <a:ext uri="{FF2B5EF4-FFF2-40B4-BE49-F238E27FC236}">
                <a16:creationId xmlns:a16="http://schemas.microsoft.com/office/drawing/2014/main" id="{ED671E97-52E4-B650-4AF0-1B4B12F22F34}"/>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5693E-9862-FFD8-B90B-9DFEA1F63580}"/>
              </a:ext>
            </a:extLst>
          </p:cNvPr>
          <p:cNvSpPr>
            <a:spLocks noGrp="1"/>
          </p:cNvSpPr>
          <p:nvPr>
            <p:ph type="body" idx="1"/>
          </p:nvPr>
        </p:nvSpPr>
        <p:spPr>
          <a:xfrm>
            <a:off x="541047" y="1207032"/>
            <a:ext cx="9510245" cy="417867"/>
          </a:xfrm>
        </p:spPr>
        <p:txBody>
          <a:bodyPr>
            <a:normAutofit/>
          </a:bodyPr>
          <a:lstStyle/>
          <a:p>
            <a:r>
              <a:rPr lang="en-US" sz="1200" b="0" dirty="0">
                <a:solidFill>
                  <a:schemeClr val="tx2"/>
                </a:solidFill>
              </a:rPr>
              <a:t>Most recent Data from 2013/14 AY </a:t>
            </a:r>
          </a:p>
        </p:txBody>
      </p:sp>
      <p:graphicFrame>
        <p:nvGraphicFramePr>
          <p:cNvPr id="6" name="Content Placeholder 5">
            <a:extLst>
              <a:ext uri="{FF2B5EF4-FFF2-40B4-BE49-F238E27FC236}">
                <a16:creationId xmlns:a16="http://schemas.microsoft.com/office/drawing/2014/main" id="{C05C53DE-3B24-DC90-F6F7-EE4C33C28F88}"/>
              </a:ext>
            </a:extLst>
          </p:cNvPr>
          <p:cNvGraphicFramePr>
            <a:graphicFrameLocks noGrp="1"/>
          </p:cNvGraphicFramePr>
          <p:nvPr>
            <p:ph sz="half" idx="2"/>
            <p:extLst>
              <p:ext uri="{D42A27DB-BD31-4B8C-83A1-F6EECF244321}">
                <p14:modId xmlns:p14="http://schemas.microsoft.com/office/powerpoint/2010/main" val="2465466161"/>
              </p:ext>
            </p:extLst>
          </p:nvPr>
        </p:nvGraphicFramePr>
        <p:xfrm>
          <a:off x="2346686" y="1647933"/>
          <a:ext cx="7289479" cy="316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11</a:t>
            </a:fld>
            <a:endParaRPr lang="en-US"/>
          </a:p>
        </p:txBody>
      </p:sp>
      <p:sp>
        <p:nvSpPr>
          <p:cNvPr id="8" name="TextBox 7">
            <a:extLst>
              <a:ext uri="{FF2B5EF4-FFF2-40B4-BE49-F238E27FC236}">
                <a16:creationId xmlns:a16="http://schemas.microsoft.com/office/drawing/2014/main" id="{B9F07548-B422-C17B-9FF9-2BFE45570DB3}"/>
              </a:ext>
            </a:extLst>
          </p:cNvPr>
          <p:cNvSpPr txBox="1"/>
          <p:nvPr/>
        </p:nvSpPr>
        <p:spPr>
          <a:xfrm>
            <a:off x="1153362" y="5250936"/>
            <a:ext cx="1963560" cy="425758"/>
          </a:xfrm>
          <a:prstGeom prst="rect">
            <a:avLst/>
          </a:prstGeom>
          <a:noFill/>
        </p:spPr>
        <p:txBody>
          <a:bodyPr wrap="square">
            <a:spAutoFit/>
          </a:bodyPr>
          <a:lstStyle/>
          <a:p>
            <a:pPr lvl="1" indent="-457200">
              <a:spcAft>
                <a:spcPts val="200"/>
              </a:spcAft>
            </a:pPr>
            <a:r>
              <a:rPr lang="en-US" sz="1000" dirty="0">
                <a:solidFill>
                  <a:schemeClr val="accent2"/>
                </a:solidFill>
                <a:effectLst/>
                <a:ea typeface="Times New Roman" panose="02020603050405020304" pitchFamily="18" charset="0"/>
              </a:rPr>
              <a:t>Statistics Canada. (2021, June 9). </a:t>
            </a:r>
          </a:p>
          <a:p>
            <a:pPr lvl="1" indent="-457200">
              <a:spcAft>
                <a:spcPts val="200"/>
              </a:spcAft>
            </a:pPr>
            <a:r>
              <a:rPr lang="en-US" sz="1000" dirty="0">
                <a:solidFill>
                  <a:schemeClr val="accent2"/>
                </a:solidFill>
              </a:rPr>
              <a:t>Looker, E. D. (2016). </a:t>
            </a:r>
            <a:endParaRPr lang="en-CA" sz="900" dirty="0">
              <a:solidFill>
                <a:schemeClr val="accent2"/>
              </a:solidFill>
              <a:effectLst/>
              <a:latin typeface="Times New Roman" panose="02020603050405020304" pitchFamily="18" charset="0"/>
              <a:ea typeface="Times New Roman" panose="02020603050405020304" pitchFamily="18" charset="0"/>
            </a:endParaRPr>
          </a:p>
        </p:txBody>
      </p:sp>
      <p:pic>
        <p:nvPicPr>
          <p:cNvPr id="10" name="Graphic 9" descr="Stopwatch 66% with solid fill">
            <a:extLst>
              <a:ext uri="{FF2B5EF4-FFF2-40B4-BE49-F238E27FC236}">
                <a16:creationId xmlns:a16="http://schemas.microsoft.com/office/drawing/2014/main" id="{6CE69308-40DE-7A86-EC22-1C48C489E0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6600" y="4013018"/>
            <a:ext cx="680322" cy="680322"/>
          </a:xfrm>
          <a:prstGeom prst="rect">
            <a:avLst/>
          </a:prstGeom>
        </p:spPr>
      </p:pic>
      <p:pic>
        <p:nvPicPr>
          <p:cNvPr id="16" name="Graphic 15" descr="Woman Shrugging with solid fill">
            <a:extLst>
              <a:ext uri="{FF2B5EF4-FFF2-40B4-BE49-F238E27FC236}">
                <a16:creationId xmlns:a16="http://schemas.microsoft.com/office/drawing/2014/main" id="{4FC5BE89-99E9-243F-B34C-490DDC7F39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96147" y="3866088"/>
            <a:ext cx="839433" cy="839433"/>
          </a:xfrm>
          <a:prstGeom prst="rect">
            <a:avLst/>
          </a:prstGeom>
        </p:spPr>
      </p:pic>
      <p:pic>
        <p:nvPicPr>
          <p:cNvPr id="18" name="Graphic 17" descr="Woman outline">
            <a:extLst>
              <a:ext uri="{FF2B5EF4-FFF2-40B4-BE49-F238E27FC236}">
                <a16:creationId xmlns:a16="http://schemas.microsoft.com/office/drawing/2014/main" id="{79762DCB-4A11-D054-F576-70B7DE2DB7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75779" y="2507212"/>
            <a:ext cx="618314" cy="618314"/>
          </a:xfrm>
          <a:prstGeom prst="rect">
            <a:avLst/>
          </a:prstGeom>
        </p:spPr>
      </p:pic>
      <p:pic>
        <p:nvPicPr>
          <p:cNvPr id="20" name="Graphic 19" descr="Group of men with solid fill">
            <a:extLst>
              <a:ext uri="{FF2B5EF4-FFF2-40B4-BE49-F238E27FC236}">
                <a16:creationId xmlns:a16="http://schemas.microsoft.com/office/drawing/2014/main" id="{E40BF8C1-F8ED-12B6-532D-3A873430C7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88710" y="2412713"/>
            <a:ext cx="754884" cy="754884"/>
          </a:xfrm>
          <a:prstGeom prst="rect">
            <a:avLst/>
          </a:prstGeom>
        </p:spPr>
      </p:pic>
      <p:pic>
        <p:nvPicPr>
          <p:cNvPr id="22" name="Graphic 21" descr="Group of people outline">
            <a:extLst>
              <a:ext uri="{FF2B5EF4-FFF2-40B4-BE49-F238E27FC236}">
                <a16:creationId xmlns:a16="http://schemas.microsoft.com/office/drawing/2014/main" id="{EB8A0B7E-0A9A-53F2-49CD-830BA853F16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202583" y="2263472"/>
            <a:ext cx="968527" cy="968527"/>
          </a:xfrm>
          <a:prstGeom prst="rect">
            <a:avLst/>
          </a:prstGeom>
        </p:spPr>
      </p:pic>
      <p:pic>
        <p:nvPicPr>
          <p:cNvPr id="23" name="Graphic 22" descr="Woman outline">
            <a:extLst>
              <a:ext uri="{FF2B5EF4-FFF2-40B4-BE49-F238E27FC236}">
                <a16:creationId xmlns:a16="http://schemas.microsoft.com/office/drawing/2014/main" id="{9270507F-AD28-65F0-3CFA-305929810E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25415" y="2507212"/>
            <a:ext cx="618314" cy="618314"/>
          </a:xfrm>
          <a:prstGeom prst="rect">
            <a:avLst/>
          </a:prstGeom>
        </p:spPr>
      </p:pic>
      <p:pic>
        <p:nvPicPr>
          <p:cNvPr id="24" name="Graphic 23" descr="Group of men with solid fill">
            <a:extLst>
              <a:ext uri="{FF2B5EF4-FFF2-40B4-BE49-F238E27FC236}">
                <a16:creationId xmlns:a16="http://schemas.microsoft.com/office/drawing/2014/main" id="{C20FE573-103B-785B-39E3-94228C8E86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503704" y="2412713"/>
            <a:ext cx="754884" cy="754884"/>
          </a:xfrm>
          <a:prstGeom prst="rect">
            <a:avLst/>
          </a:prstGeom>
        </p:spPr>
      </p:pic>
      <p:pic>
        <p:nvPicPr>
          <p:cNvPr id="25" name="Graphic 24" descr="Woman outline">
            <a:extLst>
              <a:ext uri="{FF2B5EF4-FFF2-40B4-BE49-F238E27FC236}">
                <a16:creationId xmlns:a16="http://schemas.microsoft.com/office/drawing/2014/main" id="{5E177B07-23CC-6978-2C28-7EB5836499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20807" y="2599194"/>
            <a:ext cx="530485" cy="530485"/>
          </a:xfrm>
          <a:prstGeom prst="rect">
            <a:avLst/>
          </a:prstGeom>
        </p:spPr>
      </p:pic>
      <p:pic>
        <p:nvPicPr>
          <p:cNvPr id="27" name="Graphic 26" descr="Maple Leaf with solid fill">
            <a:extLst>
              <a:ext uri="{FF2B5EF4-FFF2-40B4-BE49-F238E27FC236}">
                <a16:creationId xmlns:a16="http://schemas.microsoft.com/office/drawing/2014/main" id="{948EBF00-CB1F-B62C-0778-E233226824B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3466" y="3196218"/>
            <a:ext cx="437552" cy="437552"/>
          </a:xfrm>
          <a:prstGeom prst="rect">
            <a:avLst/>
          </a:prstGeom>
        </p:spPr>
      </p:pic>
      <p:sp>
        <p:nvSpPr>
          <p:cNvPr id="3" name="Rectangle 2">
            <a:extLst>
              <a:ext uri="{FF2B5EF4-FFF2-40B4-BE49-F238E27FC236}">
                <a16:creationId xmlns:a16="http://schemas.microsoft.com/office/drawing/2014/main" id="{AE2C1257-6E25-6371-1349-7AAACCF3110B}"/>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9A02C1B4-C9AE-9FBA-CC6E-7A056D906BB5}"/>
              </a:ext>
            </a:extLst>
          </p:cNvPr>
          <p:cNvSpPr txBox="1">
            <a:spLocks/>
          </p:cNvSpPr>
          <p:nvPr/>
        </p:nvSpPr>
        <p:spPr>
          <a:xfrm>
            <a:off x="422226" y="-10395"/>
            <a:ext cx="11575385" cy="10197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sz="2800" dirty="0"/>
              <a:t>What do we know about the </a:t>
            </a:r>
            <a:r>
              <a:rPr lang="en-US" sz="2800" u="sng" dirty="0"/>
              <a:t>Canadian</a:t>
            </a:r>
            <a:r>
              <a:rPr lang="en-US" sz="2800" dirty="0"/>
              <a:t> doctoral population?</a:t>
            </a:r>
          </a:p>
        </p:txBody>
      </p:sp>
    </p:spTree>
    <p:extLst>
      <p:ext uri="{BB962C8B-B14F-4D97-AF65-F5344CB8AC3E}">
        <p14:creationId xmlns:p14="http://schemas.microsoft.com/office/powerpoint/2010/main" val="405298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05C53DE-3B24-DC90-F6F7-EE4C33C28F88}"/>
              </a:ext>
            </a:extLst>
          </p:cNvPr>
          <p:cNvGraphicFramePr>
            <a:graphicFrameLocks noGrp="1"/>
          </p:cNvGraphicFramePr>
          <p:nvPr>
            <p:ph sz="half" idx="2"/>
            <p:extLst>
              <p:ext uri="{D42A27DB-BD31-4B8C-83A1-F6EECF244321}">
                <p14:modId xmlns:p14="http://schemas.microsoft.com/office/powerpoint/2010/main" val="2290220554"/>
              </p:ext>
            </p:extLst>
          </p:nvPr>
        </p:nvGraphicFramePr>
        <p:xfrm>
          <a:off x="815340" y="1048114"/>
          <a:ext cx="10561320" cy="4962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12</a:t>
            </a:fld>
            <a:endParaRPr lang="en-US"/>
          </a:p>
        </p:txBody>
      </p:sp>
      <p:pic>
        <p:nvPicPr>
          <p:cNvPr id="11" name="Graphic 10" descr="Man with cane with solid fill">
            <a:extLst>
              <a:ext uri="{FF2B5EF4-FFF2-40B4-BE49-F238E27FC236}">
                <a16:creationId xmlns:a16="http://schemas.microsoft.com/office/drawing/2014/main" id="{3B7562C7-E838-ECAF-ACB1-5257F8761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4170" y="1103990"/>
            <a:ext cx="703485" cy="703485"/>
          </a:xfrm>
          <a:prstGeom prst="rect">
            <a:avLst/>
          </a:prstGeom>
        </p:spPr>
      </p:pic>
      <p:pic>
        <p:nvPicPr>
          <p:cNvPr id="32" name="Graphic 31" descr="Man with cane outline">
            <a:extLst>
              <a:ext uri="{FF2B5EF4-FFF2-40B4-BE49-F238E27FC236}">
                <a16:creationId xmlns:a16="http://schemas.microsoft.com/office/drawing/2014/main" id="{523FDD39-95A3-7C35-BBE0-F502C94622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44106" y="3521170"/>
            <a:ext cx="795250" cy="795250"/>
          </a:xfrm>
          <a:prstGeom prst="rect">
            <a:avLst/>
          </a:prstGeom>
        </p:spPr>
      </p:pic>
      <p:pic>
        <p:nvPicPr>
          <p:cNvPr id="40" name="Graphic 39" descr="Puppy outline">
            <a:extLst>
              <a:ext uri="{FF2B5EF4-FFF2-40B4-BE49-F238E27FC236}">
                <a16:creationId xmlns:a16="http://schemas.microsoft.com/office/drawing/2014/main" id="{A55F2506-9512-BFD4-0495-9B1E01777D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95980" y="3833083"/>
            <a:ext cx="576350" cy="576350"/>
          </a:xfrm>
          <a:prstGeom prst="rect">
            <a:avLst/>
          </a:prstGeom>
        </p:spPr>
      </p:pic>
      <p:pic>
        <p:nvPicPr>
          <p:cNvPr id="44" name="Graphic 43" descr="Linear Graph with solid fill">
            <a:extLst>
              <a:ext uri="{FF2B5EF4-FFF2-40B4-BE49-F238E27FC236}">
                <a16:creationId xmlns:a16="http://schemas.microsoft.com/office/drawing/2014/main" id="{33A4A170-1BC8-B2B6-5446-B34FD36F0D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01533" y="1241562"/>
            <a:ext cx="1131827" cy="1131827"/>
          </a:xfrm>
          <a:prstGeom prst="rect">
            <a:avLst/>
          </a:prstGeom>
        </p:spPr>
      </p:pic>
      <p:pic>
        <p:nvPicPr>
          <p:cNvPr id="46" name="Graphic 45" descr="Woman outline">
            <a:extLst>
              <a:ext uri="{FF2B5EF4-FFF2-40B4-BE49-F238E27FC236}">
                <a16:creationId xmlns:a16="http://schemas.microsoft.com/office/drawing/2014/main" id="{A0BE899C-41C8-0B5F-E61F-EF4436B3EA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02452" y="1414283"/>
            <a:ext cx="598162" cy="598162"/>
          </a:xfrm>
          <a:prstGeom prst="rect">
            <a:avLst/>
          </a:prstGeom>
        </p:spPr>
      </p:pic>
      <p:pic>
        <p:nvPicPr>
          <p:cNvPr id="48" name="Graphic 47" descr="Daily calendar outline">
            <a:extLst>
              <a:ext uri="{FF2B5EF4-FFF2-40B4-BE49-F238E27FC236}">
                <a16:creationId xmlns:a16="http://schemas.microsoft.com/office/drawing/2014/main" id="{07F22E9A-7930-03C4-7856-B9E38C12414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464087" y="1957895"/>
            <a:ext cx="416354" cy="416354"/>
          </a:xfrm>
          <a:prstGeom prst="rect">
            <a:avLst/>
          </a:prstGeom>
        </p:spPr>
      </p:pic>
      <p:pic>
        <p:nvPicPr>
          <p:cNvPr id="54" name="Graphic 53" descr="Car with solid fill">
            <a:extLst>
              <a:ext uri="{FF2B5EF4-FFF2-40B4-BE49-F238E27FC236}">
                <a16:creationId xmlns:a16="http://schemas.microsoft.com/office/drawing/2014/main" id="{36A4E7DF-02A1-40A4-6E3A-38F5AC85091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021524" y="4409433"/>
            <a:ext cx="761740" cy="761740"/>
          </a:xfrm>
          <a:prstGeom prst="rect">
            <a:avLst/>
          </a:prstGeom>
        </p:spPr>
      </p:pic>
      <p:pic>
        <p:nvPicPr>
          <p:cNvPr id="60" name="Graphic 59" descr="Person in wheelchair with solid fill">
            <a:extLst>
              <a:ext uri="{FF2B5EF4-FFF2-40B4-BE49-F238E27FC236}">
                <a16:creationId xmlns:a16="http://schemas.microsoft.com/office/drawing/2014/main" id="{ACDE2CD0-5027-5073-8CDB-C804C6B53D7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649161" y="5658238"/>
            <a:ext cx="515356" cy="515356"/>
          </a:xfrm>
          <a:prstGeom prst="rect">
            <a:avLst/>
          </a:prstGeom>
        </p:spPr>
      </p:pic>
      <p:pic>
        <p:nvPicPr>
          <p:cNvPr id="62" name="Graphic 61" descr="Two women with solid fill">
            <a:extLst>
              <a:ext uri="{FF2B5EF4-FFF2-40B4-BE49-F238E27FC236}">
                <a16:creationId xmlns:a16="http://schemas.microsoft.com/office/drawing/2014/main" id="{3B0D74DB-D190-9270-2762-F0C6E29BF7D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78235" y="5674475"/>
            <a:ext cx="515356" cy="515356"/>
          </a:xfrm>
          <a:prstGeom prst="rect">
            <a:avLst/>
          </a:prstGeom>
        </p:spPr>
      </p:pic>
      <p:pic>
        <p:nvPicPr>
          <p:cNvPr id="70" name="Graphic 69" descr="Hero Male with solid fill">
            <a:extLst>
              <a:ext uri="{FF2B5EF4-FFF2-40B4-BE49-F238E27FC236}">
                <a16:creationId xmlns:a16="http://schemas.microsoft.com/office/drawing/2014/main" id="{ED56A22B-E232-D5FF-1DD4-ABF7BBD40D3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164517" y="5649887"/>
            <a:ext cx="558676" cy="558676"/>
          </a:xfrm>
          <a:prstGeom prst="rect">
            <a:avLst/>
          </a:prstGeom>
        </p:spPr>
      </p:pic>
      <p:pic>
        <p:nvPicPr>
          <p:cNvPr id="72" name="Graphic 71" descr="Mom with stroller with solid fill">
            <a:extLst>
              <a:ext uri="{FF2B5EF4-FFF2-40B4-BE49-F238E27FC236}">
                <a16:creationId xmlns:a16="http://schemas.microsoft.com/office/drawing/2014/main" id="{A2097E2C-0979-F411-1960-B29258C8548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268122" y="3461595"/>
            <a:ext cx="914400" cy="914400"/>
          </a:xfrm>
          <a:prstGeom prst="rect">
            <a:avLst/>
          </a:prstGeom>
        </p:spPr>
      </p:pic>
      <p:pic>
        <p:nvPicPr>
          <p:cNvPr id="74" name="Graphic 73" descr="Piggy Bank with solid fill">
            <a:extLst>
              <a:ext uri="{FF2B5EF4-FFF2-40B4-BE49-F238E27FC236}">
                <a16:creationId xmlns:a16="http://schemas.microsoft.com/office/drawing/2014/main" id="{3739FD7A-6C01-96BD-C40A-C7F68D6A023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74964" y="1669904"/>
            <a:ext cx="703485" cy="703485"/>
          </a:xfrm>
          <a:prstGeom prst="rect">
            <a:avLst/>
          </a:prstGeom>
        </p:spPr>
      </p:pic>
      <p:pic>
        <p:nvPicPr>
          <p:cNvPr id="76" name="Graphic 75" descr="Stapler with solid fill">
            <a:extLst>
              <a:ext uri="{FF2B5EF4-FFF2-40B4-BE49-F238E27FC236}">
                <a16:creationId xmlns:a16="http://schemas.microsoft.com/office/drawing/2014/main" id="{3E1BFD4B-F5A6-4E8E-1C9D-911853083CF3}"/>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009480" y="3584657"/>
            <a:ext cx="795250" cy="795250"/>
          </a:xfrm>
          <a:prstGeom prst="rect">
            <a:avLst/>
          </a:prstGeom>
        </p:spPr>
      </p:pic>
      <p:pic>
        <p:nvPicPr>
          <p:cNvPr id="80" name="Graphic 79" descr="City outline">
            <a:extLst>
              <a:ext uri="{FF2B5EF4-FFF2-40B4-BE49-F238E27FC236}">
                <a16:creationId xmlns:a16="http://schemas.microsoft.com/office/drawing/2014/main" id="{81A54E44-9EF4-15D4-6DFC-7BACF106B47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724522" y="4316420"/>
            <a:ext cx="761740" cy="761740"/>
          </a:xfrm>
          <a:prstGeom prst="rect">
            <a:avLst/>
          </a:prstGeom>
        </p:spPr>
      </p:pic>
      <p:pic>
        <p:nvPicPr>
          <p:cNvPr id="84" name="Graphic 83" descr="Linear Graph outline">
            <a:extLst>
              <a:ext uri="{FF2B5EF4-FFF2-40B4-BE49-F238E27FC236}">
                <a16:creationId xmlns:a16="http://schemas.microsoft.com/office/drawing/2014/main" id="{A803A434-1F1F-4635-815C-90756CFEFD1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622373" y="5512787"/>
            <a:ext cx="914400" cy="914400"/>
          </a:xfrm>
          <a:prstGeom prst="rect">
            <a:avLst/>
          </a:prstGeom>
        </p:spPr>
      </p:pic>
      <p:pic>
        <p:nvPicPr>
          <p:cNvPr id="85" name="Graphic 84" descr="Daily calendar outline">
            <a:extLst>
              <a:ext uri="{FF2B5EF4-FFF2-40B4-BE49-F238E27FC236}">
                <a16:creationId xmlns:a16="http://schemas.microsoft.com/office/drawing/2014/main" id="{625515EC-B54D-4EDF-4C50-2AC1EE859EB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02262" y="6062818"/>
            <a:ext cx="416354" cy="416354"/>
          </a:xfrm>
          <a:prstGeom prst="rect">
            <a:avLst/>
          </a:prstGeom>
        </p:spPr>
      </p:pic>
      <p:sp>
        <p:nvSpPr>
          <p:cNvPr id="2" name="Rectangle 1">
            <a:extLst>
              <a:ext uri="{FF2B5EF4-FFF2-40B4-BE49-F238E27FC236}">
                <a16:creationId xmlns:a16="http://schemas.microsoft.com/office/drawing/2014/main" id="{E22DE4AF-2788-4099-4379-1D72EA695239}"/>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98FA63E6-B2F2-6D96-BA98-4301E079D54A}"/>
              </a:ext>
            </a:extLst>
          </p:cNvPr>
          <p:cNvSpPr txBox="1">
            <a:spLocks/>
          </p:cNvSpPr>
          <p:nvPr/>
        </p:nvSpPr>
        <p:spPr>
          <a:xfrm>
            <a:off x="422226" y="305135"/>
            <a:ext cx="10864899" cy="7464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endParaRPr lang="en-US" dirty="0"/>
          </a:p>
        </p:txBody>
      </p:sp>
      <p:sp>
        <p:nvSpPr>
          <p:cNvPr id="13" name="Title 4">
            <a:extLst>
              <a:ext uri="{FF2B5EF4-FFF2-40B4-BE49-F238E27FC236}">
                <a16:creationId xmlns:a16="http://schemas.microsoft.com/office/drawing/2014/main" id="{DFC88246-D35B-EC50-4491-F6BDF6C340A4}"/>
              </a:ext>
            </a:extLst>
          </p:cNvPr>
          <p:cNvSpPr txBox="1">
            <a:spLocks/>
          </p:cNvSpPr>
          <p:nvPr/>
        </p:nvSpPr>
        <p:spPr>
          <a:xfrm>
            <a:off x="422226" y="-10395"/>
            <a:ext cx="11575385" cy="10197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sz="2800" dirty="0"/>
              <a:t>What do we know about the doctoral population more broadly?</a:t>
            </a:r>
          </a:p>
        </p:txBody>
      </p:sp>
    </p:spTree>
    <p:extLst>
      <p:ext uri="{BB962C8B-B14F-4D97-AF65-F5344CB8AC3E}">
        <p14:creationId xmlns:p14="http://schemas.microsoft.com/office/powerpoint/2010/main" val="367977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raphic 68" descr="Schoolhouse outline">
            <a:extLst>
              <a:ext uri="{FF2B5EF4-FFF2-40B4-BE49-F238E27FC236}">
                <a16:creationId xmlns:a16="http://schemas.microsoft.com/office/drawing/2014/main" id="{7D5110D0-BE3F-7CF4-72FE-7511E0C46D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3383" y="1386508"/>
            <a:ext cx="4680043" cy="4680043"/>
          </a:xfrm>
          <a:prstGeom prst="rect">
            <a:avLst/>
          </a:prstGeom>
        </p:spPr>
      </p:pic>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13</a:t>
            </a:fld>
            <a:endParaRPr lang="en-US"/>
          </a:p>
        </p:txBody>
      </p:sp>
      <p:sp>
        <p:nvSpPr>
          <p:cNvPr id="11" name="Text Placeholder 10">
            <a:extLst>
              <a:ext uri="{FF2B5EF4-FFF2-40B4-BE49-F238E27FC236}">
                <a16:creationId xmlns:a16="http://schemas.microsoft.com/office/drawing/2014/main" id="{0A112D0D-8374-5B05-9EC8-AE555EC3F030}"/>
              </a:ext>
            </a:extLst>
          </p:cNvPr>
          <p:cNvSpPr>
            <a:spLocks noGrp="1"/>
          </p:cNvSpPr>
          <p:nvPr>
            <p:ph type="body" idx="1"/>
          </p:nvPr>
        </p:nvSpPr>
        <p:spPr>
          <a:xfrm>
            <a:off x="4366949" y="1529924"/>
            <a:ext cx="3244742" cy="873198"/>
          </a:xfrm>
        </p:spPr>
        <p:txBody>
          <a:bodyPr>
            <a:normAutofit/>
          </a:bodyPr>
          <a:lstStyle/>
          <a:p>
            <a:r>
              <a:rPr lang="en-US" sz="2400" dirty="0">
                <a:solidFill>
                  <a:schemeClr val="tx2"/>
                </a:solidFill>
              </a:rPr>
              <a:t>First-Generation (FG)</a:t>
            </a:r>
          </a:p>
        </p:txBody>
      </p:sp>
      <p:pic>
        <p:nvPicPr>
          <p:cNvPr id="21" name="Graphic 20" descr="Diploma with solid fill">
            <a:extLst>
              <a:ext uri="{FF2B5EF4-FFF2-40B4-BE49-F238E27FC236}">
                <a16:creationId xmlns:a16="http://schemas.microsoft.com/office/drawing/2014/main" id="{CFCE0E90-06B6-AD01-796C-9394ABEF4B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73405" y="3876052"/>
            <a:ext cx="914400" cy="914400"/>
          </a:xfrm>
          <a:prstGeom prst="rect">
            <a:avLst/>
          </a:prstGeom>
        </p:spPr>
      </p:pic>
      <p:pic>
        <p:nvPicPr>
          <p:cNvPr id="28" name="Graphic 27" descr="Graduation cap with solid fill">
            <a:extLst>
              <a:ext uri="{FF2B5EF4-FFF2-40B4-BE49-F238E27FC236}">
                <a16:creationId xmlns:a16="http://schemas.microsoft.com/office/drawing/2014/main" id="{B530BC5C-41FB-A430-2AF3-64995E49D9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5433" y="3876052"/>
            <a:ext cx="914400" cy="914400"/>
          </a:xfrm>
          <a:prstGeom prst="rect">
            <a:avLst/>
          </a:prstGeom>
        </p:spPr>
      </p:pic>
      <p:sp>
        <p:nvSpPr>
          <p:cNvPr id="35" name="TextBox 34">
            <a:extLst>
              <a:ext uri="{FF2B5EF4-FFF2-40B4-BE49-F238E27FC236}">
                <a16:creationId xmlns:a16="http://schemas.microsoft.com/office/drawing/2014/main" id="{31F83C04-0FBC-9D4F-1054-C0A9A74D3666}"/>
              </a:ext>
            </a:extLst>
          </p:cNvPr>
          <p:cNvSpPr txBox="1"/>
          <p:nvPr/>
        </p:nvSpPr>
        <p:spPr>
          <a:xfrm>
            <a:off x="1554160" y="1687911"/>
            <a:ext cx="2034190" cy="523220"/>
          </a:xfrm>
          <a:prstGeom prst="rect">
            <a:avLst/>
          </a:prstGeom>
          <a:noFill/>
        </p:spPr>
        <p:txBody>
          <a:bodyPr wrap="square" rtlCol="0">
            <a:spAutoFit/>
          </a:bodyPr>
          <a:lstStyle/>
          <a:p>
            <a:r>
              <a:rPr lang="en-US" sz="2800" b="1" dirty="0"/>
              <a:t>24 +</a:t>
            </a:r>
          </a:p>
        </p:txBody>
      </p:sp>
      <p:pic>
        <p:nvPicPr>
          <p:cNvPr id="41" name="Graphic 40" descr="Caret Up with solid fill">
            <a:extLst>
              <a:ext uri="{FF2B5EF4-FFF2-40B4-BE49-F238E27FC236}">
                <a16:creationId xmlns:a16="http://schemas.microsoft.com/office/drawing/2014/main" id="{161E8E98-34A8-3852-9CCC-FD1FE7139C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0528" y="1492321"/>
            <a:ext cx="914400" cy="914400"/>
          </a:xfrm>
          <a:prstGeom prst="rect">
            <a:avLst/>
          </a:prstGeom>
        </p:spPr>
      </p:pic>
      <p:pic>
        <p:nvPicPr>
          <p:cNvPr id="43" name="Graphic 42" descr="Caret Down with solid fill">
            <a:extLst>
              <a:ext uri="{FF2B5EF4-FFF2-40B4-BE49-F238E27FC236}">
                <a16:creationId xmlns:a16="http://schemas.microsoft.com/office/drawing/2014/main" id="{F5831AEC-4BE0-BE86-691B-9469659842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54858" y="3975358"/>
            <a:ext cx="914400" cy="914400"/>
          </a:xfrm>
          <a:prstGeom prst="rect">
            <a:avLst/>
          </a:prstGeom>
        </p:spPr>
      </p:pic>
      <p:sp>
        <p:nvSpPr>
          <p:cNvPr id="44" name="TextBox 43">
            <a:extLst>
              <a:ext uri="{FF2B5EF4-FFF2-40B4-BE49-F238E27FC236}">
                <a16:creationId xmlns:a16="http://schemas.microsoft.com/office/drawing/2014/main" id="{B9D30236-CFC4-3D75-D2EB-2581A128931F}"/>
              </a:ext>
            </a:extLst>
          </p:cNvPr>
          <p:cNvSpPr txBox="1"/>
          <p:nvPr/>
        </p:nvSpPr>
        <p:spPr>
          <a:xfrm>
            <a:off x="9869258" y="3881126"/>
            <a:ext cx="1286929" cy="954107"/>
          </a:xfrm>
          <a:prstGeom prst="rect">
            <a:avLst/>
          </a:prstGeom>
          <a:noFill/>
        </p:spPr>
        <p:txBody>
          <a:bodyPr wrap="square" rtlCol="0">
            <a:spAutoFit/>
          </a:bodyPr>
          <a:lstStyle/>
          <a:p>
            <a:r>
              <a:rPr lang="en-US" sz="2800" b="1" dirty="0"/>
              <a:t>Lower income</a:t>
            </a:r>
          </a:p>
        </p:txBody>
      </p:sp>
      <p:pic>
        <p:nvPicPr>
          <p:cNvPr id="46" name="Graphic 45" descr="Dollar with solid fill">
            <a:extLst>
              <a:ext uri="{FF2B5EF4-FFF2-40B4-BE49-F238E27FC236}">
                <a16:creationId xmlns:a16="http://schemas.microsoft.com/office/drawing/2014/main" id="{4C4C96FA-2FDE-504F-889D-6C21ACBE28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69635" y="4080568"/>
            <a:ext cx="555221" cy="555221"/>
          </a:xfrm>
          <a:prstGeom prst="rect">
            <a:avLst/>
          </a:prstGeom>
        </p:spPr>
      </p:pic>
      <p:pic>
        <p:nvPicPr>
          <p:cNvPr id="54" name="Graphic 53" descr="Family with two children outline">
            <a:extLst>
              <a:ext uri="{FF2B5EF4-FFF2-40B4-BE49-F238E27FC236}">
                <a16:creationId xmlns:a16="http://schemas.microsoft.com/office/drawing/2014/main" id="{04AD2775-5D81-7F54-CC16-9B89A7FE76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968922" y="4700988"/>
            <a:ext cx="914400" cy="914400"/>
          </a:xfrm>
          <a:prstGeom prst="rect">
            <a:avLst/>
          </a:prstGeom>
        </p:spPr>
      </p:pic>
      <p:pic>
        <p:nvPicPr>
          <p:cNvPr id="56" name="Graphic 55" descr="Close outline">
            <a:extLst>
              <a:ext uri="{FF2B5EF4-FFF2-40B4-BE49-F238E27FC236}">
                <a16:creationId xmlns:a16="http://schemas.microsoft.com/office/drawing/2014/main" id="{CC6B6CEC-C300-103F-1FA7-A1CF3A68D0F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34838" y="3078770"/>
            <a:ext cx="2508964" cy="2508964"/>
          </a:xfrm>
          <a:prstGeom prst="rect">
            <a:avLst/>
          </a:prstGeom>
        </p:spPr>
      </p:pic>
      <p:pic>
        <p:nvPicPr>
          <p:cNvPr id="64" name="Graphic 63" descr="Man With Pram outline">
            <a:extLst>
              <a:ext uri="{FF2B5EF4-FFF2-40B4-BE49-F238E27FC236}">
                <a16:creationId xmlns:a16="http://schemas.microsoft.com/office/drawing/2014/main" id="{86EC3B1A-3C87-516A-FB55-930CC8B224F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9509" y="2812130"/>
            <a:ext cx="914400" cy="914400"/>
          </a:xfrm>
          <a:prstGeom prst="rect">
            <a:avLst/>
          </a:prstGeom>
        </p:spPr>
      </p:pic>
      <p:pic>
        <p:nvPicPr>
          <p:cNvPr id="66" name="Graphic 65" descr="Woman changing Baby outline">
            <a:extLst>
              <a:ext uri="{FF2B5EF4-FFF2-40B4-BE49-F238E27FC236}">
                <a16:creationId xmlns:a16="http://schemas.microsoft.com/office/drawing/2014/main" id="{259A8AF5-613A-F978-4B0E-454E1A4D8C4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923909" y="2867315"/>
            <a:ext cx="914400" cy="914400"/>
          </a:xfrm>
          <a:prstGeom prst="rect">
            <a:avLst/>
          </a:prstGeom>
        </p:spPr>
      </p:pic>
      <p:sp>
        <p:nvSpPr>
          <p:cNvPr id="67" name="TextBox 66">
            <a:extLst>
              <a:ext uri="{FF2B5EF4-FFF2-40B4-BE49-F238E27FC236}">
                <a16:creationId xmlns:a16="http://schemas.microsoft.com/office/drawing/2014/main" id="{C9453876-D2D4-8044-D5D7-DF336D97D954}"/>
              </a:ext>
            </a:extLst>
          </p:cNvPr>
          <p:cNvSpPr txBox="1"/>
          <p:nvPr/>
        </p:nvSpPr>
        <p:spPr>
          <a:xfrm>
            <a:off x="1177472" y="3781715"/>
            <a:ext cx="1492874" cy="523220"/>
          </a:xfrm>
          <a:prstGeom prst="rect">
            <a:avLst/>
          </a:prstGeom>
          <a:noFill/>
        </p:spPr>
        <p:txBody>
          <a:bodyPr wrap="square" rtlCol="0">
            <a:spAutoFit/>
          </a:bodyPr>
          <a:lstStyle/>
          <a:p>
            <a:r>
              <a:rPr lang="en-US" sz="2800" b="1" dirty="0"/>
              <a:t>Parents</a:t>
            </a:r>
          </a:p>
        </p:txBody>
      </p:sp>
      <p:sp>
        <p:nvSpPr>
          <p:cNvPr id="2" name="Rectangle 1">
            <a:extLst>
              <a:ext uri="{FF2B5EF4-FFF2-40B4-BE49-F238E27FC236}">
                <a16:creationId xmlns:a16="http://schemas.microsoft.com/office/drawing/2014/main" id="{78E4EE4D-F0BE-F79C-FDF2-4AC95F46BC06}"/>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A88069E0-85C8-6EF5-D40F-7C3D5285581A}"/>
              </a:ext>
            </a:extLst>
          </p:cNvPr>
          <p:cNvSpPr txBox="1">
            <a:spLocks/>
          </p:cNvSpPr>
          <p:nvPr/>
        </p:nvSpPr>
        <p:spPr>
          <a:xfrm>
            <a:off x="422226" y="-10395"/>
            <a:ext cx="11575385" cy="101978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sz="2800" dirty="0"/>
              <a:t>the doctoral population…</a:t>
            </a:r>
          </a:p>
        </p:txBody>
      </p:sp>
    </p:spTree>
    <p:extLst>
      <p:ext uri="{BB962C8B-B14F-4D97-AF65-F5344CB8AC3E}">
        <p14:creationId xmlns:p14="http://schemas.microsoft.com/office/powerpoint/2010/main" val="401312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ontent Placeholder 1">
            <a:extLst>
              <a:ext uri="{FF2B5EF4-FFF2-40B4-BE49-F238E27FC236}">
                <a16:creationId xmlns:a16="http://schemas.microsoft.com/office/drawing/2014/main" id="{B5601666-D36E-75E8-B12F-692CEA3ABA06}"/>
              </a:ext>
            </a:extLst>
          </p:cNvPr>
          <p:cNvSpPr>
            <a:spLocks noGrp="1"/>
          </p:cNvSpPr>
          <p:nvPr>
            <p:ph sz="half" idx="1"/>
          </p:nvPr>
        </p:nvSpPr>
        <p:spPr>
          <a:xfrm>
            <a:off x="3581399" y="1470215"/>
            <a:ext cx="6351072" cy="2097819"/>
          </a:xfrm>
        </p:spPr>
        <p:txBody>
          <a:bodyPr>
            <a:normAutofit/>
          </a:bodyPr>
          <a:lstStyle/>
          <a:p>
            <a:r>
              <a:rPr lang="en-US" sz="3200" dirty="0">
                <a:solidFill>
                  <a:schemeClr val="accent1"/>
                </a:solidFill>
              </a:rPr>
              <a:t>RESEARCH</a:t>
            </a:r>
          </a:p>
          <a:p>
            <a:r>
              <a:rPr lang="en-US" sz="3200" dirty="0">
                <a:solidFill>
                  <a:schemeClr val="accent1"/>
                </a:solidFill>
              </a:rPr>
              <a:t>Conferences / presentations</a:t>
            </a:r>
          </a:p>
          <a:p>
            <a:r>
              <a:rPr lang="en-US" sz="3200" dirty="0">
                <a:solidFill>
                  <a:schemeClr val="accent1"/>
                </a:solidFill>
              </a:rPr>
              <a:t>Dissertation </a:t>
            </a:r>
          </a:p>
          <a:p>
            <a:endParaRPr lang="en-US" sz="2800" dirty="0"/>
          </a:p>
        </p:txBody>
      </p:sp>
      <p:pic>
        <p:nvPicPr>
          <p:cNvPr id="61" name="Picture 60" descr="Hands held up high during a conference">
            <a:extLst>
              <a:ext uri="{FF2B5EF4-FFF2-40B4-BE49-F238E27FC236}">
                <a16:creationId xmlns:a16="http://schemas.microsoft.com/office/drawing/2014/main" id="{087932E1-E10D-F952-24C8-DEBA3BC78664}"/>
              </a:ext>
            </a:extLst>
          </p:cNvPr>
          <p:cNvPicPr>
            <a:picLocks noChangeAspect="1"/>
          </p:cNvPicPr>
          <p:nvPr/>
        </p:nvPicPr>
        <p:blipFill rotWithShape="1">
          <a:blip r:embed="rId3">
            <a:extLst>
              <a:ext uri="{28A0092B-C50C-407E-A947-70E740481C1C}">
                <a14:useLocalDpi xmlns:a14="http://schemas.microsoft.com/office/drawing/2010/main" val="0"/>
              </a:ext>
            </a:extLst>
          </a:blip>
          <a:srcRect t="34793" r="2" b="15715"/>
          <a:stretch/>
        </p:blipFill>
        <p:spPr>
          <a:xfrm>
            <a:off x="3581399" y="3787687"/>
            <a:ext cx="6351072" cy="2098199"/>
          </a:xfrm>
          <a:prstGeom prst="rect">
            <a:avLst/>
          </a:prstGeom>
          <a:noFill/>
        </p:spPr>
      </p:pic>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a:xfrm>
            <a:off x="11560627" y="6319026"/>
            <a:ext cx="436984" cy="365125"/>
          </a:xfrm>
        </p:spPr>
        <p:txBody>
          <a:bodyPr anchor="ctr">
            <a:normAutofit/>
          </a:bodyPr>
          <a:lstStyle/>
          <a:p>
            <a:pPr>
              <a:spcAft>
                <a:spcPts val="600"/>
              </a:spcAft>
            </a:pPr>
            <a:fld id="{E95093C1-3A22-4FD3-9A2D-0EF7936C6C71}" type="slidenum">
              <a:rPr lang="en-US" smtClean="0"/>
              <a:pPr>
                <a:spcAft>
                  <a:spcPts val="600"/>
                </a:spcAft>
              </a:pPr>
              <a:t>14</a:t>
            </a:fld>
            <a:endParaRPr lang="en-US"/>
          </a:p>
        </p:txBody>
      </p:sp>
      <p:pic>
        <p:nvPicPr>
          <p:cNvPr id="18" name="Picture 17" descr="Microscope with lab glassware">
            <a:extLst>
              <a:ext uri="{FF2B5EF4-FFF2-40B4-BE49-F238E27FC236}">
                <a16:creationId xmlns:a16="http://schemas.microsoft.com/office/drawing/2014/main" id="{7D901A28-FCF7-BEDF-5577-6485A09E7882}"/>
              </a:ext>
            </a:extLst>
          </p:cNvPr>
          <p:cNvPicPr>
            <a:picLocks noChangeAspect="1"/>
          </p:cNvPicPr>
          <p:nvPr/>
        </p:nvPicPr>
        <p:blipFill rotWithShape="1">
          <a:blip r:embed="rId4">
            <a:extLst>
              <a:ext uri="{28A0092B-C50C-407E-A947-70E740481C1C}">
                <a14:useLocalDpi xmlns:a14="http://schemas.microsoft.com/office/drawing/2010/main" val="0"/>
              </a:ext>
            </a:extLst>
          </a:blip>
          <a:srcRect r="4533" b="2"/>
          <a:stretch/>
        </p:blipFill>
        <p:spPr>
          <a:xfrm>
            <a:off x="422275" y="1469573"/>
            <a:ext cx="3002243" cy="2099109"/>
          </a:xfrm>
          <a:prstGeom prst="rect">
            <a:avLst/>
          </a:prstGeom>
          <a:noFill/>
        </p:spPr>
      </p:pic>
      <p:pic>
        <p:nvPicPr>
          <p:cNvPr id="57" name="Picture 56" descr="Woman studying in library">
            <a:extLst>
              <a:ext uri="{FF2B5EF4-FFF2-40B4-BE49-F238E27FC236}">
                <a16:creationId xmlns:a16="http://schemas.microsoft.com/office/drawing/2014/main" id="{7DB623F3-215E-CA9D-4ED8-025125D815F1}"/>
              </a:ext>
            </a:extLst>
          </p:cNvPr>
          <p:cNvPicPr>
            <a:picLocks noChangeAspect="1"/>
          </p:cNvPicPr>
          <p:nvPr/>
        </p:nvPicPr>
        <p:blipFill rotWithShape="1">
          <a:blip r:embed="rId5">
            <a:extLst>
              <a:ext uri="{28A0092B-C50C-407E-A947-70E740481C1C}">
                <a14:useLocalDpi xmlns:a14="http://schemas.microsoft.com/office/drawing/2010/main" val="0"/>
              </a:ext>
            </a:extLst>
          </a:blip>
          <a:srcRect l="4531" r="2" b="2"/>
          <a:stretch/>
        </p:blipFill>
        <p:spPr>
          <a:xfrm>
            <a:off x="422275" y="3787687"/>
            <a:ext cx="3002243" cy="2099109"/>
          </a:xfrm>
          <a:prstGeom prst="rect">
            <a:avLst/>
          </a:prstGeom>
          <a:noFill/>
        </p:spPr>
      </p:pic>
      <p:sp>
        <p:nvSpPr>
          <p:cNvPr id="5" name="Title 4">
            <a:extLst>
              <a:ext uri="{FF2B5EF4-FFF2-40B4-BE49-F238E27FC236}">
                <a16:creationId xmlns:a16="http://schemas.microsoft.com/office/drawing/2014/main" id="{E8B3E18A-0E02-2510-030F-5BC285654C12}"/>
              </a:ext>
            </a:extLst>
          </p:cNvPr>
          <p:cNvSpPr>
            <a:spLocks noGrp="1"/>
          </p:cNvSpPr>
          <p:nvPr>
            <p:ph type="title"/>
          </p:nvPr>
        </p:nvSpPr>
        <p:spPr>
          <a:xfrm>
            <a:off x="422226" y="305135"/>
            <a:ext cx="9510245" cy="879853"/>
          </a:xfrm>
        </p:spPr>
        <p:txBody>
          <a:bodyPr anchor="b">
            <a:normAutofit/>
          </a:bodyPr>
          <a:lstStyle/>
          <a:p>
            <a:r>
              <a:rPr lang="en-US" dirty="0"/>
              <a:t>Perceptions of the doctorate</a:t>
            </a:r>
          </a:p>
        </p:txBody>
      </p:sp>
      <p:sp>
        <p:nvSpPr>
          <p:cNvPr id="62" name="Rectangle 61">
            <a:extLst>
              <a:ext uri="{FF2B5EF4-FFF2-40B4-BE49-F238E27FC236}">
                <a16:creationId xmlns:a16="http://schemas.microsoft.com/office/drawing/2014/main" id="{3B6FB6BF-0FC1-14C1-19D6-BEE603256B42}"/>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388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ontent Placeholder 1">
            <a:extLst>
              <a:ext uri="{FF2B5EF4-FFF2-40B4-BE49-F238E27FC236}">
                <a16:creationId xmlns:a16="http://schemas.microsoft.com/office/drawing/2014/main" id="{B5601666-D36E-75E8-B12F-692CEA3ABA06}"/>
              </a:ext>
            </a:extLst>
          </p:cNvPr>
          <p:cNvSpPr>
            <a:spLocks noGrp="1"/>
          </p:cNvSpPr>
          <p:nvPr>
            <p:ph sz="half" idx="1"/>
          </p:nvPr>
        </p:nvSpPr>
        <p:spPr>
          <a:xfrm>
            <a:off x="3581399" y="1470215"/>
            <a:ext cx="6351072" cy="2097819"/>
          </a:xfrm>
        </p:spPr>
        <p:txBody>
          <a:bodyPr>
            <a:normAutofit/>
          </a:bodyPr>
          <a:lstStyle/>
          <a:p>
            <a:r>
              <a:rPr lang="en-US" sz="3200" dirty="0">
                <a:solidFill>
                  <a:schemeClr val="accent1"/>
                </a:solidFill>
              </a:rPr>
              <a:t>RESEARCH</a:t>
            </a:r>
          </a:p>
          <a:p>
            <a:r>
              <a:rPr lang="en-US" sz="3200" dirty="0">
                <a:solidFill>
                  <a:schemeClr val="accent1"/>
                </a:solidFill>
              </a:rPr>
              <a:t>Conferences / presentations</a:t>
            </a:r>
          </a:p>
          <a:p>
            <a:r>
              <a:rPr lang="en-US" sz="3200" dirty="0">
                <a:solidFill>
                  <a:schemeClr val="accent1"/>
                </a:solidFill>
              </a:rPr>
              <a:t>Dissertation </a:t>
            </a:r>
          </a:p>
          <a:p>
            <a:endParaRPr lang="en-US" sz="2800" dirty="0"/>
          </a:p>
        </p:txBody>
      </p:sp>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a:xfrm>
            <a:off x="11560627" y="6319026"/>
            <a:ext cx="436984" cy="365125"/>
          </a:xfrm>
        </p:spPr>
        <p:txBody>
          <a:bodyPr anchor="ctr">
            <a:normAutofit/>
          </a:bodyPr>
          <a:lstStyle/>
          <a:p>
            <a:pPr>
              <a:spcAft>
                <a:spcPts val="600"/>
              </a:spcAft>
            </a:pPr>
            <a:fld id="{E95093C1-3A22-4FD3-9A2D-0EF7936C6C71}" type="slidenum">
              <a:rPr lang="en-US" smtClean="0"/>
              <a:pPr>
                <a:spcAft>
                  <a:spcPts val="600"/>
                </a:spcAft>
              </a:pPr>
              <a:t>15</a:t>
            </a:fld>
            <a:endParaRPr lang="en-US"/>
          </a:p>
        </p:txBody>
      </p:sp>
      <p:sp>
        <p:nvSpPr>
          <p:cNvPr id="2" name="Content Placeholder 1">
            <a:extLst>
              <a:ext uri="{FF2B5EF4-FFF2-40B4-BE49-F238E27FC236}">
                <a16:creationId xmlns:a16="http://schemas.microsoft.com/office/drawing/2014/main" id="{8928F858-53B2-D596-57E0-FA92C6734A03}"/>
              </a:ext>
            </a:extLst>
          </p:cNvPr>
          <p:cNvSpPr txBox="1">
            <a:spLocks/>
          </p:cNvSpPr>
          <p:nvPr/>
        </p:nvSpPr>
        <p:spPr bwMode="gray">
          <a:xfrm>
            <a:off x="4329777" y="4743583"/>
            <a:ext cx="2427158" cy="644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1" kern="1200">
                <a:solidFill>
                  <a:schemeClr val="tx2"/>
                </a:solidFill>
                <a:latin typeface="+mj-lt"/>
                <a:ea typeface="+mn-ea"/>
                <a:cs typeface="+mn-cs"/>
              </a:defRPr>
            </a:lvl1pPr>
            <a:lvl2pPr marL="0" indent="0" algn="l" defTabSz="914400" rtl="0" eaLnBrk="1" latinLnBrk="0" hangingPunct="1">
              <a:lnSpc>
                <a:spcPct val="90000"/>
              </a:lnSpc>
              <a:spcBef>
                <a:spcPts val="500"/>
              </a:spcBef>
              <a:buSzPct val="60000"/>
              <a:buFont typeface="Courier New" panose="02070309020205020404" pitchFamily="49"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50000"/>
                  </a:schemeClr>
                </a:solidFill>
              </a:rPr>
              <a:t>Grant writing</a:t>
            </a:r>
          </a:p>
          <a:p>
            <a:endParaRPr lang="en-US" sz="2800" dirty="0">
              <a:solidFill>
                <a:schemeClr val="accent1">
                  <a:lumMod val="50000"/>
                </a:schemeClr>
              </a:solidFill>
            </a:endParaRPr>
          </a:p>
        </p:txBody>
      </p:sp>
      <p:sp>
        <p:nvSpPr>
          <p:cNvPr id="3" name="Content Placeholder 1">
            <a:extLst>
              <a:ext uri="{FF2B5EF4-FFF2-40B4-BE49-F238E27FC236}">
                <a16:creationId xmlns:a16="http://schemas.microsoft.com/office/drawing/2014/main" id="{7A2BEDCF-9BC7-CD82-14B6-5829CEEC2B01}"/>
              </a:ext>
            </a:extLst>
          </p:cNvPr>
          <p:cNvSpPr txBox="1">
            <a:spLocks/>
          </p:cNvSpPr>
          <p:nvPr/>
        </p:nvSpPr>
        <p:spPr bwMode="gray">
          <a:xfrm>
            <a:off x="1045950" y="2067394"/>
            <a:ext cx="2427158" cy="644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1" kern="1200">
                <a:solidFill>
                  <a:schemeClr val="tx2"/>
                </a:solidFill>
                <a:latin typeface="+mj-lt"/>
                <a:ea typeface="+mn-ea"/>
                <a:cs typeface="+mn-cs"/>
              </a:defRPr>
            </a:lvl1pPr>
            <a:lvl2pPr marL="0" indent="0" algn="l" defTabSz="914400" rtl="0" eaLnBrk="1" latinLnBrk="0" hangingPunct="1">
              <a:lnSpc>
                <a:spcPct val="90000"/>
              </a:lnSpc>
              <a:spcBef>
                <a:spcPts val="500"/>
              </a:spcBef>
              <a:buSzPct val="60000"/>
              <a:buFont typeface="Courier New" panose="02070309020205020404" pitchFamily="49"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50000"/>
                  </a:schemeClr>
                </a:solidFill>
              </a:rPr>
              <a:t>Teaching</a:t>
            </a:r>
          </a:p>
          <a:p>
            <a:endParaRPr lang="en-US" sz="2800" dirty="0">
              <a:solidFill>
                <a:schemeClr val="accent1">
                  <a:lumMod val="50000"/>
                </a:schemeClr>
              </a:solidFill>
            </a:endParaRPr>
          </a:p>
        </p:txBody>
      </p:sp>
      <p:sp>
        <p:nvSpPr>
          <p:cNvPr id="6" name="Content Placeholder 1">
            <a:extLst>
              <a:ext uri="{FF2B5EF4-FFF2-40B4-BE49-F238E27FC236}">
                <a16:creationId xmlns:a16="http://schemas.microsoft.com/office/drawing/2014/main" id="{04F0F267-5766-DD07-E521-720B8A908606}"/>
              </a:ext>
            </a:extLst>
          </p:cNvPr>
          <p:cNvSpPr txBox="1">
            <a:spLocks/>
          </p:cNvSpPr>
          <p:nvPr/>
        </p:nvSpPr>
        <p:spPr bwMode="gray">
          <a:xfrm>
            <a:off x="1306641" y="3954304"/>
            <a:ext cx="2427158" cy="644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1" kern="1200">
                <a:solidFill>
                  <a:schemeClr val="tx2"/>
                </a:solidFill>
                <a:latin typeface="+mj-lt"/>
                <a:ea typeface="+mn-ea"/>
                <a:cs typeface="+mn-cs"/>
              </a:defRPr>
            </a:lvl1pPr>
            <a:lvl2pPr marL="0" indent="0" algn="l" defTabSz="914400" rtl="0" eaLnBrk="1" latinLnBrk="0" hangingPunct="1">
              <a:lnSpc>
                <a:spcPct val="90000"/>
              </a:lnSpc>
              <a:spcBef>
                <a:spcPts val="500"/>
              </a:spcBef>
              <a:buSzPct val="60000"/>
              <a:buFont typeface="Courier New" panose="02070309020205020404" pitchFamily="49"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50000"/>
                  </a:schemeClr>
                </a:solidFill>
              </a:rPr>
              <a:t>Mentoring</a:t>
            </a:r>
          </a:p>
          <a:p>
            <a:endParaRPr lang="en-US" sz="2800" dirty="0">
              <a:solidFill>
                <a:schemeClr val="accent1">
                  <a:lumMod val="50000"/>
                </a:schemeClr>
              </a:solidFill>
            </a:endParaRPr>
          </a:p>
        </p:txBody>
      </p:sp>
      <p:sp>
        <p:nvSpPr>
          <p:cNvPr id="7" name="Content Placeholder 1">
            <a:extLst>
              <a:ext uri="{FF2B5EF4-FFF2-40B4-BE49-F238E27FC236}">
                <a16:creationId xmlns:a16="http://schemas.microsoft.com/office/drawing/2014/main" id="{AEA52E4C-7707-AE7A-C37F-8F1A3EDAFE76}"/>
              </a:ext>
            </a:extLst>
          </p:cNvPr>
          <p:cNvSpPr txBox="1">
            <a:spLocks/>
          </p:cNvSpPr>
          <p:nvPr/>
        </p:nvSpPr>
        <p:spPr bwMode="gray">
          <a:xfrm>
            <a:off x="7689449" y="3726352"/>
            <a:ext cx="3195910" cy="6442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800"/>
              </a:spcBef>
              <a:buFont typeface="Arial" panose="020B0604020202020204" pitchFamily="34" charset="0"/>
              <a:buNone/>
              <a:defRPr sz="2000" b="1" kern="1200">
                <a:solidFill>
                  <a:schemeClr val="tx2"/>
                </a:solidFill>
                <a:latin typeface="+mj-lt"/>
                <a:ea typeface="+mn-ea"/>
                <a:cs typeface="+mn-cs"/>
              </a:defRPr>
            </a:lvl1pPr>
            <a:lvl2pPr marL="0" indent="0" algn="l" defTabSz="914400" rtl="0" eaLnBrk="1" latinLnBrk="0" hangingPunct="1">
              <a:lnSpc>
                <a:spcPct val="90000"/>
              </a:lnSpc>
              <a:spcBef>
                <a:spcPts val="500"/>
              </a:spcBef>
              <a:buSzPct val="60000"/>
              <a:buFont typeface="Courier New" panose="02070309020205020404" pitchFamily="49"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50000"/>
                  </a:schemeClr>
                </a:solidFill>
              </a:rPr>
              <a:t>Committee work</a:t>
            </a:r>
          </a:p>
          <a:p>
            <a:endParaRPr lang="en-US" sz="2800" dirty="0">
              <a:solidFill>
                <a:schemeClr val="accent1">
                  <a:lumMod val="50000"/>
                </a:schemeClr>
              </a:solidFill>
            </a:endParaRPr>
          </a:p>
        </p:txBody>
      </p:sp>
      <p:pic>
        <p:nvPicPr>
          <p:cNvPr id="10" name="Graphic 9" descr="Classroom with solid fill">
            <a:extLst>
              <a:ext uri="{FF2B5EF4-FFF2-40B4-BE49-F238E27FC236}">
                <a16:creationId xmlns:a16="http://schemas.microsoft.com/office/drawing/2014/main" id="{9D973FBB-5758-F0BF-9309-E055458557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5129" y="2875750"/>
            <a:ext cx="914400" cy="914400"/>
          </a:xfrm>
          <a:prstGeom prst="rect">
            <a:avLst/>
          </a:prstGeom>
        </p:spPr>
      </p:pic>
      <p:pic>
        <p:nvPicPr>
          <p:cNvPr id="12" name="Graphic 11" descr="Document with solid fill">
            <a:extLst>
              <a:ext uri="{FF2B5EF4-FFF2-40B4-BE49-F238E27FC236}">
                <a16:creationId xmlns:a16="http://schemas.microsoft.com/office/drawing/2014/main" id="{3326B6D8-73EA-754E-4D9D-C17A424BD3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2535" y="5331041"/>
            <a:ext cx="914400" cy="914400"/>
          </a:xfrm>
          <a:prstGeom prst="rect">
            <a:avLst/>
          </a:prstGeom>
        </p:spPr>
      </p:pic>
      <p:pic>
        <p:nvPicPr>
          <p:cNvPr id="14" name="Graphic 13" descr="Meeting with solid fill">
            <a:extLst>
              <a:ext uri="{FF2B5EF4-FFF2-40B4-BE49-F238E27FC236}">
                <a16:creationId xmlns:a16="http://schemas.microsoft.com/office/drawing/2014/main" id="{2D85ED9C-8980-0981-475A-9207A5AAA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5271" y="2784208"/>
            <a:ext cx="914400" cy="914400"/>
          </a:xfrm>
          <a:prstGeom prst="rect">
            <a:avLst/>
          </a:prstGeom>
        </p:spPr>
      </p:pic>
      <p:sp>
        <p:nvSpPr>
          <p:cNvPr id="17" name="Title 4">
            <a:extLst>
              <a:ext uri="{FF2B5EF4-FFF2-40B4-BE49-F238E27FC236}">
                <a16:creationId xmlns:a16="http://schemas.microsoft.com/office/drawing/2014/main" id="{7B307E7E-E89F-26DC-0955-B8B1D1180647}"/>
              </a:ext>
            </a:extLst>
          </p:cNvPr>
          <p:cNvSpPr txBox="1">
            <a:spLocks/>
          </p:cNvSpPr>
          <p:nvPr/>
        </p:nvSpPr>
        <p:spPr>
          <a:xfrm>
            <a:off x="574626" y="457535"/>
            <a:ext cx="9510245" cy="8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dirty="0"/>
              <a:t>Perceptions of the doctorate</a:t>
            </a:r>
          </a:p>
        </p:txBody>
      </p:sp>
      <p:sp>
        <p:nvSpPr>
          <p:cNvPr id="19" name="Rectangle 18">
            <a:extLst>
              <a:ext uri="{FF2B5EF4-FFF2-40B4-BE49-F238E27FC236}">
                <a16:creationId xmlns:a16="http://schemas.microsoft.com/office/drawing/2014/main" id="{4ACC5F82-3BF2-4AA5-094C-9038F9B4F3D5}"/>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106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ontent Placeholder 1">
            <a:extLst>
              <a:ext uri="{FF2B5EF4-FFF2-40B4-BE49-F238E27FC236}">
                <a16:creationId xmlns:a16="http://schemas.microsoft.com/office/drawing/2014/main" id="{B5601666-D36E-75E8-B12F-692CEA3ABA06}"/>
              </a:ext>
            </a:extLst>
          </p:cNvPr>
          <p:cNvSpPr>
            <a:spLocks noGrp="1"/>
          </p:cNvSpPr>
          <p:nvPr>
            <p:ph sz="half" idx="1"/>
          </p:nvPr>
        </p:nvSpPr>
        <p:spPr>
          <a:xfrm>
            <a:off x="574626" y="1337388"/>
            <a:ext cx="6351072" cy="2097819"/>
          </a:xfrm>
        </p:spPr>
        <p:txBody>
          <a:bodyPr>
            <a:normAutofit/>
          </a:bodyPr>
          <a:lstStyle/>
          <a:p>
            <a:r>
              <a:rPr lang="en-US" sz="3200" dirty="0">
                <a:solidFill>
                  <a:schemeClr val="accent1"/>
                </a:solidFill>
              </a:rPr>
              <a:t>RESEARCH</a:t>
            </a:r>
          </a:p>
          <a:p>
            <a:r>
              <a:rPr lang="en-US" sz="3200" dirty="0">
                <a:solidFill>
                  <a:schemeClr val="accent1"/>
                </a:solidFill>
              </a:rPr>
              <a:t>Conferences / presentations</a:t>
            </a:r>
          </a:p>
          <a:p>
            <a:r>
              <a:rPr lang="en-US" sz="3200" dirty="0">
                <a:solidFill>
                  <a:schemeClr val="accent1"/>
                </a:solidFill>
              </a:rPr>
              <a:t>Dissertation </a:t>
            </a:r>
          </a:p>
          <a:p>
            <a:endParaRPr lang="en-US" sz="2800" dirty="0"/>
          </a:p>
        </p:txBody>
      </p:sp>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a:xfrm>
            <a:off x="11560627" y="6319026"/>
            <a:ext cx="436984" cy="365125"/>
          </a:xfrm>
        </p:spPr>
        <p:txBody>
          <a:bodyPr anchor="ctr">
            <a:normAutofit/>
          </a:bodyPr>
          <a:lstStyle/>
          <a:p>
            <a:pPr>
              <a:spcAft>
                <a:spcPts val="600"/>
              </a:spcAft>
            </a:pPr>
            <a:fld id="{E95093C1-3A22-4FD3-9A2D-0EF7936C6C71}" type="slidenum">
              <a:rPr lang="en-US" smtClean="0"/>
              <a:pPr>
                <a:spcAft>
                  <a:spcPts val="600"/>
                </a:spcAft>
              </a:pPr>
              <a:t>16</a:t>
            </a:fld>
            <a:endParaRPr lang="en-US"/>
          </a:p>
        </p:txBody>
      </p:sp>
      <p:sp>
        <p:nvSpPr>
          <p:cNvPr id="17" name="Title 4">
            <a:extLst>
              <a:ext uri="{FF2B5EF4-FFF2-40B4-BE49-F238E27FC236}">
                <a16:creationId xmlns:a16="http://schemas.microsoft.com/office/drawing/2014/main" id="{7B307E7E-E89F-26DC-0955-B8B1D1180647}"/>
              </a:ext>
            </a:extLst>
          </p:cNvPr>
          <p:cNvSpPr txBox="1">
            <a:spLocks/>
          </p:cNvSpPr>
          <p:nvPr/>
        </p:nvSpPr>
        <p:spPr>
          <a:xfrm>
            <a:off x="574626" y="457535"/>
            <a:ext cx="9510245" cy="8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dirty="0"/>
              <a:t>Perceptions of the doctorate</a:t>
            </a:r>
          </a:p>
        </p:txBody>
      </p:sp>
      <p:sp>
        <p:nvSpPr>
          <p:cNvPr id="19" name="Rectangle 18">
            <a:extLst>
              <a:ext uri="{FF2B5EF4-FFF2-40B4-BE49-F238E27FC236}">
                <a16:creationId xmlns:a16="http://schemas.microsoft.com/office/drawing/2014/main" id="{4ACC5F82-3BF2-4AA5-094C-9038F9B4F3D5}"/>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2D9D5BCA-0CC6-4C2E-B6EB-68B83B451AAD}"/>
              </a:ext>
            </a:extLst>
          </p:cNvPr>
          <p:cNvGraphicFramePr/>
          <p:nvPr/>
        </p:nvGraphicFramePr>
        <p:xfrm>
          <a:off x="4757980" y="1014945"/>
          <a:ext cx="7144842" cy="4828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7365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17</a:t>
            </a:fld>
            <a:endParaRPr lang="en-US" dirty="0"/>
          </a:p>
        </p:txBody>
      </p:sp>
      <p:sp>
        <p:nvSpPr>
          <p:cNvPr id="14" name="Rectangle 13">
            <a:extLst>
              <a:ext uri="{FF2B5EF4-FFF2-40B4-BE49-F238E27FC236}">
                <a16:creationId xmlns:a16="http://schemas.microsoft.com/office/drawing/2014/main" id="{50C099D0-9DA4-1906-EE1B-830926C260F6}"/>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5AE777-6E0E-EED3-4B89-38D070AE580C}"/>
              </a:ext>
            </a:extLst>
          </p:cNvPr>
          <p:cNvSpPr txBox="1"/>
          <p:nvPr/>
        </p:nvSpPr>
        <p:spPr>
          <a:xfrm>
            <a:off x="574626" y="2289125"/>
            <a:ext cx="11439222" cy="2677656"/>
          </a:xfrm>
          <a:prstGeom prst="rect">
            <a:avLst/>
          </a:prstGeom>
          <a:noFill/>
        </p:spPr>
        <p:txBody>
          <a:bodyPr wrap="none" rtlCol="0">
            <a:spAutoFit/>
          </a:bodyPr>
          <a:lstStyle/>
          <a:p>
            <a:pPr marL="285750" indent="-285750">
              <a:buFont typeface="Arial" panose="020B0604020202020204" pitchFamily="34" charset="0"/>
              <a:buChar char="•"/>
            </a:pPr>
            <a:r>
              <a:rPr lang="en-US" sz="2800" u="sng" dirty="0"/>
              <a:t>Financial</a:t>
            </a:r>
            <a:r>
              <a:rPr lang="en-US" sz="2800" dirty="0"/>
              <a:t> support remains an issue, but is rarely directly addressed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Faculty-student relationships can impact retention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u="sng" dirty="0"/>
              <a:t>Perceived support (faculty/peers/department/family) </a:t>
            </a:r>
            <a:r>
              <a:rPr lang="en-US" sz="2800" dirty="0"/>
              <a:t>can impact retention </a:t>
            </a:r>
          </a:p>
          <a:p>
            <a:pPr marL="285750" indent="-285750">
              <a:buFont typeface="Arial" panose="020B0604020202020204" pitchFamily="34" charset="0"/>
              <a:buChar char="•"/>
            </a:pPr>
            <a:endParaRPr lang="en-US" sz="2800" dirty="0"/>
          </a:p>
        </p:txBody>
      </p:sp>
      <p:sp>
        <p:nvSpPr>
          <p:cNvPr id="9" name="Title 4">
            <a:extLst>
              <a:ext uri="{FF2B5EF4-FFF2-40B4-BE49-F238E27FC236}">
                <a16:creationId xmlns:a16="http://schemas.microsoft.com/office/drawing/2014/main" id="{4126EE39-16A6-F98D-FF2C-AC9A4942B3A0}"/>
              </a:ext>
            </a:extLst>
          </p:cNvPr>
          <p:cNvSpPr txBox="1">
            <a:spLocks/>
          </p:cNvSpPr>
          <p:nvPr/>
        </p:nvSpPr>
        <p:spPr>
          <a:xfrm>
            <a:off x="574626" y="457535"/>
            <a:ext cx="9510245" cy="8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dirty="0"/>
              <a:t>What do we know from the literature?</a:t>
            </a:r>
          </a:p>
        </p:txBody>
      </p:sp>
    </p:spTree>
    <p:extLst>
      <p:ext uri="{BB962C8B-B14F-4D97-AF65-F5344CB8AC3E}">
        <p14:creationId xmlns:p14="http://schemas.microsoft.com/office/powerpoint/2010/main" val="389525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18</a:t>
            </a:fld>
            <a:endParaRPr lang="en-US"/>
          </a:p>
        </p:txBody>
      </p:sp>
      <p:sp>
        <p:nvSpPr>
          <p:cNvPr id="5" name="Title 4">
            <a:extLst>
              <a:ext uri="{FF2B5EF4-FFF2-40B4-BE49-F238E27FC236}">
                <a16:creationId xmlns:a16="http://schemas.microsoft.com/office/drawing/2014/main" id="{E8B3E18A-0E02-2510-030F-5BC285654C12}"/>
              </a:ext>
            </a:extLst>
          </p:cNvPr>
          <p:cNvSpPr>
            <a:spLocks noGrp="1"/>
          </p:cNvSpPr>
          <p:nvPr>
            <p:ph type="title"/>
          </p:nvPr>
        </p:nvSpPr>
        <p:spPr>
          <a:xfrm>
            <a:off x="422226" y="305135"/>
            <a:ext cx="11138401" cy="603275"/>
          </a:xfrm>
        </p:spPr>
        <p:txBody>
          <a:bodyPr>
            <a:normAutofit/>
          </a:bodyPr>
          <a:lstStyle/>
          <a:p>
            <a:pPr algn="ctr"/>
            <a:r>
              <a:rPr lang="en-US" dirty="0">
                <a:solidFill>
                  <a:schemeClr val="accent1"/>
                </a:solidFill>
              </a:rPr>
              <a:t>Doctoral Socialization</a:t>
            </a:r>
          </a:p>
        </p:txBody>
      </p:sp>
      <p:sp>
        <p:nvSpPr>
          <p:cNvPr id="3" name="TextBox 2">
            <a:extLst>
              <a:ext uri="{FF2B5EF4-FFF2-40B4-BE49-F238E27FC236}">
                <a16:creationId xmlns:a16="http://schemas.microsoft.com/office/drawing/2014/main" id="{98C8DB00-852A-6BAA-8ED5-BAAC096D1A43}"/>
              </a:ext>
            </a:extLst>
          </p:cNvPr>
          <p:cNvSpPr txBox="1"/>
          <p:nvPr/>
        </p:nvSpPr>
        <p:spPr>
          <a:xfrm>
            <a:off x="2867461" y="1346674"/>
            <a:ext cx="6457077" cy="2308324"/>
          </a:xfrm>
          <a:prstGeom prst="rect">
            <a:avLst/>
          </a:prstGeom>
          <a:noFill/>
        </p:spPr>
        <p:txBody>
          <a:bodyPr wrap="square">
            <a:spAutoFit/>
          </a:bodyPr>
          <a:lstStyle/>
          <a:p>
            <a:r>
              <a:rPr lang="en-CA" sz="2400" dirty="0"/>
              <a:t>Students integrate into academia through </a:t>
            </a:r>
            <a:r>
              <a:rPr lang="en-CA" sz="2400" b="1" dirty="0">
                <a:solidFill>
                  <a:schemeClr val="tx2"/>
                </a:solidFill>
              </a:rPr>
              <a:t>interaction</a:t>
            </a:r>
            <a:r>
              <a:rPr lang="en-CA" sz="2400" dirty="0"/>
              <a:t> with </a:t>
            </a:r>
            <a:r>
              <a:rPr lang="en-CA" sz="2400" u="sng" dirty="0">
                <a:solidFill>
                  <a:schemeClr val="tx2"/>
                </a:solidFill>
              </a:rPr>
              <a:t>departments</a:t>
            </a:r>
            <a:r>
              <a:rPr lang="en-CA" sz="2400" dirty="0">
                <a:solidFill>
                  <a:schemeClr val="tx2"/>
                </a:solidFill>
              </a:rPr>
              <a:t> </a:t>
            </a:r>
            <a:r>
              <a:rPr lang="en-CA" sz="2400" dirty="0"/>
              <a:t>(i.e., </a:t>
            </a:r>
            <a:r>
              <a:rPr lang="en-CA" sz="2400" u="sng" dirty="0">
                <a:solidFill>
                  <a:schemeClr val="tx2"/>
                </a:solidFill>
              </a:rPr>
              <a:t>faculty, peers)</a:t>
            </a:r>
            <a:r>
              <a:rPr lang="en-CA" sz="2400" dirty="0"/>
              <a:t> to develop the </a:t>
            </a:r>
            <a:r>
              <a:rPr lang="en-CA" sz="2400" b="1" dirty="0"/>
              <a:t>values, attitudes, and skills </a:t>
            </a:r>
            <a:r>
              <a:rPr lang="en-CA" sz="2400" dirty="0"/>
              <a:t>needed for their chosen profession, and for academia more broadly</a:t>
            </a:r>
          </a:p>
          <a:p>
            <a:endParaRPr lang="en-CA" sz="2400" dirty="0"/>
          </a:p>
        </p:txBody>
      </p:sp>
      <p:sp>
        <p:nvSpPr>
          <p:cNvPr id="6" name="TextBox 5">
            <a:extLst>
              <a:ext uri="{FF2B5EF4-FFF2-40B4-BE49-F238E27FC236}">
                <a16:creationId xmlns:a16="http://schemas.microsoft.com/office/drawing/2014/main" id="{937781A7-B82C-068B-9C2E-BF6233240E04}"/>
              </a:ext>
            </a:extLst>
          </p:cNvPr>
          <p:cNvSpPr txBox="1"/>
          <p:nvPr/>
        </p:nvSpPr>
        <p:spPr>
          <a:xfrm>
            <a:off x="4143867" y="6195915"/>
            <a:ext cx="3695118" cy="246221"/>
          </a:xfrm>
          <a:prstGeom prst="rect">
            <a:avLst/>
          </a:prstGeom>
          <a:noFill/>
        </p:spPr>
        <p:txBody>
          <a:bodyPr wrap="square">
            <a:spAutoFit/>
          </a:bodyPr>
          <a:lstStyle/>
          <a:p>
            <a:r>
              <a:rPr lang="en-CA" sz="1000" dirty="0"/>
              <a:t>(Bragg, 1976; C. M. Johnson et al., 2017; Weidman &amp; Stein, 2003)</a:t>
            </a:r>
            <a:endParaRPr lang="en-US" sz="1000" dirty="0"/>
          </a:p>
        </p:txBody>
      </p:sp>
      <p:sp>
        <p:nvSpPr>
          <p:cNvPr id="10" name="TextBox 9">
            <a:extLst>
              <a:ext uri="{FF2B5EF4-FFF2-40B4-BE49-F238E27FC236}">
                <a16:creationId xmlns:a16="http://schemas.microsoft.com/office/drawing/2014/main" id="{7329E0FF-9365-A346-9E0E-416F2534F5F6}"/>
              </a:ext>
            </a:extLst>
          </p:cNvPr>
          <p:cNvSpPr txBox="1"/>
          <p:nvPr/>
        </p:nvSpPr>
        <p:spPr>
          <a:xfrm>
            <a:off x="1604989" y="3688972"/>
            <a:ext cx="8982019" cy="1569660"/>
          </a:xfrm>
          <a:prstGeom prst="rect">
            <a:avLst/>
          </a:prstGeom>
          <a:noFill/>
        </p:spPr>
        <p:txBody>
          <a:bodyPr wrap="square" rtlCol="0">
            <a:spAutoFit/>
          </a:bodyPr>
          <a:lstStyle/>
          <a:p>
            <a:pPr algn="ctr"/>
            <a:r>
              <a:rPr lang="en-US" sz="3200" dirty="0">
                <a:solidFill>
                  <a:schemeClr val="tx2"/>
                </a:solidFill>
              </a:rPr>
              <a:t>Pandemic = WFH</a:t>
            </a:r>
          </a:p>
          <a:p>
            <a:pPr algn="ctr"/>
            <a:endParaRPr lang="en-US" sz="3200" dirty="0">
              <a:solidFill>
                <a:schemeClr val="tx2"/>
              </a:solidFill>
            </a:endParaRPr>
          </a:p>
          <a:p>
            <a:pPr algn="ctr"/>
            <a:r>
              <a:rPr lang="en-US" sz="3200" dirty="0">
                <a:solidFill>
                  <a:schemeClr val="tx2"/>
                </a:solidFill>
              </a:rPr>
              <a:t>What happens when that vital </a:t>
            </a:r>
            <a:r>
              <a:rPr lang="en-US" sz="3200" i="1" dirty="0">
                <a:solidFill>
                  <a:schemeClr val="tx2"/>
                </a:solidFill>
              </a:rPr>
              <a:t>interaction </a:t>
            </a:r>
            <a:r>
              <a:rPr lang="en-US" sz="3200" dirty="0">
                <a:solidFill>
                  <a:schemeClr val="tx2"/>
                </a:solidFill>
              </a:rPr>
              <a:t>changes? </a:t>
            </a:r>
          </a:p>
        </p:txBody>
      </p:sp>
      <p:sp>
        <p:nvSpPr>
          <p:cNvPr id="11" name="Rectangle 10">
            <a:extLst>
              <a:ext uri="{FF2B5EF4-FFF2-40B4-BE49-F238E27FC236}">
                <a16:creationId xmlns:a16="http://schemas.microsoft.com/office/drawing/2014/main" id="{C977A0D2-D72C-D789-5375-9604C349898F}"/>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49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19</a:t>
            </a:fld>
            <a:endParaRPr lang="en-US" dirty="0"/>
          </a:p>
        </p:txBody>
      </p:sp>
      <p:sp>
        <p:nvSpPr>
          <p:cNvPr id="13" name="Title 4">
            <a:extLst>
              <a:ext uri="{FF2B5EF4-FFF2-40B4-BE49-F238E27FC236}">
                <a16:creationId xmlns:a16="http://schemas.microsoft.com/office/drawing/2014/main" id="{14FB501C-5CC7-244C-93D1-6ACCBF8A691F}"/>
              </a:ext>
            </a:extLst>
          </p:cNvPr>
          <p:cNvSpPr txBox="1">
            <a:spLocks/>
          </p:cNvSpPr>
          <p:nvPr/>
        </p:nvSpPr>
        <p:spPr>
          <a:xfrm>
            <a:off x="422226" y="624557"/>
            <a:ext cx="11138401" cy="6032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algn="ctr"/>
            <a:r>
              <a:rPr lang="en-US" dirty="0">
                <a:solidFill>
                  <a:schemeClr val="accent1"/>
                </a:solidFill>
              </a:rPr>
              <a:t>AIM</a:t>
            </a:r>
          </a:p>
        </p:txBody>
      </p:sp>
      <p:sp>
        <p:nvSpPr>
          <p:cNvPr id="14" name="Rectangle 13">
            <a:extLst>
              <a:ext uri="{FF2B5EF4-FFF2-40B4-BE49-F238E27FC236}">
                <a16:creationId xmlns:a16="http://schemas.microsoft.com/office/drawing/2014/main" id="{50C099D0-9DA4-1906-EE1B-830926C260F6}"/>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A63996-F056-A50E-CA15-272A972BFBCE}"/>
              </a:ext>
            </a:extLst>
          </p:cNvPr>
          <p:cNvSpPr txBox="1"/>
          <p:nvPr/>
        </p:nvSpPr>
        <p:spPr>
          <a:xfrm>
            <a:off x="3205756" y="1436804"/>
            <a:ext cx="5780484" cy="1569660"/>
          </a:xfrm>
          <a:prstGeom prst="rect">
            <a:avLst/>
          </a:prstGeom>
          <a:noFill/>
        </p:spPr>
        <p:txBody>
          <a:bodyPr wrap="square">
            <a:spAutoFit/>
          </a:bodyPr>
          <a:lstStyle/>
          <a:p>
            <a:pPr algn="just"/>
            <a:r>
              <a:rPr lang="en-CA" sz="2400" dirty="0"/>
              <a:t>D</a:t>
            </a:r>
            <a:r>
              <a:rPr lang="en-CA" sz="2400" kern="1200" dirty="0">
                <a:solidFill>
                  <a:schemeClr val="tx1"/>
                </a:solidFill>
                <a:effectLst/>
                <a:latin typeface="+mn-lt"/>
                <a:ea typeface="+mn-ea"/>
                <a:cs typeface="+mn-cs"/>
              </a:rPr>
              <a:t>iscover how students’ experiences of doctoral study may have shifted considering the global pandemic, and how these changes may have affected their socialization</a:t>
            </a:r>
            <a:endParaRPr lang="en-US" sz="2400" dirty="0"/>
          </a:p>
        </p:txBody>
      </p:sp>
      <p:sp>
        <p:nvSpPr>
          <p:cNvPr id="15" name="Triangle 14">
            <a:extLst>
              <a:ext uri="{FF2B5EF4-FFF2-40B4-BE49-F238E27FC236}">
                <a16:creationId xmlns:a16="http://schemas.microsoft.com/office/drawing/2014/main" id="{AFCBD120-E60D-C7D5-6CBF-17847399E148}"/>
              </a:ext>
            </a:extLst>
          </p:cNvPr>
          <p:cNvSpPr/>
          <p:nvPr/>
        </p:nvSpPr>
        <p:spPr>
          <a:xfrm>
            <a:off x="4702968" y="3851537"/>
            <a:ext cx="2786063" cy="1887618"/>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Field</a:t>
            </a:r>
          </a:p>
          <a:p>
            <a:pPr algn="ctr"/>
            <a:r>
              <a:rPr lang="en-US" dirty="0"/>
              <a:t>Capital</a:t>
            </a:r>
          </a:p>
          <a:p>
            <a:pPr algn="ctr"/>
            <a:r>
              <a:rPr lang="en-US" dirty="0"/>
              <a:t>Habitus</a:t>
            </a:r>
          </a:p>
        </p:txBody>
      </p:sp>
      <p:sp>
        <p:nvSpPr>
          <p:cNvPr id="16" name="TextBox 15">
            <a:extLst>
              <a:ext uri="{FF2B5EF4-FFF2-40B4-BE49-F238E27FC236}">
                <a16:creationId xmlns:a16="http://schemas.microsoft.com/office/drawing/2014/main" id="{B9742782-4BB6-342F-2B16-C5589B275655}"/>
              </a:ext>
            </a:extLst>
          </p:cNvPr>
          <p:cNvSpPr txBox="1"/>
          <p:nvPr/>
        </p:nvSpPr>
        <p:spPr>
          <a:xfrm>
            <a:off x="4693371" y="4471993"/>
            <a:ext cx="2805255" cy="369332"/>
          </a:xfrm>
          <a:prstGeom prst="rect">
            <a:avLst/>
          </a:prstGeom>
          <a:noFill/>
        </p:spPr>
        <p:txBody>
          <a:bodyPr wrap="none" rtlCol="0">
            <a:spAutoFit/>
          </a:bodyPr>
          <a:lstStyle/>
          <a:p>
            <a:r>
              <a:rPr lang="en-US" b="1" dirty="0">
                <a:solidFill>
                  <a:schemeClr val="tx2"/>
                </a:solidFill>
              </a:rPr>
              <a:t>BOURDIEUSIAN CONCEPTS:</a:t>
            </a:r>
          </a:p>
        </p:txBody>
      </p:sp>
    </p:spTree>
    <p:extLst>
      <p:ext uri="{BB962C8B-B14F-4D97-AF65-F5344CB8AC3E}">
        <p14:creationId xmlns:p14="http://schemas.microsoft.com/office/powerpoint/2010/main" val="1152929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B89C-0283-7A06-457D-4559AF184735}"/>
              </a:ext>
            </a:extLst>
          </p:cNvPr>
          <p:cNvSpPr>
            <a:spLocks noGrp="1"/>
          </p:cNvSpPr>
          <p:nvPr>
            <p:ph type="title"/>
          </p:nvPr>
        </p:nvSpPr>
        <p:spPr>
          <a:xfrm>
            <a:off x="556839" y="0"/>
            <a:ext cx="7104916" cy="1124331"/>
          </a:xfrm>
        </p:spPr>
        <p:txBody>
          <a:bodyPr/>
          <a:lstStyle/>
          <a:p>
            <a:r>
              <a:rPr lang="en-US" sz="4400" dirty="0"/>
              <a:t>Upcoming</a:t>
            </a:r>
            <a:r>
              <a:rPr lang="en-US" dirty="0"/>
              <a:t> :</a:t>
            </a:r>
          </a:p>
        </p:txBody>
      </p:sp>
      <p:sp>
        <p:nvSpPr>
          <p:cNvPr id="3" name="Text Placeholder 2">
            <a:extLst>
              <a:ext uri="{FF2B5EF4-FFF2-40B4-BE49-F238E27FC236}">
                <a16:creationId xmlns:a16="http://schemas.microsoft.com/office/drawing/2014/main" id="{B2594256-DFF1-8DB7-B558-0DB4CD30CADC}"/>
              </a:ext>
            </a:extLst>
          </p:cNvPr>
          <p:cNvSpPr>
            <a:spLocks noGrp="1"/>
          </p:cNvSpPr>
          <p:nvPr>
            <p:ph type="body" idx="1"/>
          </p:nvPr>
        </p:nvSpPr>
        <p:spPr>
          <a:xfrm>
            <a:off x="594106" y="1123124"/>
            <a:ext cx="11003788" cy="1495389"/>
          </a:xfrm>
        </p:spPr>
        <p:txBody>
          <a:bodyPr/>
          <a:lstStyle/>
          <a:p>
            <a:pPr indent="457200" algn="l"/>
            <a:endParaRPr lang="en-CA" sz="1800" dirty="0">
              <a:solidFill>
                <a:srgbClr val="000000"/>
              </a:solidFill>
              <a:latin typeface="inherit"/>
            </a:endParaRPr>
          </a:p>
          <a:p>
            <a:r>
              <a:rPr lang="en-CA" sz="1800" dirty="0">
                <a:solidFill>
                  <a:srgbClr val="000000"/>
                </a:solidFill>
                <a:latin typeface="inherit"/>
              </a:rPr>
              <a:t>2. </a:t>
            </a:r>
            <a:r>
              <a:rPr lang="en-CA" sz="1800" i="0" dirty="0">
                <a:solidFill>
                  <a:srgbClr val="000000"/>
                </a:solidFill>
                <a:effectLst/>
                <a:latin typeface="inherit"/>
              </a:rPr>
              <a:t>Thursday, January 26, 2023, 12:00-1:00 PM EST </a:t>
            </a:r>
            <a:endParaRPr lang="en-CA" sz="1800" i="0" dirty="0">
              <a:solidFill>
                <a:srgbClr val="000000"/>
              </a:solidFill>
              <a:effectLst/>
              <a:latin typeface="Calibri" panose="020F0502020204030204" pitchFamily="34" charset="0"/>
            </a:endParaRPr>
          </a:p>
          <a:p>
            <a:r>
              <a:rPr lang="en-CA" sz="1800" b="0" dirty="0">
                <a:solidFill>
                  <a:srgbClr val="000000"/>
                </a:solidFill>
                <a:latin typeface="inherit"/>
              </a:rPr>
              <a:t>“Centering Justice and Equity in Supporting Graduate Students of Color” with Dr. Kimberly A Truong. </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D42440-84B4-610A-0407-D6009C8F0A0E}"/>
              </a:ext>
            </a:extLst>
          </p:cNvPr>
          <p:cNvSpPr>
            <a:spLocks noGrp="1"/>
          </p:cNvSpPr>
          <p:nvPr>
            <p:ph type="sldNum" sz="quarter" idx="12"/>
          </p:nvPr>
        </p:nvSpPr>
        <p:spPr/>
        <p:txBody>
          <a:bodyPr/>
          <a:lstStyle/>
          <a:p>
            <a:fld id="{E95093C1-3A22-4FD3-9A2D-0EF7936C6C71}" type="slidenum">
              <a:rPr lang="en-US" smtClean="0"/>
              <a:t>2</a:t>
            </a:fld>
            <a:endParaRPr lang="en-US"/>
          </a:p>
        </p:txBody>
      </p:sp>
      <p:sp>
        <p:nvSpPr>
          <p:cNvPr id="5" name="TextBox 4">
            <a:extLst>
              <a:ext uri="{FF2B5EF4-FFF2-40B4-BE49-F238E27FC236}">
                <a16:creationId xmlns:a16="http://schemas.microsoft.com/office/drawing/2014/main" id="{EA830251-5A6A-B001-6C5A-AFB929C0B336}"/>
              </a:ext>
            </a:extLst>
          </p:cNvPr>
          <p:cNvSpPr txBox="1"/>
          <p:nvPr/>
        </p:nvSpPr>
        <p:spPr>
          <a:xfrm>
            <a:off x="3695944" y="566814"/>
            <a:ext cx="8083175" cy="738664"/>
          </a:xfrm>
          <a:prstGeom prst="rect">
            <a:avLst/>
          </a:prstGeom>
          <a:noFill/>
        </p:spPr>
        <p:txBody>
          <a:bodyPr wrap="none" rtlCol="0">
            <a:spAutoFit/>
          </a:bodyPr>
          <a:lstStyle/>
          <a:p>
            <a:r>
              <a:rPr lang="en-CA" sz="2400" b="1" i="0" dirty="0">
                <a:solidFill>
                  <a:srgbClr val="000000"/>
                </a:solidFill>
                <a:effectLst/>
                <a:latin typeface="inherit"/>
              </a:rPr>
              <a:t>CIHE Speaker Series – </a:t>
            </a:r>
            <a:r>
              <a:rPr lang="en-CA" sz="2400" b="1" i="1" dirty="0">
                <a:solidFill>
                  <a:srgbClr val="000000"/>
                </a:solidFill>
                <a:effectLst/>
                <a:latin typeface="inherit"/>
              </a:rPr>
              <a:t>Graduate Education in a Global Context</a:t>
            </a:r>
            <a:r>
              <a:rPr lang="en-CA" sz="2400" b="1" i="0" dirty="0">
                <a:solidFill>
                  <a:srgbClr val="000000"/>
                </a:solidFill>
                <a:effectLst/>
                <a:latin typeface="inherit"/>
              </a:rPr>
              <a:t> </a:t>
            </a:r>
          </a:p>
          <a:p>
            <a:endParaRPr lang="en-US" dirty="0"/>
          </a:p>
        </p:txBody>
      </p:sp>
      <p:sp>
        <p:nvSpPr>
          <p:cNvPr id="6" name="Text Placeholder 2">
            <a:extLst>
              <a:ext uri="{FF2B5EF4-FFF2-40B4-BE49-F238E27FC236}">
                <a16:creationId xmlns:a16="http://schemas.microsoft.com/office/drawing/2014/main" id="{55BE6A09-5B89-8EB9-7019-80A47C068FA5}"/>
              </a:ext>
            </a:extLst>
          </p:cNvPr>
          <p:cNvSpPr txBox="1">
            <a:spLocks/>
          </p:cNvSpPr>
          <p:nvPr/>
        </p:nvSpPr>
        <p:spPr bwMode="gray">
          <a:xfrm>
            <a:off x="556839" y="2259540"/>
            <a:ext cx="11003788" cy="1495389"/>
          </a:xfrm>
          <a:prstGeom prst="rect">
            <a:avLst/>
          </a:prstGeom>
        </p:spPr>
        <p:txBody>
          <a:bodyPr vert="horz" lIns="91440" tIns="45720" rIns="91440" bIns="45720" rtlCol="0">
            <a:normAutofit/>
          </a:bodyPr>
          <a:lstStyle>
            <a:lvl1pPr marL="0" indent="0" algn="l" defTabSz="914400" rtl="0" eaLnBrk="1" latinLnBrk="0" hangingPunct="1">
              <a:lnSpc>
                <a:spcPct val="70000"/>
              </a:lnSpc>
              <a:spcBef>
                <a:spcPts val="1800"/>
              </a:spcBef>
              <a:buFont typeface="Arial" panose="020B0604020202020204" pitchFamily="34" charset="0"/>
              <a:buNone/>
              <a:defRPr sz="4400" b="1" kern="1200" cap="all" baseline="0">
                <a:solidFill>
                  <a:schemeClr val="tx2"/>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457200"/>
            <a:endParaRPr lang="en-CA" sz="1800" dirty="0">
              <a:solidFill>
                <a:srgbClr val="000000"/>
              </a:solidFill>
              <a:latin typeface="inherit"/>
            </a:endParaRPr>
          </a:p>
          <a:p>
            <a:r>
              <a:rPr lang="en-CA" sz="1800" dirty="0">
                <a:solidFill>
                  <a:srgbClr val="000000"/>
                </a:solidFill>
                <a:latin typeface="inherit"/>
              </a:rPr>
              <a:t>3.  Friday, February 17, 2023, 12:00-1:00 PM EST </a:t>
            </a:r>
            <a:endParaRPr lang="en-CA" sz="1800" dirty="0">
              <a:solidFill>
                <a:srgbClr val="000000"/>
              </a:solidFill>
              <a:latin typeface="Calibri" panose="020F0502020204030204" pitchFamily="34" charset="0"/>
            </a:endParaRPr>
          </a:p>
          <a:p>
            <a:r>
              <a:rPr lang="en-CA" sz="1800" b="0" dirty="0">
                <a:solidFill>
                  <a:srgbClr val="000000"/>
                </a:solidFill>
                <a:latin typeface="inherit"/>
              </a:rPr>
              <a:t>“Resource Use and Perception Across Demographic Characteristics With Maryrose </a:t>
            </a:r>
            <a:r>
              <a:rPr lang="en-CA" sz="1800" b="0" dirty="0" err="1">
                <a:solidFill>
                  <a:srgbClr val="000000"/>
                </a:solidFill>
                <a:latin typeface="inherit"/>
              </a:rPr>
              <a:t>Weatherton</a:t>
            </a:r>
            <a:r>
              <a:rPr lang="en-CA" sz="1800" b="0" dirty="0">
                <a:solidFill>
                  <a:srgbClr val="000000"/>
                </a:solidFill>
                <a:latin typeface="inherit"/>
              </a:rPr>
              <a:t>”</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8" name="Text Placeholder 2">
            <a:extLst>
              <a:ext uri="{FF2B5EF4-FFF2-40B4-BE49-F238E27FC236}">
                <a16:creationId xmlns:a16="http://schemas.microsoft.com/office/drawing/2014/main" id="{0E0AF417-6408-B1E7-FC31-17E9F1F19C0F}"/>
              </a:ext>
            </a:extLst>
          </p:cNvPr>
          <p:cNvSpPr txBox="1">
            <a:spLocks/>
          </p:cNvSpPr>
          <p:nvPr/>
        </p:nvSpPr>
        <p:spPr bwMode="gray">
          <a:xfrm>
            <a:off x="556839" y="3429000"/>
            <a:ext cx="11003788" cy="1495389"/>
          </a:xfrm>
          <a:prstGeom prst="rect">
            <a:avLst/>
          </a:prstGeom>
        </p:spPr>
        <p:txBody>
          <a:bodyPr vert="horz" lIns="91440" tIns="45720" rIns="91440" bIns="45720" rtlCol="0">
            <a:normAutofit/>
          </a:bodyPr>
          <a:lstStyle>
            <a:lvl1pPr marL="0" indent="0" algn="l" defTabSz="914400" rtl="0" eaLnBrk="1" latinLnBrk="0" hangingPunct="1">
              <a:lnSpc>
                <a:spcPct val="70000"/>
              </a:lnSpc>
              <a:spcBef>
                <a:spcPts val="1800"/>
              </a:spcBef>
              <a:buFont typeface="Arial" panose="020B0604020202020204" pitchFamily="34" charset="0"/>
              <a:buNone/>
              <a:defRPr sz="4400" b="1" kern="1200" cap="all" baseline="0">
                <a:solidFill>
                  <a:schemeClr val="tx2"/>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457200"/>
            <a:endParaRPr lang="en-CA" sz="1800" dirty="0">
              <a:solidFill>
                <a:srgbClr val="000000"/>
              </a:solidFill>
              <a:latin typeface="inherit"/>
            </a:endParaRPr>
          </a:p>
          <a:p>
            <a:r>
              <a:rPr lang="en-CA" sz="1800" dirty="0">
                <a:solidFill>
                  <a:srgbClr val="000000"/>
                </a:solidFill>
                <a:latin typeface="inherit"/>
              </a:rPr>
              <a:t>4. Thursday, March 9, 2023, 2:00-3:00 PM EST </a:t>
            </a:r>
            <a:endParaRPr lang="en-CA" sz="1800" dirty="0">
              <a:solidFill>
                <a:srgbClr val="000000"/>
              </a:solidFill>
              <a:latin typeface="Calibri" panose="020F0502020204030204" pitchFamily="34" charset="0"/>
            </a:endParaRPr>
          </a:p>
          <a:p>
            <a:pPr>
              <a:lnSpc>
                <a:spcPct val="90000"/>
              </a:lnSpc>
            </a:pPr>
            <a:r>
              <a:rPr lang="en-CA" sz="1800" b="0" dirty="0">
                <a:solidFill>
                  <a:srgbClr val="000000"/>
                </a:solidFill>
                <a:latin typeface="inherit"/>
              </a:rPr>
              <a:t>“Online Learning Communities as Subversive Activity: Countering the Isolation and Silos in Graduate Supervision With Dr. Michele Jacobsen”</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9" name="Rounded Rectangle 8">
            <a:extLst>
              <a:ext uri="{FF2B5EF4-FFF2-40B4-BE49-F238E27FC236}">
                <a16:creationId xmlns:a16="http://schemas.microsoft.com/office/drawing/2014/main" id="{96A2FF33-9CAF-B3E0-D33D-C557A4594249}"/>
              </a:ext>
            </a:extLst>
          </p:cNvPr>
          <p:cNvSpPr/>
          <p:nvPr/>
        </p:nvSpPr>
        <p:spPr>
          <a:xfrm>
            <a:off x="3543781" y="5460619"/>
            <a:ext cx="5104436" cy="1223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Join Us!</a:t>
            </a:r>
          </a:p>
          <a:p>
            <a:pPr algn="ctr"/>
            <a:r>
              <a:rPr lang="en-US" dirty="0"/>
              <a:t>To register, visit https://</a:t>
            </a:r>
            <a:r>
              <a:rPr lang="en-US" dirty="0" err="1"/>
              <a:t>www.oise.utoronto.ca</a:t>
            </a:r>
            <a:r>
              <a:rPr lang="en-US" dirty="0"/>
              <a:t>/</a:t>
            </a:r>
            <a:r>
              <a:rPr lang="en-US" dirty="0" err="1"/>
              <a:t>cihe</a:t>
            </a:r>
            <a:r>
              <a:rPr lang="en-US" dirty="0"/>
              <a:t>/events/</a:t>
            </a:r>
            <a:r>
              <a:rPr lang="en-US" dirty="0" err="1"/>
              <a:t>cihe</a:t>
            </a:r>
            <a:r>
              <a:rPr lang="en-US" dirty="0"/>
              <a:t>-speaker-series/</a:t>
            </a:r>
          </a:p>
        </p:txBody>
      </p:sp>
    </p:spTree>
    <p:extLst>
      <p:ext uri="{BB962C8B-B14F-4D97-AF65-F5344CB8AC3E}">
        <p14:creationId xmlns:p14="http://schemas.microsoft.com/office/powerpoint/2010/main" val="1776596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8751FB-0163-C390-4A68-6D59E89A8ABB}"/>
              </a:ext>
            </a:extLst>
          </p:cNvPr>
          <p:cNvSpPr>
            <a:spLocks noGrp="1"/>
          </p:cNvSpPr>
          <p:nvPr>
            <p:ph type="sldNum" sz="quarter" idx="12"/>
          </p:nvPr>
        </p:nvSpPr>
        <p:spPr/>
        <p:txBody>
          <a:bodyPr/>
          <a:lstStyle/>
          <a:p>
            <a:fld id="{E95093C1-3A22-4FD3-9A2D-0EF7936C6C71}" type="slidenum">
              <a:rPr lang="en-US" smtClean="0"/>
              <a:t>20</a:t>
            </a:fld>
            <a:endParaRPr lang="en-US" dirty="0"/>
          </a:p>
        </p:txBody>
      </p:sp>
      <p:sp>
        <p:nvSpPr>
          <p:cNvPr id="13" name="Title 4">
            <a:extLst>
              <a:ext uri="{FF2B5EF4-FFF2-40B4-BE49-F238E27FC236}">
                <a16:creationId xmlns:a16="http://schemas.microsoft.com/office/drawing/2014/main" id="{14FB501C-5CC7-244C-93D1-6ACCBF8A691F}"/>
              </a:ext>
            </a:extLst>
          </p:cNvPr>
          <p:cNvSpPr txBox="1">
            <a:spLocks/>
          </p:cNvSpPr>
          <p:nvPr/>
        </p:nvSpPr>
        <p:spPr>
          <a:xfrm>
            <a:off x="422226" y="624557"/>
            <a:ext cx="11138401" cy="6032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algn="ctr"/>
            <a:r>
              <a:rPr lang="en-US" dirty="0">
                <a:solidFill>
                  <a:schemeClr val="accent1"/>
                </a:solidFill>
              </a:rPr>
              <a:t>Research Questions</a:t>
            </a:r>
          </a:p>
        </p:txBody>
      </p:sp>
      <p:sp>
        <p:nvSpPr>
          <p:cNvPr id="14" name="Rectangle 13">
            <a:extLst>
              <a:ext uri="{FF2B5EF4-FFF2-40B4-BE49-F238E27FC236}">
                <a16:creationId xmlns:a16="http://schemas.microsoft.com/office/drawing/2014/main" id="{50C099D0-9DA4-1906-EE1B-830926C260F6}"/>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A63996-F056-A50E-CA15-272A972BFBCE}"/>
              </a:ext>
            </a:extLst>
          </p:cNvPr>
          <p:cNvSpPr txBox="1"/>
          <p:nvPr/>
        </p:nvSpPr>
        <p:spPr>
          <a:xfrm>
            <a:off x="3784209" y="4313340"/>
            <a:ext cx="7666894" cy="707886"/>
          </a:xfrm>
          <a:prstGeom prst="rect">
            <a:avLst/>
          </a:prstGeom>
          <a:noFill/>
        </p:spPr>
        <p:txBody>
          <a:bodyPr wrap="square">
            <a:spAutoFit/>
          </a:bodyPr>
          <a:lstStyle/>
          <a:p>
            <a:pPr lvl="0" algn="just"/>
            <a:r>
              <a:rPr lang="en-CA" sz="2000" b="1" i="1" dirty="0"/>
              <a:t>How can Bourdieu’s conceptual tools help us to conceptualize their experiences?</a:t>
            </a:r>
          </a:p>
        </p:txBody>
      </p:sp>
      <p:sp>
        <p:nvSpPr>
          <p:cNvPr id="11" name="Bevel 10">
            <a:extLst>
              <a:ext uri="{FF2B5EF4-FFF2-40B4-BE49-F238E27FC236}">
                <a16:creationId xmlns:a16="http://schemas.microsoft.com/office/drawing/2014/main" id="{07DDF7B7-0301-82D5-4F51-EDC75D251D92}"/>
              </a:ext>
            </a:extLst>
          </p:cNvPr>
          <p:cNvSpPr/>
          <p:nvPr/>
        </p:nvSpPr>
        <p:spPr>
          <a:xfrm>
            <a:off x="1380358" y="4178638"/>
            <a:ext cx="1323530" cy="8327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2</a:t>
            </a:r>
          </a:p>
        </p:txBody>
      </p:sp>
      <p:sp>
        <p:nvSpPr>
          <p:cNvPr id="2" name="Bevel 1">
            <a:extLst>
              <a:ext uri="{FF2B5EF4-FFF2-40B4-BE49-F238E27FC236}">
                <a16:creationId xmlns:a16="http://schemas.microsoft.com/office/drawing/2014/main" id="{AE469648-A7BA-A97A-858E-8A32B31EBD09}"/>
              </a:ext>
            </a:extLst>
          </p:cNvPr>
          <p:cNvSpPr/>
          <p:nvPr/>
        </p:nvSpPr>
        <p:spPr>
          <a:xfrm>
            <a:off x="1380358" y="1909192"/>
            <a:ext cx="1323530" cy="8327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1</a:t>
            </a:r>
          </a:p>
        </p:txBody>
      </p:sp>
      <p:sp>
        <p:nvSpPr>
          <p:cNvPr id="3" name="TextBox 2">
            <a:extLst>
              <a:ext uri="{FF2B5EF4-FFF2-40B4-BE49-F238E27FC236}">
                <a16:creationId xmlns:a16="http://schemas.microsoft.com/office/drawing/2014/main" id="{23633C79-B9FD-FBD4-D769-A8EF5FC3ACF7}"/>
              </a:ext>
            </a:extLst>
          </p:cNvPr>
          <p:cNvSpPr txBox="1"/>
          <p:nvPr/>
        </p:nvSpPr>
        <p:spPr>
          <a:xfrm>
            <a:off x="3784209" y="1817745"/>
            <a:ext cx="7776418" cy="1015663"/>
          </a:xfrm>
          <a:prstGeom prst="rect">
            <a:avLst/>
          </a:prstGeom>
          <a:noFill/>
        </p:spPr>
        <p:txBody>
          <a:bodyPr wrap="square">
            <a:spAutoFit/>
          </a:bodyPr>
          <a:lstStyle/>
          <a:p>
            <a:pPr lvl="0" algn="just"/>
            <a:r>
              <a:rPr lang="en-CA" sz="2000" b="1" i="1" dirty="0"/>
              <a:t>How do we understand students’ experiences of their doctoral programs to have been affected in the immediate response to the COVID-19 pandemic? </a:t>
            </a:r>
            <a:endParaRPr lang="en-CA" sz="2000" b="1" dirty="0"/>
          </a:p>
        </p:txBody>
      </p:sp>
    </p:spTree>
    <p:extLst>
      <p:ext uri="{BB962C8B-B14F-4D97-AF65-F5344CB8AC3E}">
        <p14:creationId xmlns:p14="http://schemas.microsoft.com/office/powerpoint/2010/main" val="98027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7263-8482-0D8A-4190-EEE03867D90A}"/>
              </a:ext>
            </a:extLst>
          </p:cNvPr>
          <p:cNvSpPr>
            <a:spLocks noGrp="1"/>
          </p:cNvSpPr>
          <p:nvPr>
            <p:ph type="body" idx="1"/>
          </p:nvPr>
        </p:nvSpPr>
        <p:spPr>
          <a:xfrm>
            <a:off x="594105" y="2532601"/>
            <a:ext cx="7849807" cy="3572363"/>
          </a:xfrm>
        </p:spPr>
        <p:txBody>
          <a:bodyPr/>
          <a:lstStyle/>
          <a:p>
            <a:r>
              <a:rPr lang="en-US" dirty="0"/>
              <a:t>Research design &amp; Methods</a:t>
            </a:r>
          </a:p>
        </p:txBody>
      </p:sp>
      <p:sp>
        <p:nvSpPr>
          <p:cNvPr id="4" name="Slide Number Placeholder 3">
            <a:extLst>
              <a:ext uri="{FF2B5EF4-FFF2-40B4-BE49-F238E27FC236}">
                <a16:creationId xmlns:a16="http://schemas.microsoft.com/office/drawing/2014/main" id="{11D6405B-6AA3-DA4E-5C30-1096095F28D6}"/>
              </a:ext>
            </a:extLst>
          </p:cNvPr>
          <p:cNvSpPr>
            <a:spLocks noGrp="1"/>
          </p:cNvSpPr>
          <p:nvPr>
            <p:ph type="sldNum" sz="quarter" idx="12"/>
          </p:nvPr>
        </p:nvSpPr>
        <p:spPr/>
        <p:txBody>
          <a:bodyPr/>
          <a:lstStyle/>
          <a:p>
            <a:fld id="{E95093C1-3A22-4FD3-9A2D-0EF7936C6C71}" type="slidenum">
              <a:rPr lang="en-US" smtClean="0"/>
              <a:t>21</a:t>
            </a:fld>
            <a:endParaRPr lang="en-US"/>
          </a:p>
        </p:txBody>
      </p:sp>
      <p:pic>
        <p:nvPicPr>
          <p:cNvPr id="11" name="Graphic 10" descr="Ui Ux outline">
            <a:extLst>
              <a:ext uri="{FF2B5EF4-FFF2-40B4-BE49-F238E27FC236}">
                <a16:creationId xmlns:a16="http://schemas.microsoft.com/office/drawing/2014/main" id="{6E378720-1958-33D7-DB2A-AF1CB0FAC8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751" y="3411525"/>
            <a:ext cx="1814513" cy="1814513"/>
          </a:xfrm>
          <a:prstGeom prst="rect">
            <a:avLst/>
          </a:prstGeom>
        </p:spPr>
      </p:pic>
      <p:sp>
        <p:nvSpPr>
          <p:cNvPr id="13" name="Rectangle 12">
            <a:extLst>
              <a:ext uri="{FF2B5EF4-FFF2-40B4-BE49-F238E27FC236}">
                <a16:creationId xmlns:a16="http://schemas.microsoft.com/office/drawing/2014/main" id="{7084394F-D5B4-FE4E-9D73-358B3C69A818}"/>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80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82030-2734-9A15-18D3-D131A1F4D9E2}"/>
              </a:ext>
            </a:extLst>
          </p:cNvPr>
          <p:cNvSpPr>
            <a:spLocks noGrp="1"/>
          </p:cNvSpPr>
          <p:nvPr>
            <p:ph type="body" idx="1"/>
          </p:nvPr>
        </p:nvSpPr>
        <p:spPr/>
        <p:txBody>
          <a:bodyPr/>
          <a:lstStyle/>
          <a:p>
            <a:r>
              <a:rPr lang="en-US" dirty="0"/>
              <a:t>Overview</a:t>
            </a:r>
          </a:p>
        </p:txBody>
      </p:sp>
      <p:sp>
        <p:nvSpPr>
          <p:cNvPr id="3" name="Content Placeholder 2">
            <a:extLst>
              <a:ext uri="{FF2B5EF4-FFF2-40B4-BE49-F238E27FC236}">
                <a16:creationId xmlns:a16="http://schemas.microsoft.com/office/drawing/2014/main" id="{548FE6AF-DA36-E075-923B-4736CED53B4D}"/>
              </a:ext>
            </a:extLst>
          </p:cNvPr>
          <p:cNvSpPr>
            <a:spLocks noGrp="1"/>
          </p:cNvSpPr>
          <p:nvPr>
            <p:ph sz="half" idx="2"/>
          </p:nvPr>
        </p:nvSpPr>
        <p:spPr/>
        <p:txBody>
          <a:bodyPr/>
          <a:lstStyle/>
          <a:p>
            <a:r>
              <a:rPr lang="en-CA" sz="2800" dirty="0">
                <a:solidFill>
                  <a:schemeClr val="tx1"/>
                </a:solidFill>
              </a:rPr>
              <a:t>Participants were recruited from three large, research-intensive institutions in one Canadian province</a:t>
            </a:r>
          </a:p>
          <a:p>
            <a:r>
              <a:rPr lang="en-CA" sz="2800" dirty="0">
                <a:solidFill>
                  <a:schemeClr val="tx1"/>
                </a:solidFill>
              </a:rPr>
              <a:t>Various departments</a:t>
            </a:r>
          </a:p>
          <a:p>
            <a:r>
              <a:rPr lang="en-CA" sz="2800" dirty="0">
                <a:solidFill>
                  <a:schemeClr val="tx1"/>
                </a:solidFill>
              </a:rPr>
              <a:t>Recruited via GSAs</a:t>
            </a:r>
          </a:p>
          <a:p>
            <a:r>
              <a:rPr lang="en-CA" sz="2800" dirty="0">
                <a:solidFill>
                  <a:schemeClr val="tx1"/>
                </a:solidFill>
              </a:rPr>
              <a:t>Total of 18 participants </a:t>
            </a:r>
            <a:r>
              <a:rPr lang="en-CA" dirty="0">
                <a:solidFill>
                  <a:schemeClr val="tx1"/>
                </a:solidFill>
              </a:rPr>
              <a:t>(17 doctoral students, and one assistant professor at time of interview)</a:t>
            </a:r>
          </a:p>
        </p:txBody>
      </p:sp>
      <p:sp>
        <p:nvSpPr>
          <p:cNvPr id="4" name="Slide Number Placeholder 3">
            <a:extLst>
              <a:ext uri="{FF2B5EF4-FFF2-40B4-BE49-F238E27FC236}">
                <a16:creationId xmlns:a16="http://schemas.microsoft.com/office/drawing/2014/main" id="{D5619382-9E1B-2AF5-41F6-08316F616584}"/>
              </a:ext>
            </a:extLst>
          </p:cNvPr>
          <p:cNvSpPr>
            <a:spLocks noGrp="1"/>
          </p:cNvSpPr>
          <p:nvPr>
            <p:ph type="sldNum" sz="quarter" idx="12"/>
          </p:nvPr>
        </p:nvSpPr>
        <p:spPr/>
        <p:txBody>
          <a:bodyPr/>
          <a:lstStyle/>
          <a:p>
            <a:fld id="{E95093C1-3A22-4FD3-9A2D-0EF7936C6C71}" type="slidenum">
              <a:rPr lang="en-US" smtClean="0"/>
              <a:t>22</a:t>
            </a:fld>
            <a:endParaRPr lang="en-US"/>
          </a:p>
        </p:txBody>
      </p:sp>
      <p:sp>
        <p:nvSpPr>
          <p:cNvPr id="5" name="Title 4">
            <a:extLst>
              <a:ext uri="{FF2B5EF4-FFF2-40B4-BE49-F238E27FC236}">
                <a16:creationId xmlns:a16="http://schemas.microsoft.com/office/drawing/2014/main" id="{D21FB5AD-C66B-A1C1-BB79-8092D178DB45}"/>
              </a:ext>
            </a:extLst>
          </p:cNvPr>
          <p:cNvSpPr>
            <a:spLocks noGrp="1"/>
          </p:cNvSpPr>
          <p:nvPr>
            <p:ph type="title"/>
          </p:nvPr>
        </p:nvSpPr>
        <p:spPr/>
        <p:txBody>
          <a:bodyPr/>
          <a:lstStyle/>
          <a:p>
            <a:r>
              <a:rPr lang="en-US" dirty="0"/>
              <a:t>Research design &amp; Methods</a:t>
            </a:r>
          </a:p>
        </p:txBody>
      </p:sp>
      <p:sp>
        <p:nvSpPr>
          <p:cNvPr id="6" name="Rectangle 5">
            <a:extLst>
              <a:ext uri="{FF2B5EF4-FFF2-40B4-BE49-F238E27FC236}">
                <a16:creationId xmlns:a16="http://schemas.microsoft.com/office/drawing/2014/main" id="{16DBD082-8D1B-B0AF-ED3B-56B12940DAE1}"/>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848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82030-2734-9A15-18D3-D131A1F4D9E2}"/>
              </a:ext>
            </a:extLst>
          </p:cNvPr>
          <p:cNvSpPr>
            <a:spLocks noGrp="1"/>
          </p:cNvSpPr>
          <p:nvPr>
            <p:ph type="body" idx="1"/>
          </p:nvPr>
        </p:nvSpPr>
        <p:spPr/>
        <p:txBody>
          <a:bodyPr/>
          <a:lstStyle/>
          <a:p>
            <a:r>
              <a:rPr lang="en-US" dirty="0"/>
              <a:t>Overview</a:t>
            </a:r>
          </a:p>
        </p:txBody>
      </p:sp>
      <p:sp>
        <p:nvSpPr>
          <p:cNvPr id="3" name="Content Placeholder 2">
            <a:extLst>
              <a:ext uri="{FF2B5EF4-FFF2-40B4-BE49-F238E27FC236}">
                <a16:creationId xmlns:a16="http://schemas.microsoft.com/office/drawing/2014/main" id="{548FE6AF-DA36-E075-923B-4736CED53B4D}"/>
              </a:ext>
            </a:extLst>
          </p:cNvPr>
          <p:cNvSpPr>
            <a:spLocks noGrp="1"/>
          </p:cNvSpPr>
          <p:nvPr>
            <p:ph sz="half" idx="2"/>
          </p:nvPr>
        </p:nvSpPr>
        <p:spPr/>
        <p:txBody>
          <a:bodyPr/>
          <a:lstStyle/>
          <a:p>
            <a:r>
              <a:rPr lang="en-CA" sz="2800" dirty="0">
                <a:solidFill>
                  <a:schemeClr val="tx1"/>
                </a:solidFill>
              </a:rPr>
              <a:t>~Hour-long semi-structured interviews using open-ended questions</a:t>
            </a:r>
          </a:p>
          <a:p>
            <a:pPr lvl="1"/>
            <a:r>
              <a:rPr lang="en-CA" sz="2600" dirty="0">
                <a:solidFill>
                  <a:schemeClr val="tx1"/>
                </a:solidFill>
              </a:rPr>
              <a:t>Virtual, using MS Teams</a:t>
            </a:r>
          </a:p>
          <a:p>
            <a:r>
              <a:rPr lang="en-US" sz="2800" dirty="0">
                <a:solidFill>
                  <a:schemeClr val="tx1"/>
                </a:solidFill>
              </a:rPr>
              <a:t>Interview recordings transcribed manually</a:t>
            </a:r>
          </a:p>
          <a:p>
            <a:r>
              <a:rPr lang="en-US" sz="2800" dirty="0">
                <a:solidFill>
                  <a:schemeClr val="tx1"/>
                </a:solidFill>
              </a:rPr>
              <a:t>Coded in </a:t>
            </a:r>
            <a:r>
              <a:rPr lang="en-US" sz="2800" dirty="0" err="1">
                <a:solidFill>
                  <a:schemeClr val="tx1"/>
                </a:solidFill>
              </a:rPr>
              <a:t>Nvivo</a:t>
            </a:r>
            <a:r>
              <a:rPr lang="en-US" sz="2800" dirty="0">
                <a:solidFill>
                  <a:schemeClr val="tx1"/>
                </a:solidFill>
              </a:rPr>
              <a:t> </a:t>
            </a:r>
          </a:p>
          <a:p>
            <a:pPr lvl="1"/>
            <a:r>
              <a:rPr lang="en-US" sz="2600" dirty="0">
                <a:solidFill>
                  <a:schemeClr val="tx1"/>
                </a:solidFill>
              </a:rPr>
              <a:t>Intuitive coding</a:t>
            </a:r>
          </a:p>
          <a:p>
            <a:pPr lvl="1"/>
            <a:r>
              <a:rPr lang="en-US" sz="2600" dirty="0">
                <a:solidFill>
                  <a:schemeClr val="tx1"/>
                </a:solidFill>
              </a:rPr>
              <a:t>Thematic coding based on predetermined codes from literature</a:t>
            </a:r>
            <a:endParaRPr lang="en-CA" sz="2600" dirty="0">
              <a:solidFill>
                <a:schemeClr val="tx1"/>
              </a:solidFill>
            </a:endParaRPr>
          </a:p>
        </p:txBody>
      </p:sp>
      <p:sp>
        <p:nvSpPr>
          <p:cNvPr id="4" name="Slide Number Placeholder 3">
            <a:extLst>
              <a:ext uri="{FF2B5EF4-FFF2-40B4-BE49-F238E27FC236}">
                <a16:creationId xmlns:a16="http://schemas.microsoft.com/office/drawing/2014/main" id="{D5619382-9E1B-2AF5-41F6-08316F616584}"/>
              </a:ext>
            </a:extLst>
          </p:cNvPr>
          <p:cNvSpPr>
            <a:spLocks noGrp="1"/>
          </p:cNvSpPr>
          <p:nvPr>
            <p:ph type="sldNum" sz="quarter" idx="12"/>
          </p:nvPr>
        </p:nvSpPr>
        <p:spPr/>
        <p:txBody>
          <a:bodyPr/>
          <a:lstStyle/>
          <a:p>
            <a:fld id="{E95093C1-3A22-4FD3-9A2D-0EF7936C6C71}" type="slidenum">
              <a:rPr lang="en-US" smtClean="0"/>
              <a:t>23</a:t>
            </a:fld>
            <a:endParaRPr lang="en-US"/>
          </a:p>
        </p:txBody>
      </p:sp>
      <p:sp>
        <p:nvSpPr>
          <p:cNvPr id="5" name="Title 4">
            <a:extLst>
              <a:ext uri="{FF2B5EF4-FFF2-40B4-BE49-F238E27FC236}">
                <a16:creationId xmlns:a16="http://schemas.microsoft.com/office/drawing/2014/main" id="{D21FB5AD-C66B-A1C1-BB79-8092D178DB45}"/>
              </a:ext>
            </a:extLst>
          </p:cNvPr>
          <p:cNvSpPr>
            <a:spLocks noGrp="1"/>
          </p:cNvSpPr>
          <p:nvPr>
            <p:ph type="title"/>
          </p:nvPr>
        </p:nvSpPr>
        <p:spPr/>
        <p:txBody>
          <a:bodyPr/>
          <a:lstStyle/>
          <a:p>
            <a:r>
              <a:rPr lang="en-US" dirty="0"/>
              <a:t>Research design &amp; Methods</a:t>
            </a:r>
          </a:p>
        </p:txBody>
      </p:sp>
      <p:sp>
        <p:nvSpPr>
          <p:cNvPr id="6" name="Rectangle 5">
            <a:extLst>
              <a:ext uri="{FF2B5EF4-FFF2-40B4-BE49-F238E27FC236}">
                <a16:creationId xmlns:a16="http://schemas.microsoft.com/office/drawing/2014/main" id="{16DBD082-8D1B-B0AF-ED3B-56B12940DAE1}"/>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284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19382-9E1B-2AF5-41F6-08316F616584}"/>
              </a:ext>
            </a:extLst>
          </p:cNvPr>
          <p:cNvSpPr>
            <a:spLocks noGrp="1"/>
          </p:cNvSpPr>
          <p:nvPr>
            <p:ph type="sldNum" sz="quarter" idx="12"/>
          </p:nvPr>
        </p:nvSpPr>
        <p:spPr/>
        <p:txBody>
          <a:bodyPr/>
          <a:lstStyle/>
          <a:p>
            <a:fld id="{E95093C1-3A22-4FD3-9A2D-0EF7936C6C71}" type="slidenum">
              <a:rPr lang="en-US" smtClean="0"/>
              <a:t>24</a:t>
            </a:fld>
            <a:endParaRPr lang="en-US"/>
          </a:p>
        </p:txBody>
      </p:sp>
      <p:sp>
        <p:nvSpPr>
          <p:cNvPr id="5" name="Title 4">
            <a:extLst>
              <a:ext uri="{FF2B5EF4-FFF2-40B4-BE49-F238E27FC236}">
                <a16:creationId xmlns:a16="http://schemas.microsoft.com/office/drawing/2014/main" id="{D21FB5AD-C66B-A1C1-BB79-8092D178DB45}"/>
              </a:ext>
            </a:extLst>
          </p:cNvPr>
          <p:cNvSpPr>
            <a:spLocks noGrp="1"/>
          </p:cNvSpPr>
          <p:nvPr>
            <p:ph type="title"/>
          </p:nvPr>
        </p:nvSpPr>
        <p:spPr/>
        <p:txBody>
          <a:bodyPr/>
          <a:lstStyle/>
          <a:p>
            <a:r>
              <a:rPr lang="en-US" dirty="0"/>
              <a:t>Research design &amp; Methods</a:t>
            </a:r>
          </a:p>
        </p:txBody>
      </p:sp>
      <p:sp>
        <p:nvSpPr>
          <p:cNvPr id="6" name="Rectangle 5">
            <a:extLst>
              <a:ext uri="{FF2B5EF4-FFF2-40B4-BE49-F238E27FC236}">
                <a16:creationId xmlns:a16="http://schemas.microsoft.com/office/drawing/2014/main" id="{16DBD082-8D1B-B0AF-ED3B-56B12940DAE1}"/>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528A5C6-2F2B-25F0-9FF8-5611C1E66FDB}"/>
              </a:ext>
            </a:extLst>
          </p:cNvPr>
          <p:cNvSpPr>
            <a:spLocks noGrp="1"/>
          </p:cNvSpPr>
          <p:nvPr>
            <p:ph sz="half" idx="2"/>
          </p:nvPr>
        </p:nvSpPr>
        <p:spPr>
          <a:xfrm>
            <a:off x="422226" y="1994760"/>
            <a:ext cx="9510245" cy="4014153"/>
          </a:xfrm>
        </p:spPr>
        <p:txBody>
          <a:bodyPr>
            <a:normAutofit/>
          </a:bodyPr>
          <a:lstStyle/>
          <a:p>
            <a:pPr marL="0" indent="0">
              <a:buNone/>
            </a:pPr>
            <a:r>
              <a:rPr lang="en-US" b="1" dirty="0"/>
              <a:t>Phase 1. </a:t>
            </a:r>
            <a:r>
              <a:rPr lang="en-US" dirty="0"/>
              <a:t>Intuitive, “open” coding</a:t>
            </a:r>
          </a:p>
          <a:p>
            <a:pPr lvl="1"/>
            <a:r>
              <a:rPr lang="en-US" sz="2000" dirty="0"/>
              <a:t>Using </a:t>
            </a:r>
            <a:r>
              <a:rPr lang="en-US" sz="2000" dirty="0" err="1"/>
              <a:t>Nvivo</a:t>
            </a:r>
            <a:r>
              <a:rPr lang="en-US" sz="2000" dirty="0"/>
              <a:t>, assigning codes (nodes) as they arise within the transcripts, sentence by sentence. </a:t>
            </a:r>
            <a:r>
              <a:rPr lang="en-US" sz="1800" dirty="0"/>
              <a:t>Some codes were as follows:</a:t>
            </a:r>
          </a:p>
          <a:p>
            <a:pPr lvl="2"/>
            <a:r>
              <a:rPr lang="en-US" sz="1800" dirty="0">
                <a:solidFill>
                  <a:srgbClr val="0070C0"/>
                </a:solidFill>
              </a:rPr>
              <a:t>Adjustment</a:t>
            </a:r>
          </a:p>
          <a:p>
            <a:pPr lvl="2"/>
            <a:r>
              <a:rPr lang="en-US" sz="1800" dirty="0">
                <a:solidFill>
                  <a:srgbClr val="0070C0"/>
                </a:solidFill>
              </a:rPr>
              <a:t>Delay</a:t>
            </a:r>
          </a:p>
          <a:p>
            <a:pPr lvl="2"/>
            <a:r>
              <a:rPr lang="en-US" sz="1800" dirty="0">
                <a:solidFill>
                  <a:srgbClr val="0070C0"/>
                </a:solidFill>
              </a:rPr>
              <a:t>Identity </a:t>
            </a:r>
          </a:p>
          <a:p>
            <a:pPr lvl="2"/>
            <a:r>
              <a:rPr lang="en-US" sz="1800" dirty="0">
                <a:solidFill>
                  <a:srgbClr val="0070C0"/>
                </a:solidFill>
              </a:rPr>
              <a:t>Initiative</a:t>
            </a:r>
          </a:p>
          <a:p>
            <a:pPr lvl="2"/>
            <a:r>
              <a:rPr lang="en-US" sz="1800" dirty="0">
                <a:solidFill>
                  <a:srgbClr val="0070C0"/>
                </a:solidFill>
              </a:rPr>
              <a:t>Mental health</a:t>
            </a:r>
          </a:p>
          <a:p>
            <a:pPr lvl="2"/>
            <a:r>
              <a:rPr lang="en-US" sz="1800" dirty="0">
                <a:solidFill>
                  <a:srgbClr val="0070C0"/>
                </a:solidFill>
              </a:rPr>
              <a:t>Motivation</a:t>
            </a:r>
          </a:p>
          <a:p>
            <a:pPr lvl="2"/>
            <a:r>
              <a:rPr lang="en-US" sz="1800" dirty="0">
                <a:solidFill>
                  <a:srgbClr val="0070C0"/>
                </a:solidFill>
              </a:rPr>
              <a:t>Resilience</a:t>
            </a:r>
          </a:p>
          <a:p>
            <a:pPr lvl="2"/>
            <a:r>
              <a:rPr lang="en-US" sz="1800" dirty="0">
                <a:solidFill>
                  <a:srgbClr val="0070C0"/>
                </a:solidFill>
              </a:rPr>
              <a:t>Work-life balance</a:t>
            </a:r>
          </a:p>
          <a:p>
            <a:pPr lvl="2"/>
            <a:endParaRPr lang="en-US" sz="1800" dirty="0">
              <a:solidFill>
                <a:srgbClr val="0070C0"/>
              </a:solidFill>
            </a:endParaRPr>
          </a:p>
          <a:p>
            <a:pPr lvl="2"/>
            <a:endParaRPr lang="en-US" dirty="0"/>
          </a:p>
          <a:p>
            <a:pPr marL="914400" lvl="2" indent="0">
              <a:buNone/>
            </a:pPr>
            <a:endParaRPr lang="en-US" dirty="0"/>
          </a:p>
        </p:txBody>
      </p:sp>
      <p:sp>
        <p:nvSpPr>
          <p:cNvPr id="10" name="Text Placeholder 9">
            <a:extLst>
              <a:ext uri="{FF2B5EF4-FFF2-40B4-BE49-F238E27FC236}">
                <a16:creationId xmlns:a16="http://schemas.microsoft.com/office/drawing/2014/main" id="{E36081CD-D71D-213C-EB7C-F48290CF01D0}"/>
              </a:ext>
            </a:extLst>
          </p:cNvPr>
          <p:cNvSpPr>
            <a:spLocks noGrp="1"/>
          </p:cNvSpPr>
          <p:nvPr>
            <p:ph type="body" idx="1"/>
          </p:nvPr>
        </p:nvSpPr>
        <p:spPr/>
        <p:txBody>
          <a:bodyPr/>
          <a:lstStyle/>
          <a:p>
            <a:r>
              <a:rPr lang="en-US" dirty="0"/>
              <a:t>Coding Process</a:t>
            </a:r>
          </a:p>
        </p:txBody>
      </p:sp>
    </p:spTree>
    <p:extLst>
      <p:ext uri="{BB962C8B-B14F-4D97-AF65-F5344CB8AC3E}">
        <p14:creationId xmlns:p14="http://schemas.microsoft.com/office/powerpoint/2010/main" val="363541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19382-9E1B-2AF5-41F6-08316F616584}"/>
              </a:ext>
            </a:extLst>
          </p:cNvPr>
          <p:cNvSpPr>
            <a:spLocks noGrp="1"/>
          </p:cNvSpPr>
          <p:nvPr>
            <p:ph type="sldNum" sz="quarter" idx="12"/>
          </p:nvPr>
        </p:nvSpPr>
        <p:spPr/>
        <p:txBody>
          <a:bodyPr/>
          <a:lstStyle/>
          <a:p>
            <a:fld id="{E95093C1-3A22-4FD3-9A2D-0EF7936C6C71}" type="slidenum">
              <a:rPr lang="en-US" smtClean="0"/>
              <a:t>25</a:t>
            </a:fld>
            <a:endParaRPr lang="en-US"/>
          </a:p>
        </p:txBody>
      </p:sp>
      <p:sp>
        <p:nvSpPr>
          <p:cNvPr id="5" name="Title 4">
            <a:extLst>
              <a:ext uri="{FF2B5EF4-FFF2-40B4-BE49-F238E27FC236}">
                <a16:creationId xmlns:a16="http://schemas.microsoft.com/office/drawing/2014/main" id="{D21FB5AD-C66B-A1C1-BB79-8092D178DB45}"/>
              </a:ext>
            </a:extLst>
          </p:cNvPr>
          <p:cNvSpPr>
            <a:spLocks noGrp="1"/>
          </p:cNvSpPr>
          <p:nvPr>
            <p:ph type="title"/>
          </p:nvPr>
        </p:nvSpPr>
        <p:spPr/>
        <p:txBody>
          <a:bodyPr/>
          <a:lstStyle/>
          <a:p>
            <a:r>
              <a:rPr lang="en-US" dirty="0"/>
              <a:t>Research design &amp; Methods</a:t>
            </a:r>
          </a:p>
        </p:txBody>
      </p:sp>
      <p:sp>
        <p:nvSpPr>
          <p:cNvPr id="6" name="Rectangle 5">
            <a:extLst>
              <a:ext uri="{FF2B5EF4-FFF2-40B4-BE49-F238E27FC236}">
                <a16:creationId xmlns:a16="http://schemas.microsoft.com/office/drawing/2014/main" id="{16DBD082-8D1B-B0AF-ED3B-56B12940DAE1}"/>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528A5C6-2F2B-25F0-9FF8-5611C1E66FDB}"/>
              </a:ext>
            </a:extLst>
          </p:cNvPr>
          <p:cNvSpPr>
            <a:spLocks noGrp="1"/>
          </p:cNvSpPr>
          <p:nvPr>
            <p:ph sz="half" idx="2"/>
          </p:nvPr>
        </p:nvSpPr>
        <p:spPr/>
        <p:txBody>
          <a:bodyPr>
            <a:normAutofit lnSpcReduction="10000"/>
          </a:bodyPr>
          <a:lstStyle/>
          <a:p>
            <a:pPr marL="0" indent="0">
              <a:buNone/>
            </a:pPr>
            <a:r>
              <a:rPr lang="en-US" b="1" dirty="0"/>
              <a:t>Phase 2. </a:t>
            </a:r>
            <a:r>
              <a:rPr lang="en-US" dirty="0"/>
              <a:t>Coding using pre-determined themes from the literature and theory (a priori)</a:t>
            </a:r>
          </a:p>
          <a:p>
            <a:pPr lvl="1"/>
            <a:r>
              <a:rPr lang="en-US" dirty="0"/>
              <a:t>Using </a:t>
            </a:r>
            <a:r>
              <a:rPr lang="en-US" dirty="0" err="1"/>
              <a:t>Nvivo</a:t>
            </a:r>
            <a:r>
              <a:rPr lang="en-US" dirty="0"/>
              <a:t>, assigning codes (nodes) based on themes derived form the literature, using pre-constructed list. Codes included:</a:t>
            </a:r>
          </a:p>
          <a:p>
            <a:pPr lvl="2"/>
            <a:r>
              <a:rPr lang="en-US" sz="1800" dirty="0">
                <a:solidFill>
                  <a:srgbClr val="0070C0"/>
                </a:solidFill>
              </a:rPr>
              <a:t>Communication (networking)</a:t>
            </a:r>
          </a:p>
          <a:p>
            <a:pPr lvl="2"/>
            <a:r>
              <a:rPr lang="en-US" sz="1800" dirty="0">
                <a:solidFill>
                  <a:srgbClr val="0070C0"/>
                </a:solidFill>
              </a:rPr>
              <a:t>Education</a:t>
            </a:r>
          </a:p>
          <a:p>
            <a:pPr lvl="2"/>
            <a:r>
              <a:rPr lang="en-US" sz="1800" dirty="0">
                <a:solidFill>
                  <a:srgbClr val="0070C0"/>
                </a:solidFill>
              </a:rPr>
              <a:t>Employment</a:t>
            </a:r>
          </a:p>
          <a:p>
            <a:pPr lvl="2"/>
            <a:r>
              <a:rPr lang="en-US" sz="1800" dirty="0">
                <a:solidFill>
                  <a:srgbClr val="0070C0"/>
                </a:solidFill>
              </a:rPr>
              <a:t>Family and living situation </a:t>
            </a:r>
          </a:p>
          <a:p>
            <a:pPr lvl="2"/>
            <a:r>
              <a:rPr lang="en-US" sz="1800" dirty="0">
                <a:solidFill>
                  <a:srgbClr val="0070C0"/>
                </a:solidFill>
              </a:rPr>
              <a:t>Finances and funding</a:t>
            </a:r>
          </a:p>
          <a:p>
            <a:pPr lvl="2"/>
            <a:r>
              <a:rPr lang="en-US" sz="1800" dirty="0">
                <a:solidFill>
                  <a:srgbClr val="0070C0"/>
                </a:solidFill>
              </a:rPr>
              <a:t>Research</a:t>
            </a:r>
          </a:p>
          <a:p>
            <a:pPr lvl="2"/>
            <a:r>
              <a:rPr lang="en-US" sz="1800" dirty="0">
                <a:solidFill>
                  <a:srgbClr val="0070C0"/>
                </a:solidFill>
              </a:rPr>
              <a:t>Supervision</a:t>
            </a:r>
          </a:p>
          <a:p>
            <a:pPr lvl="2"/>
            <a:r>
              <a:rPr lang="en-US" sz="1800" dirty="0">
                <a:solidFill>
                  <a:srgbClr val="0070C0"/>
                </a:solidFill>
              </a:rPr>
              <a:t>Teaching </a:t>
            </a:r>
          </a:p>
          <a:p>
            <a:pPr lvl="2"/>
            <a:r>
              <a:rPr lang="en-US" sz="1800" dirty="0">
                <a:solidFill>
                  <a:srgbClr val="0070C0"/>
                </a:solidFill>
              </a:rPr>
              <a:t>Valued activities (implicit and explicit) </a:t>
            </a:r>
          </a:p>
          <a:p>
            <a:pPr lvl="2"/>
            <a:r>
              <a:rPr lang="en-US" sz="1800" dirty="0">
                <a:solidFill>
                  <a:srgbClr val="0070C0"/>
                </a:solidFill>
              </a:rPr>
              <a:t>Working from home</a:t>
            </a:r>
          </a:p>
          <a:p>
            <a:pPr lvl="2"/>
            <a:endParaRPr lang="en-US" sz="1800" dirty="0">
              <a:solidFill>
                <a:srgbClr val="0070C0"/>
              </a:solidFill>
            </a:endParaRPr>
          </a:p>
          <a:p>
            <a:pPr lvl="2"/>
            <a:endParaRPr lang="en-US" sz="1800" dirty="0">
              <a:solidFill>
                <a:srgbClr val="0070C0"/>
              </a:solidFill>
            </a:endParaRPr>
          </a:p>
          <a:p>
            <a:pPr lvl="2"/>
            <a:endParaRPr lang="en-US" sz="1800" dirty="0">
              <a:solidFill>
                <a:srgbClr val="0070C0"/>
              </a:solidFill>
            </a:endParaRPr>
          </a:p>
          <a:p>
            <a:pPr lvl="1"/>
            <a:endParaRPr lang="en-US" dirty="0"/>
          </a:p>
          <a:p>
            <a:pPr lvl="2"/>
            <a:endParaRPr lang="en-US" dirty="0"/>
          </a:p>
        </p:txBody>
      </p:sp>
      <p:sp>
        <p:nvSpPr>
          <p:cNvPr id="10" name="Text Placeholder 9">
            <a:extLst>
              <a:ext uri="{FF2B5EF4-FFF2-40B4-BE49-F238E27FC236}">
                <a16:creationId xmlns:a16="http://schemas.microsoft.com/office/drawing/2014/main" id="{E36081CD-D71D-213C-EB7C-F48290CF01D0}"/>
              </a:ext>
            </a:extLst>
          </p:cNvPr>
          <p:cNvSpPr>
            <a:spLocks noGrp="1"/>
          </p:cNvSpPr>
          <p:nvPr>
            <p:ph type="body" idx="1"/>
          </p:nvPr>
        </p:nvSpPr>
        <p:spPr/>
        <p:txBody>
          <a:bodyPr/>
          <a:lstStyle/>
          <a:p>
            <a:r>
              <a:rPr lang="en-US" dirty="0"/>
              <a:t>Coding Process</a:t>
            </a:r>
          </a:p>
        </p:txBody>
      </p:sp>
    </p:spTree>
    <p:extLst>
      <p:ext uri="{BB962C8B-B14F-4D97-AF65-F5344CB8AC3E}">
        <p14:creationId xmlns:p14="http://schemas.microsoft.com/office/powerpoint/2010/main" val="3363108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19382-9E1B-2AF5-41F6-08316F616584}"/>
              </a:ext>
            </a:extLst>
          </p:cNvPr>
          <p:cNvSpPr>
            <a:spLocks noGrp="1"/>
          </p:cNvSpPr>
          <p:nvPr>
            <p:ph type="sldNum" sz="quarter" idx="12"/>
          </p:nvPr>
        </p:nvSpPr>
        <p:spPr/>
        <p:txBody>
          <a:bodyPr/>
          <a:lstStyle/>
          <a:p>
            <a:fld id="{E95093C1-3A22-4FD3-9A2D-0EF7936C6C71}" type="slidenum">
              <a:rPr lang="en-US" smtClean="0"/>
              <a:t>26</a:t>
            </a:fld>
            <a:endParaRPr lang="en-US"/>
          </a:p>
        </p:txBody>
      </p:sp>
      <p:sp>
        <p:nvSpPr>
          <p:cNvPr id="5" name="Title 4">
            <a:extLst>
              <a:ext uri="{FF2B5EF4-FFF2-40B4-BE49-F238E27FC236}">
                <a16:creationId xmlns:a16="http://schemas.microsoft.com/office/drawing/2014/main" id="{D21FB5AD-C66B-A1C1-BB79-8092D178DB45}"/>
              </a:ext>
            </a:extLst>
          </p:cNvPr>
          <p:cNvSpPr>
            <a:spLocks noGrp="1"/>
          </p:cNvSpPr>
          <p:nvPr>
            <p:ph type="title"/>
          </p:nvPr>
        </p:nvSpPr>
        <p:spPr/>
        <p:txBody>
          <a:bodyPr/>
          <a:lstStyle/>
          <a:p>
            <a:r>
              <a:rPr lang="en-US" dirty="0"/>
              <a:t>Research design &amp; Methods</a:t>
            </a:r>
          </a:p>
        </p:txBody>
      </p:sp>
      <p:sp>
        <p:nvSpPr>
          <p:cNvPr id="6" name="Rectangle 5">
            <a:extLst>
              <a:ext uri="{FF2B5EF4-FFF2-40B4-BE49-F238E27FC236}">
                <a16:creationId xmlns:a16="http://schemas.microsoft.com/office/drawing/2014/main" id="{16DBD082-8D1B-B0AF-ED3B-56B12940DAE1}"/>
              </a:ext>
            </a:extLst>
          </p:cNvPr>
          <p:cNvSpPr/>
          <p:nvPr/>
        </p:nvSpPr>
        <p:spPr>
          <a:xfrm>
            <a:off x="0" y="0"/>
            <a:ext cx="300038"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36081CD-D71D-213C-EB7C-F48290CF01D0}"/>
              </a:ext>
            </a:extLst>
          </p:cNvPr>
          <p:cNvSpPr>
            <a:spLocks noGrp="1"/>
          </p:cNvSpPr>
          <p:nvPr>
            <p:ph type="body" idx="1"/>
          </p:nvPr>
        </p:nvSpPr>
        <p:spPr>
          <a:xfrm>
            <a:off x="422226" y="1252950"/>
            <a:ext cx="9510245" cy="417867"/>
          </a:xfrm>
        </p:spPr>
        <p:txBody>
          <a:bodyPr/>
          <a:lstStyle/>
          <a:p>
            <a:r>
              <a:rPr lang="en-US" dirty="0"/>
              <a:t>Coding Process </a:t>
            </a:r>
            <a:r>
              <a:rPr lang="en-US" dirty="0">
                <a:sym typeface="Wingdings" pitchFamily="2" charset="2"/>
              </a:rPr>
              <a:t> analysis</a:t>
            </a:r>
            <a:endParaRPr lang="en-US" dirty="0"/>
          </a:p>
        </p:txBody>
      </p:sp>
      <p:sp>
        <p:nvSpPr>
          <p:cNvPr id="9" name="TextBox 8">
            <a:extLst>
              <a:ext uri="{FF2B5EF4-FFF2-40B4-BE49-F238E27FC236}">
                <a16:creationId xmlns:a16="http://schemas.microsoft.com/office/drawing/2014/main" id="{99273B57-D463-7653-89AB-BB007E133B57}"/>
              </a:ext>
            </a:extLst>
          </p:cNvPr>
          <p:cNvSpPr txBox="1"/>
          <p:nvPr/>
        </p:nvSpPr>
        <p:spPr>
          <a:xfrm>
            <a:off x="5712925" y="1677845"/>
            <a:ext cx="2502160" cy="1390394"/>
          </a:xfrm>
          <a:prstGeom prst="flowChartDecision">
            <a:avLst/>
          </a:prstGeom>
        </p:spPr>
        <p:style>
          <a:lnRef idx="3">
            <a:schemeClr val="lt1"/>
          </a:lnRef>
          <a:fillRef idx="1">
            <a:schemeClr val="dk1"/>
          </a:fillRef>
          <a:effectRef idx="1">
            <a:schemeClr val="dk1"/>
          </a:effectRef>
          <a:fontRef idx="minor">
            <a:schemeClr val="lt1"/>
          </a:fontRef>
        </p:style>
        <p:txBody>
          <a:bodyPr wrap="square">
            <a:spAutoFit/>
          </a:bodyPr>
          <a:lstStyle/>
          <a:p>
            <a:pPr algn="ctr">
              <a:lnSpc>
                <a:spcPct val="150000"/>
              </a:lnSpc>
            </a:pPr>
            <a:r>
              <a:rPr lang="en-CA" sz="1400" dirty="0">
                <a:effectLst/>
                <a:latin typeface="Times New Roman" panose="02020603050405020304" pitchFamily="18" charset="0"/>
                <a:ea typeface="Times New Roman" panose="02020603050405020304" pitchFamily="18" charset="0"/>
              </a:rPr>
              <a:t>Pandemic effects on PhD</a:t>
            </a:r>
          </a:p>
        </p:txBody>
      </p:sp>
      <p:graphicFrame>
        <p:nvGraphicFramePr>
          <p:cNvPr id="14" name="Diagram 13">
            <a:extLst>
              <a:ext uri="{FF2B5EF4-FFF2-40B4-BE49-F238E27FC236}">
                <a16:creationId xmlns:a16="http://schemas.microsoft.com/office/drawing/2014/main" id="{9B26EE0C-7E1E-B1F2-91B5-08A8A8FB3B01}"/>
              </a:ext>
            </a:extLst>
          </p:cNvPr>
          <p:cNvGraphicFramePr/>
          <p:nvPr/>
        </p:nvGraphicFramePr>
        <p:xfrm>
          <a:off x="1866332"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4744A17D-0C17-1A2A-4FC9-8AE6719A77F1}"/>
              </a:ext>
            </a:extLst>
          </p:cNvPr>
          <p:cNvSpPr txBox="1"/>
          <p:nvPr/>
        </p:nvSpPr>
        <p:spPr>
          <a:xfrm>
            <a:off x="8767459" y="2630864"/>
            <a:ext cx="7162800" cy="2310248"/>
          </a:xfrm>
          <a:prstGeom prst="rect">
            <a:avLst/>
          </a:prstGeom>
          <a:noFill/>
        </p:spPr>
        <p:txBody>
          <a:bodyPr wrap="square">
            <a:spAutoFit/>
          </a:bodyPr>
          <a:lstStyle/>
          <a:p>
            <a:pPr lvl="0">
              <a:lnSpc>
                <a:spcPct val="150000"/>
              </a:lnSpc>
              <a:spcBef>
                <a:spcPts val="1200"/>
              </a:spcBef>
            </a:pPr>
            <a:r>
              <a:rPr lang="en-CA" b="1" dirty="0">
                <a:solidFill>
                  <a:schemeClr val="tx1"/>
                </a:solidFill>
                <a:latin typeface="Times New Roman" panose="02020603050405020304" pitchFamily="18" charset="0"/>
                <a:ea typeface="Times New Roman" panose="02020603050405020304" pitchFamily="18" charset="0"/>
              </a:rPr>
              <a:t>CAPITAL</a:t>
            </a:r>
            <a:endParaRPr lang="en-CA" sz="1400" b="1" dirty="0">
              <a:solidFill>
                <a:schemeClr val="tx1"/>
              </a:solidFill>
              <a:latin typeface="Times New Roman" panose="02020603050405020304" pitchFamily="18" charset="0"/>
              <a:ea typeface="Times New Roman" panose="02020603050405020304" pitchFamily="18" charset="0"/>
            </a:endParaRP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Formal activities</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Informal activities</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Finances and funding</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Supervision and support</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Work experience</a:t>
            </a:r>
          </a:p>
        </p:txBody>
      </p:sp>
      <p:sp>
        <p:nvSpPr>
          <p:cNvPr id="18" name="TextBox 17">
            <a:extLst>
              <a:ext uri="{FF2B5EF4-FFF2-40B4-BE49-F238E27FC236}">
                <a16:creationId xmlns:a16="http://schemas.microsoft.com/office/drawing/2014/main" id="{FEF49ED6-3BD3-1719-E1EA-A4E5E6ADAB75}"/>
              </a:ext>
            </a:extLst>
          </p:cNvPr>
          <p:cNvSpPr txBox="1"/>
          <p:nvPr/>
        </p:nvSpPr>
        <p:spPr>
          <a:xfrm>
            <a:off x="8767459" y="275417"/>
            <a:ext cx="7823200" cy="1940916"/>
          </a:xfrm>
          <a:prstGeom prst="rect">
            <a:avLst/>
          </a:prstGeom>
          <a:noFill/>
        </p:spPr>
        <p:txBody>
          <a:bodyPr wrap="square">
            <a:spAutoFit/>
          </a:bodyPr>
          <a:lstStyle/>
          <a:p>
            <a:pPr lvl="0">
              <a:lnSpc>
                <a:spcPct val="150000"/>
              </a:lnSpc>
              <a:spcBef>
                <a:spcPts val="1200"/>
              </a:spcBef>
            </a:pPr>
            <a:r>
              <a:rPr lang="en-CA" b="1" dirty="0">
                <a:solidFill>
                  <a:schemeClr val="tx1"/>
                </a:solidFill>
                <a:latin typeface="Times New Roman" panose="02020603050405020304" pitchFamily="18" charset="0"/>
                <a:ea typeface="Times New Roman" panose="02020603050405020304" pitchFamily="18" charset="0"/>
              </a:rPr>
              <a:t>HABITUS</a:t>
            </a:r>
            <a:endParaRPr lang="en-CA" sz="1400" b="1" dirty="0">
              <a:solidFill>
                <a:schemeClr val="tx1"/>
              </a:solidFill>
              <a:latin typeface="Times New Roman" panose="02020603050405020304" pitchFamily="18" charset="0"/>
              <a:ea typeface="Times New Roman" panose="02020603050405020304" pitchFamily="18" charset="0"/>
            </a:endParaRP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Career trajectory and motivation</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Identity</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Personal and Family background</a:t>
            </a:r>
          </a:p>
          <a:p>
            <a:pPr marL="285750" indent="-285750">
              <a:lnSpc>
                <a:spcPct val="150000"/>
              </a:lnSpc>
              <a:buFont typeface="Courier New" panose="02070309020205020404" pitchFamily="49" charset="0"/>
              <a:buChar char="o"/>
            </a:pPr>
            <a:r>
              <a:rPr lang="en-CA" sz="1600" dirty="0">
                <a:solidFill>
                  <a:schemeClr val="tx1"/>
                </a:solidFill>
                <a:latin typeface="Times New Roman" panose="02020603050405020304" pitchFamily="18" charset="0"/>
                <a:ea typeface="Times New Roman" panose="02020603050405020304" pitchFamily="18" charset="0"/>
              </a:rPr>
              <a:t>Perceptions of the PhD</a:t>
            </a:r>
          </a:p>
        </p:txBody>
      </p:sp>
      <p:sp>
        <p:nvSpPr>
          <p:cNvPr id="19" name="TextBox 18">
            <a:extLst>
              <a:ext uri="{FF2B5EF4-FFF2-40B4-BE49-F238E27FC236}">
                <a16:creationId xmlns:a16="http://schemas.microsoft.com/office/drawing/2014/main" id="{49A48224-6FBF-9A07-0D03-215F4B36BC06}"/>
              </a:ext>
            </a:extLst>
          </p:cNvPr>
          <p:cNvSpPr txBox="1"/>
          <p:nvPr/>
        </p:nvSpPr>
        <p:spPr>
          <a:xfrm>
            <a:off x="942109" y="3315854"/>
            <a:ext cx="2059709" cy="1200329"/>
          </a:xfrm>
          <a:prstGeom prst="rect">
            <a:avLst/>
          </a:prstGeom>
          <a:noFill/>
        </p:spPr>
        <p:txBody>
          <a:bodyPr wrap="square" rtlCol="0">
            <a:spAutoFit/>
          </a:bodyPr>
          <a:lstStyle/>
          <a:p>
            <a:r>
              <a:rPr lang="en-US" dirty="0"/>
              <a:t>Grouped the codes/themes as per Bourdieu’s conceptual tools</a:t>
            </a:r>
          </a:p>
        </p:txBody>
      </p:sp>
    </p:spTree>
    <p:extLst>
      <p:ext uri="{BB962C8B-B14F-4D97-AF65-F5344CB8AC3E}">
        <p14:creationId xmlns:p14="http://schemas.microsoft.com/office/powerpoint/2010/main" val="1620850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7263-8482-0D8A-4190-EEE03867D90A}"/>
              </a:ext>
            </a:extLst>
          </p:cNvPr>
          <p:cNvSpPr>
            <a:spLocks noGrp="1"/>
          </p:cNvSpPr>
          <p:nvPr>
            <p:ph type="body" idx="1"/>
          </p:nvPr>
        </p:nvSpPr>
        <p:spPr/>
        <p:txBody>
          <a:bodyPr/>
          <a:lstStyle/>
          <a:p>
            <a:r>
              <a:rPr lang="en-US" dirty="0"/>
              <a:t>Discussion of results</a:t>
            </a:r>
          </a:p>
        </p:txBody>
      </p:sp>
      <p:sp>
        <p:nvSpPr>
          <p:cNvPr id="4" name="Slide Number Placeholder 3">
            <a:extLst>
              <a:ext uri="{FF2B5EF4-FFF2-40B4-BE49-F238E27FC236}">
                <a16:creationId xmlns:a16="http://schemas.microsoft.com/office/drawing/2014/main" id="{11D6405B-6AA3-DA4E-5C30-1096095F28D6}"/>
              </a:ext>
            </a:extLst>
          </p:cNvPr>
          <p:cNvSpPr>
            <a:spLocks noGrp="1"/>
          </p:cNvSpPr>
          <p:nvPr>
            <p:ph type="sldNum" sz="quarter" idx="12"/>
          </p:nvPr>
        </p:nvSpPr>
        <p:spPr/>
        <p:txBody>
          <a:bodyPr/>
          <a:lstStyle/>
          <a:p>
            <a:fld id="{E95093C1-3A22-4FD3-9A2D-0EF7936C6C71}" type="slidenum">
              <a:rPr lang="en-US" smtClean="0"/>
              <a:t>27</a:t>
            </a:fld>
            <a:endParaRPr lang="en-US"/>
          </a:p>
        </p:txBody>
      </p:sp>
      <p:sp>
        <p:nvSpPr>
          <p:cNvPr id="5" name="Rectangle 4">
            <a:extLst>
              <a:ext uri="{FF2B5EF4-FFF2-40B4-BE49-F238E27FC236}">
                <a16:creationId xmlns:a16="http://schemas.microsoft.com/office/drawing/2014/main" id="{65ABD038-1E74-C183-CA32-A9F5B53C9106}"/>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resentation with pie chart with solid fill">
            <a:extLst>
              <a:ext uri="{FF2B5EF4-FFF2-40B4-BE49-F238E27FC236}">
                <a16:creationId xmlns:a16="http://schemas.microsoft.com/office/drawing/2014/main" id="{4FCEB6D9-5FC1-10CC-82CC-6CE92DB242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7526" y="3146410"/>
            <a:ext cx="2200274" cy="2200274"/>
          </a:xfrm>
          <a:prstGeom prst="rect">
            <a:avLst/>
          </a:prstGeom>
        </p:spPr>
      </p:pic>
      <p:sp>
        <p:nvSpPr>
          <p:cNvPr id="12" name="TextBox 11">
            <a:extLst>
              <a:ext uri="{FF2B5EF4-FFF2-40B4-BE49-F238E27FC236}">
                <a16:creationId xmlns:a16="http://schemas.microsoft.com/office/drawing/2014/main" id="{452C27A6-084B-87D6-BB3E-B0EFF84658F4}"/>
              </a:ext>
            </a:extLst>
          </p:cNvPr>
          <p:cNvSpPr txBox="1"/>
          <p:nvPr/>
        </p:nvSpPr>
        <p:spPr>
          <a:xfrm>
            <a:off x="4899099" y="3230898"/>
            <a:ext cx="6187982" cy="1493294"/>
          </a:xfrm>
          <a:prstGeom prst="rect">
            <a:avLst/>
          </a:prstGeom>
          <a:noFill/>
        </p:spPr>
        <p:txBody>
          <a:bodyPr wrap="square">
            <a:spAutoFit/>
          </a:bodyPr>
          <a:lstStyle/>
          <a:p>
            <a:pPr marL="746125" lvl="1" indent="-342900">
              <a:lnSpc>
                <a:spcPct val="150000"/>
              </a:lnSpc>
              <a:buFont typeface="+mj-lt"/>
              <a:buAutoNum type="arabicPeriod"/>
            </a:pPr>
            <a:r>
              <a:rPr lang="en-US" sz="3200" dirty="0">
                <a:solidFill>
                  <a:srgbClr val="4C7083"/>
                </a:solidFill>
              </a:rPr>
              <a:t>Doctoral Experience in Canada</a:t>
            </a:r>
          </a:p>
          <a:p>
            <a:pPr marL="746125" lvl="1" indent="-342900">
              <a:lnSpc>
                <a:spcPct val="150000"/>
              </a:lnSpc>
              <a:buFont typeface="+mj-lt"/>
              <a:buAutoNum type="arabicPeriod"/>
            </a:pPr>
            <a:r>
              <a:rPr lang="en-US" sz="3200" dirty="0">
                <a:solidFill>
                  <a:srgbClr val="4C7083"/>
                </a:solidFill>
              </a:rPr>
              <a:t>The Pandemic Experience</a:t>
            </a:r>
            <a:endParaRPr lang="en-US" sz="3600" dirty="0"/>
          </a:p>
        </p:txBody>
      </p:sp>
    </p:spTree>
    <p:extLst>
      <p:ext uri="{BB962C8B-B14F-4D97-AF65-F5344CB8AC3E}">
        <p14:creationId xmlns:p14="http://schemas.microsoft.com/office/powerpoint/2010/main" val="4165240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A852-A1E2-90BE-0D15-777C1140BFBE}"/>
              </a:ext>
            </a:extLst>
          </p:cNvPr>
          <p:cNvSpPr>
            <a:spLocks noGrp="1"/>
          </p:cNvSpPr>
          <p:nvPr>
            <p:ph type="title"/>
          </p:nvPr>
        </p:nvSpPr>
        <p:spPr/>
        <p:txBody>
          <a:bodyPr/>
          <a:lstStyle/>
          <a:p>
            <a:r>
              <a:rPr lang="en-US" dirty="0"/>
              <a:t>How was </a:t>
            </a:r>
            <a:r>
              <a:rPr lang="en-US" i="1" u="sng" dirty="0"/>
              <a:t>your</a:t>
            </a:r>
            <a:r>
              <a:rPr lang="en-US" dirty="0"/>
              <a:t> Doctoral experience?</a:t>
            </a:r>
          </a:p>
        </p:txBody>
      </p:sp>
      <p:sp>
        <p:nvSpPr>
          <p:cNvPr id="4" name="Slide Number Placeholder 3">
            <a:extLst>
              <a:ext uri="{FF2B5EF4-FFF2-40B4-BE49-F238E27FC236}">
                <a16:creationId xmlns:a16="http://schemas.microsoft.com/office/drawing/2014/main" id="{44E9E52E-738B-FB72-B8ED-AA830A1FF3B8}"/>
              </a:ext>
            </a:extLst>
          </p:cNvPr>
          <p:cNvSpPr>
            <a:spLocks noGrp="1"/>
          </p:cNvSpPr>
          <p:nvPr>
            <p:ph type="sldNum" sz="quarter" idx="12"/>
          </p:nvPr>
        </p:nvSpPr>
        <p:spPr/>
        <p:txBody>
          <a:bodyPr/>
          <a:lstStyle/>
          <a:p>
            <a:fld id="{E95093C1-3A22-4FD3-9A2D-0EF7936C6C71}" type="slidenum">
              <a:rPr lang="en-US" smtClean="0"/>
              <a:t>28</a:t>
            </a:fld>
            <a:endParaRPr lang="en-US"/>
          </a:p>
        </p:txBody>
      </p:sp>
      <p:pic>
        <p:nvPicPr>
          <p:cNvPr id="1026" name="Picture 2" descr="Slido Team, Author at Slido Blog">
            <a:extLst>
              <a:ext uri="{FF2B5EF4-FFF2-40B4-BE49-F238E27FC236}">
                <a16:creationId xmlns:a16="http://schemas.microsoft.com/office/drawing/2014/main" id="{E9BDBCDD-AAEA-C3F5-5776-DA932CF2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096" y="173849"/>
            <a:ext cx="1467678" cy="1467678"/>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descr="A picture containing table, furniture, worktable&#10;&#10;Description automatically generated">
            <a:extLst>
              <a:ext uri="{FF2B5EF4-FFF2-40B4-BE49-F238E27FC236}">
                <a16:creationId xmlns:a16="http://schemas.microsoft.com/office/drawing/2014/main" id="{3373403F-1FCE-9565-5253-3D5748DB3DEF}"/>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49100" y="1799016"/>
            <a:ext cx="3028778" cy="3028778"/>
          </a:xfrm>
        </p:spPr>
      </p:pic>
    </p:spTree>
    <p:extLst>
      <p:ext uri="{BB962C8B-B14F-4D97-AF65-F5344CB8AC3E}">
        <p14:creationId xmlns:p14="http://schemas.microsoft.com/office/powerpoint/2010/main" val="465807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0058-C00C-39A9-3C1F-ECCD2ED46AA0}"/>
              </a:ext>
            </a:extLst>
          </p:cNvPr>
          <p:cNvSpPr>
            <a:spLocks noGrp="1"/>
          </p:cNvSpPr>
          <p:nvPr>
            <p:ph type="title"/>
          </p:nvPr>
        </p:nvSpPr>
        <p:spPr/>
        <p:txBody>
          <a:bodyPr/>
          <a:lstStyle/>
          <a:p>
            <a:r>
              <a:rPr lang="en-US" dirty="0"/>
              <a:t>Participants</a:t>
            </a:r>
          </a:p>
        </p:txBody>
      </p:sp>
      <p:sp>
        <p:nvSpPr>
          <p:cNvPr id="4" name="Slide Number Placeholder 3">
            <a:extLst>
              <a:ext uri="{FF2B5EF4-FFF2-40B4-BE49-F238E27FC236}">
                <a16:creationId xmlns:a16="http://schemas.microsoft.com/office/drawing/2014/main" id="{FD4CFD1E-7486-054D-5345-3A9993F0A04B}"/>
              </a:ext>
            </a:extLst>
          </p:cNvPr>
          <p:cNvSpPr>
            <a:spLocks noGrp="1"/>
          </p:cNvSpPr>
          <p:nvPr>
            <p:ph type="sldNum" sz="quarter" idx="12"/>
          </p:nvPr>
        </p:nvSpPr>
        <p:spPr/>
        <p:txBody>
          <a:bodyPr/>
          <a:lstStyle/>
          <a:p>
            <a:fld id="{E95093C1-3A22-4FD3-9A2D-0EF7936C6C71}" type="slidenum">
              <a:rPr lang="en-US" smtClean="0"/>
              <a:t>29</a:t>
            </a:fld>
            <a:endParaRPr lang="en-US"/>
          </a:p>
        </p:txBody>
      </p:sp>
      <p:sp>
        <p:nvSpPr>
          <p:cNvPr id="5" name="TextBox 4">
            <a:extLst>
              <a:ext uri="{FF2B5EF4-FFF2-40B4-BE49-F238E27FC236}">
                <a16:creationId xmlns:a16="http://schemas.microsoft.com/office/drawing/2014/main" id="{76B4B5D6-E51E-AE32-5439-FAE360F1DE6F}"/>
              </a:ext>
            </a:extLst>
          </p:cNvPr>
          <p:cNvSpPr txBox="1"/>
          <p:nvPr/>
        </p:nvSpPr>
        <p:spPr>
          <a:xfrm>
            <a:off x="1808281" y="3847771"/>
            <a:ext cx="3103067" cy="369332"/>
          </a:xfrm>
          <a:prstGeom prst="rect">
            <a:avLst/>
          </a:prstGeom>
          <a:noFill/>
        </p:spPr>
        <p:txBody>
          <a:bodyPr wrap="square">
            <a:spAutoFit/>
          </a:bodyPr>
          <a:lstStyle/>
          <a:p>
            <a:r>
              <a:rPr lang="en-CA" sz="1800" kern="1200" dirty="0">
                <a:solidFill>
                  <a:schemeClr val="tx1"/>
                </a:solidFill>
                <a:effectLst/>
                <a:latin typeface="+mn-lt"/>
                <a:ea typeface="+mn-ea"/>
                <a:cs typeface="+mn-cs"/>
              </a:rPr>
              <a:t>female to male ration of 5:1. </a:t>
            </a:r>
            <a:endParaRPr lang="en-US" dirty="0"/>
          </a:p>
        </p:txBody>
      </p:sp>
      <p:sp>
        <p:nvSpPr>
          <p:cNvPr id="6" name="TextBox 5">
            <a:extLst>
              <a:ext uri="{FF2B5EF4-FFF2-40B4-BE49-F238E27FC236}">
                <a16:creationId xmlns:a16="http://schemas.microsoft.com/office/drawing/2014/main" id="{773FE57F-039D-8BBD-F934-9A774794C6F2}"/>
              </a:ext>
            </a:extLst>
          </p:cNvPr>
          <p:cNvSpPr txBox="1"/>
          <p:nvPr/>
        </p:nvSpPr>
        <p:spPr>
          <a:xfrm>
            <a:off x="2428254" y="2785890"/>
            <a:ext cx="1982390" cy="369332"/>
          </a:xfrm>
          <a:prstGeom prst="rect">
            <a:avLst/>
          </a:prstGeom>
          <a:noFill/>
        </p:spPr>
        <p:txBody>
          <a:bodyPr wrap="square">
            <a:spAutoFit/>
          </a:bodyPr>
          <a:lstStyle/>
          <a:p>
            <a:r>
              <a:rPr lang="en-CA" sz="1800" kern="1200" dirty="0">
                <a:solidFill>
                  <a:schemeClr val="tx1"/>
                </a:solidFill>
                <a:effectLst/>
                <a:latin typeface="+mn-lt"/>
                <a:ea typeface="+mn-ea"/>
                <a:cs typeface="+mn-cs"/>
              </a:rPr>
              <a:t>20-40 years old</a:t>
            </a:r>
            <a:endParaRPr lang="en-US" dirty="0"/>
          </a:p>
        </p:txBody>
      </p:sp>
      <p:sp>
        <p:nvSpPr>
          <p:cNvPr id="7" name="TextBox 6">
            <a:extLst>
              <a:ext uri="{FF2B5EF4-FFF2-40B4-BE49-F238E27FC236}">
                <a16:creationId xmlns:a16="http://schemas.microsoft.com/office/drawing/2014/main" id="{43D625DA-F173-0DF1-C5B2-51194FBD0BAC}"/>
              </a:ext>
            </a:extLst>
          </p:cNvPr>
          <p:cNvSpPr txBox="1"/>
          <p:nvPr/>
        </p:nvSpPr>
        <p:spPr>
          <a:xfrm>
            <a:off x="8669398" y="1229796"/>
            <a:ext cx="3109721" cy="1200329"/>
          </a:xfrm>
          <a:prstGeom prst="rect">
            <a:avLst/>
          </a:prstGeom>
          <a:noFill/>
        </p:spPr>
        <p:txBody>
          <a:bodyPr wrap="square">
            <a:spAutoFit/>
          </a:bodyPr>
          <a:lstStyle/>
          <a:p>
            <a:r>
              <a:rPr lang="en-CA" sz="1800" b="1" dirty="0">
                <a:effectLst/>
                <a:latin typeface="Times New Roman" panose="02020603050405020304" pitchFamily="18" charset="0"/>
                <a:ea typeface="Times New Roman" panose="02020603050405020304" pitchFamily="18" charset="0"/>
              </a:rPr>
              <a:t>44% (n=8) FG students, </a:t>
            </a:r>
            <a:r>
              <a:rPr lang="en-CA" sz="1800" dirty="0">
                <a:effectLst/>
                <a:latin typeface="Times New Roman" panose="02020603050405020304" pitchFamily="18" charset="0"/>
                <a:ea typeface="Times New Roman" panose="02020603050405020304" pitchFamily="18" charset="0"/>
              </a:rPr>
              <a:t>the first in their families to undertake post-secondary education</a:t>
            </a:r>
            <a:endParaRPr lang="en-US" dirty="0"/>
          </a:p>
        </p:txBody>
      </p:sp>
      <p:sp>
        <p:nvSpPr>
          <p:cNvPr id="8" name="TextBox 7">
            <a:extLst>
              <a:ext uri="{FF2B5EF4-FFF2-40B4-BE49-F238E27FC236}">
                <a16:creationId xmlns:a16="http://schemas.microsoft.com/office/drawing/2014/main" id="{3803DC34-6B45-3DC4-454B-DD3EBE483854}"/>
              </a:ext>
            </a:extLst>
          </p:cNvPr>
          <p:cNvSpPr txBox="1"/>
          <p:nvPr/>
        </p:nvSpPr>
        <p:spPr>
          <a:xfrm>
            <a:off x="8701088" y="2828835"/>
            <a:ext cx="3296523" cy="923330"/>
          </a:xfrm>
          <a:prstGeom prst="rect">
            <a:avLst/>
          </a:prstGeom>
          <a:noFill/>
        </p:spPr>
        <p:txBody>
          <a:bodyPr wrap="square" rtlCol="0">
            <a:spAutoFit/>
          </a:bodyPr>
          <a:lstStyle/>
          <a:p>
            <a:r>
              <a:rPr lang="en-US" b="1" dirty="0"/>
              <a:t>16% (n=3) FG graduate students, </a:t>
            </a:r>
            <a:r>
              <a:rPr lang="en-US" dirty="0"/>
              <a:t>with at last one parent with a bachelor’s degree</a:t>
            </a:r>
          </a:p>
        </p:txBody>
      </p:sp>
      <p:sp>
        <p:nvSpPr>
          <p:cNvPr id="9" name="TextBox 8">
            <a:extLst>
              <a:ext uri="{FF2B5EF4-FFF2-40B4-BE49-F238E27FC236}">
                <a16:creationId xmlns:a16="http://schemas.microsoft.com/office/drawing/2014/main" id="{F90BD766-DD21-4F21-BE1F-4929401BA4D6}"/>
              </a:ext>
            </a:extLst>
          </p:cNvPr>
          <p:cNvSpPr txBox="1"/>
          <p:nvPr/>
        </p:nvSpPr>
        <p:spPr>
          <a:xfrm>
            <a:off x="8701088" y="4165162"/>
            <a:ext cx="2243138" cy="923330"/>
          </a:xfrm>
          <a:prstGeom prst="rect">
            <a:avLst/>
          </a:prstGeom>
          <a:noFill/>
        </p:spPr>
        <p:txBody>
          <a:bodyPr wrap="square" rtlCol="0">
            <a:spAutoFit/>
          </a:bodyPr>
          <a:lstStyle/>
          <a:p>
            <a:r>
              <a:rPr lang="en-US" dirty="0"/>
              <a:t>38% (n=7) from families with prior graduate credentials </a:t>
            </a:r>
          </a:p>
        </p:txBody>
      </p:sp>
    </p:spTree>
    <p:extLst>
      <p:ext uri="{BB962C8B-B14F-4D97-AF65-F5344CB8AC3E}">
        <p14:creationId xmlns:p14="http://schemas.microsoft.com/office/powerpoint/2010/main" val="90178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C55C-74F2-87F9-DB74-B6B9C9DA4ACB}"/>
              </a:ext>
            </a:extLst>
          </p:cNvPr>
          <p:cNvSpPr>
            <a:spLocks noGrp="1"/>
          </p:cNvSpPr>
          <p:nvPr>
            <p:ph type="title"/>
          </p:nvPr>
        </p:nvSpPr>
        <p:spPr>
          <a:xfrm>
            <a:off x="3604625" y="434377"/>
            <a:ext cx="4982750" cy="879853"/>
          </a:xfrm>
        </p:spPr>
        <p:txBody>
          <a:bodyPr/>
          <a:lstStyle/>
          <a:p>
            <a:pPr algn="ctr"/>
            <a:r>
              <a:rPr lang="en-US" dirty="0"/>
              <a:t>Land acknowledgement</a:t>
            </a:r>
          </a:p>
        </p:txBody>
      </p:sp>
      <p:sp>
        <p:nvSpPr>
          <p:cNvPr id="3" name="Content Placeholder 2">
            <a:extLst>
              <a:ext uri="{FF2B5EF4-FFF2-40B4-BE49-F238E27FC236}">
                <a16:creationId xmlns:a16="http://schemas.microsoft.com/office/drawing/2014/main" id="{CC2566BF-8E41-2E4E-BA0F-886DF328B47C}"/>
              </a:ext>
            </a:extLst>
          </p:cNvPr>
          <p:cNvSpPr>
            <a:spLocks noGrp="1"/>
          </p:cNvSpPr>
          <p:nvPr>
            <p:ph idx="1"/>
          </p:nvPr>
        </p:nvSpPr>
        <p:spPr>
          <a:xfrm>
            <a:off x="1236303" y="1452286"/>
            <a:ext cx="9510245" cy="4531410"/>
          </a:xfrm>
        </p:spPr>
        <p:txBody>
          <a:bodyPr>
            <a:normAutofit/>
          </a:bodyPr>
          <a:lstStyle/>
          <a:p>
            <a:pPr marL="0" indent="0" algn="ctr">
              <a:lnSpc>
                <a:spcPct val="150000"/>
              </a:lnSpc>
              <a:buNone/>
            </a:pPr>
            <a:r>
              <a:rPr lang="en-CA" sz="2400" b="0" dirty="0">
                <a:solidFill>
                  <a:srgbClr val="2D2D2D"/>
                </a:solidFill>
                <a:effectLst/>
                <a:latin typeface="Open Sans" panose="020B0606030504020204" pitchFamily="34" charset="0"/>
              </a:rPr>
              <a:t>I want to acknowledge the land on which the University of Toronto operates. For thousands of years, it has been the traditional land of the Huron-Wendat, the Seneca, and the </a:t>
            </a:r>
            <a:r>
              <a:rPr lang="en-CA" sz="2400" b="0" dirty="0" err="1">
                <a:solidFill>
                  <a:srgbClr val="2D2D2D"/>
                </a:solidFill>
                <a:effectLst/>
                <a:latin typeface="Open Sans" panose="020B0606030504020204" pitchFamily="34" charset="0"/>
              </a:rPr>
              <a:t>Mississaugas</a:t>
            </a:r>
            <a:r>
              <a:rPr lang="en-CA" sz="2400" b="0" dirty="0">
                <a:solidFill>
                  <a:srgbClr val="2D2D2D"/>
                </a:solidFill>
                <a:effectLst/>
                <a:latin typeface="Open Sans" panose="020B0606030504020204" pitchFamily="34" charset="0"/>
              </a:rPr>
              <a:t> of the Credit. </a:t>
            </a:r>
          </a:p>
          <a:p>
            <a:pPr marL="0" indent="0" algn="ctr">
              <a:lnSpc>
                <a:spcPct val="150000"/>
              </a:lnSpc>
              <a:buNone/>
            </a:pPr>
            <a:r>
              <a:rPr lang="en-CA" sz="2400" b="0" dirty="0">
                <a:solidFill>
                  <a:srgbClr val="2D2D2D"/>
                </a:solidFill>
                <a:effectLst/>
                <a:latin typeface="Open Sans" panose="020B0606030504020204" pitchFamily="34" charset="0"/>
              </a:rPr>
              <a:t>Today, this meeting place is still the home to many Indigenous people from across Turtle Island and we are grateful to have the opportunity to work on this land.</a:t>
            </a:r>
            <a:endParaRPr lang="en-US" sz="2400" dirty="0"/>
          </a:p>
        </p:txBody>
      </p:sp>
      <p:sp>
        <p:nvSpPr>
          <p:cNvPr id="4" name="Slide Number Placeholder 3">
            <a:extLst>
              <a:ext uri="{FF2B5EF4-FFF2-40B4-BE49-F238E27FC236}">
                <a16:creationId xmlns:a16="http://schemas.microsoft.com/office/drawing/2014/main" id="{4BAFA183-1CB1-6F3E-D9BC-4A1E0A7E9DA1}"/>
              </a:ext>
            </a:extLst>
          </p:cNvPr>
          <p:cNvSpPr>
            <a:spLocks noGrp="1"/>
          </p:cNvSpPr>
          <p:nvPr>
            <p:ph type="sldNum" sz="quarter" idx="12"/>
          </p:nvPr>
        </p:nvSpPr>
        <p:spPr/>
        <p:txBody>
          <a:bodyPr/>
          <a:lstStyle/>
          <a:p>
            <a:fld id="{E95093C1-3A22-4FD3-9A2D-0EF7936C6C71}" type="slidenum">
              <a:rPr lang="en-US" smtClean="0"/>
              <a:t>3</a:t>
            </a:fld>
            <a:endParaRPr lang="en-US"/>
          </a:p>
        </p:txBody>
      </p:sp>
    </p:spTree>
    <p:extLst>
      <p:ext uri="{BB962C8B-B14F-4D97-AF65-F5344CB8AC3E}">
        <p14:creationId xmlns:p14="http://schemas.microsoft.com/office/powerpoint/2010/main" val="3354942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7A1CF5-5A72-61E3-227F-1F1D3EE41D7A}"/>
              </a:ext>
            </a:extLst>
          </p:cNvPr>
          <p:cNvSpPr>
            <a:spLocks noGrp="1"/>
          </p:cNvSpPr>
          <p:nvPr>
            <p:ph type="sldNum" sz="quarter" idx="12"/>
          </p:nvPr>
        </p:nvSpPr>
        <p:spPr/>
        <p:txBody>
          <a:bodyPr/>
          <a:lstStyle/>
          <a:p>
            <a:fld id="{E95093C1-3A22-4FD3-9A2D-0EF7936C6C71}" type="slidenum">
              <a:rPr lang="en-US" smtClean="0"/>
              <a:t>30</a:t>
            </a:fld>
            <a:endParaRPr lang="en-US"/>
          </a:p>
        </p:txBody>
      </p:sp>
      <p:graphicFrame>
        <p:nvGraphicFramePr>
          <p:cNvPr id="5" name="Table 4">
            <a:extLst>
              <a:ext uri="{FF2B5EF4-FFF2-40B4-BE49-F238E27FC236}">
                <a16:creationId xmlns:a16="http://schemas.microsoft.com/office/drawing/2014/main" id="{35001DC3-FDEC-4245-6886-A5A8EBF61187}"/>
              </a:ext>
            </a:extLst>
          </p:cNvPr>
          <p:cNvGraphicFramePr>
            <a:graphicFrameLocks noGrp="1"/>
          </p:cNvGraphicFramePr>
          <p:nvPr/>
        </p:nvGraphicFramePr>
        <p:xfrm>
          <a:off x="412104" y="437084"/>
          <a:ext cx="7349273" cy="6247067"/>
        </p:xfrm>
        <a:graphic>
          <a:graphicData uri="http://schemas.openxmlformats.org/drawingml/2006/table">
            <a:tbl>
              <a:tblPr firstRow="1" firstCol="1" bandRow="1">
                <a:tableStyleId>{5C22544A-7EE6-4342-B048-85BDC9FD1C3A}</a:tableStyleId>
              </a:tblPr>
              <a:tblGrid>
                <a:gridCol w="1362810">
                  <a:extLst>
                    <a:ext uri="{9D8B030D-6E8A-4147-A177-3AD203B41FA5}">
                      <a16:colId xmlns:a16="http://schemas.microsoft.com/office/drawing/2014/main" val="883903470"/>
                    </a:ext>
                  </a:extLst>
                </a:gridCol>
                <a:gridCol w="1128713">
                  <a:extLst>
                    <a:ext uri="{9D8B030D-6E8A-4147-A177-3AD203B41FA5}">
                      <a16:colId xmlns:a16="http://schemas.microsoft.com/office/drawing/2014/main" val="3932277806"/>
                    </a:ext>
                  </a:extLst>
                </a:gridCol>
                <a:gridCol w="4857750">
                  <a:extLst>
                    <a:ext uri="{9D8B030D-6E8A-4147-A177-3AD203B41FA5}">
                      <a16:colId xmlns:a16="http://schemas.microsoft.com/office/drawing/2014/main" val="948446126"/>
                    </a:ext>
                  </a:extLst>
                </a:gridCol>
              </a:tblGrid>
              <a:tr h="344424">
                <a:tc>
                  <a:txBody>
                    <a:bodyPr/>
                    <a:lstStyle/>
                    <a:p>
                      <a:pPr>
                        <a:lnSpc>
                          <a:spcPct val="150000"/>
                        </a:lnSpc>
                        <a:spcBef>
                          <a:spcPts val="1200"/>
                        </a:spcBef>
                      </a:pPr>
                      <a:r>
                        <a:rPr lang="en-CA" sz="1800" b="1" dirty="0">
                          <a:effectLst/>
                        </a:rPr>
                        <a:t>Pseudonym</a:t>
                      </a:r>
                      <a:endParaRPr lang="en-CA" sz="2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800" b="1" dirty="0">
                          <a:effectLst/>
                        </a:rPr>
                        <a:t>Institution</a:t>
                      </a:r>
                      <a:endParaRPr lang="en-CA" sz="2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800" b="1" dirty="0">
                          <a:effectLst/>
                        </a:rPr>
                        <a:t>Affiliation (Department or Faculty)</a:t>
                      </a:r>
                      <a:endParaRPr lang="en-CA" sz="2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5599243"/>
                  </a:ext>
                </a:extLst>
              </a:tr>
              <a:tr h="306154">
                <a:tc>
                  <a:txBody>
                    <a:bodyPr/>
                    <a:lstStyle/>
                    <a:p>
                      <a:pPr>
                        <a:lnSpc>
                          <a:spcPct val="150000"/>
                        </a:lnSpc>
                        <a:spcBef>
                          <a:spcPts val="1200"/>
                        </a:spcBef>
                      </a:pPr>
                      <a:r>
                        <a:rPr lang="en-CA" sz="1600">
                          <a:effectLst/>
                        </a:rPr>
                        <a:t>Ashley</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dirty="0">
                          <a:effectLst/>
                        </a:rPr>
                        <a:t>Faculty of Health Sciences</a:t>
                      </a:r>
                      <a:endParaRPr lang="en-CA"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94517437"/>
                  </a:ext>
                </a:extLst>
              </a:tr>
              <a:tr h="306154">
                <a:tc>
                  <a:txBody>
                    <a:bodyPr/>
                    <a:lstStyle/>
                    <a:p>
                      <a:pPr>
                        <a:lnSpc>
                          <a:spcPct val="150000"/>
                        </a:lnSpc>
                        <a:spcBef>
                          <a:spcPts val="1200"/>
                        </a:spcBef>
                      </a:pPr>
                      <a:r>
                        <a:rPr lang="en-CA" sz="1600">
                          <a:effectLst/>
                        </a:rPr>
                        <a:t>Alex</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U2</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dirty="0">
                          <a:effectLst/>
                        </a:rPr>
                        <a:t>Faculty of Medicine</a:t>
                      </a:r>
                      <a:endParaRPr lang="en-CA"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26362284"/>
                  </a:ext>
                </a:extLst>
              </a:tr>
              <a:tr h="306154">
                <a:tc>
                  <a:txBody>
                    <a:bodyPr/>
                    <a:lstStyle/>
                    <a:p>
                      <a:pPr>
                        <a:lnSpc>
                          <a:spcPct val="150000"/>
                        </a:lnSpc>
                        <a:spcBef>
                          <a:spcPts val="1200"/>
                        </a:spcBef>
                      </a:pPr>
                      <a:r>
                        <a:rPr lang="en-CA" sz="1600">
                          <a:effectLst/>
                        </a:rPr>
                        <a:t>Alexandra </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Health Sciences</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67199173"/>
                  </a:ext>
                </a:extLst>
              </a:tr>
              <a:tr h="326129">
                <a:tc>
                  <a:txBody>
                    <a:bodyPr/>
                    <a:lstStyle/>
                    <a:p>
                      <a:pPr>
                        <a:lnSpc>
                          <a:spcPct val="150000"/>
                        </a:lnSpc>
                        <a:spcBef>
                          <a:spcPts val="1200"/>
                        </a:spcBef>
                      </a:pPr>
                      <a:r>
                        <a:rPr lang="en-CA" sz="1600">
                          <a:effectLst/>
                        </a:rPr>
                        <a:t>Bianca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Arts &amp; Science (science-based)</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34700644"/>
                  </a:ext>
                </a:extLst>
              </a:tr>
              <a:tr h="306154">
                <a:tc>
                  <a:txBody>
                    <a:bodyPr/>
                    <a:lstStyle/>
                    <a:p>
                      <a:pPr>
                        <a:lnSpc>
                          <a:spcPct val="150000"/>
                        </a:lnSpc>
                        <a:spcBef>
                          <a:spcPts val="1200"/>
                        </a:spcBef>
                      </a:pPr>
                      <a:r>
                        <a:rPr lang="en-CA" sz="1600" dirty="0">
                          <a:effectLst/>
                        </a:rPr>
                        <a:t>Billie</a:t>
                      </a:r>
                      <a:endParaRPr lang="en-CA"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Science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83678003"/>
                  </a:ext>
                </a:extLst>
              </a:tr>
              <a:tr h="306154">
                <a:tc>
                  <a:txBody>
                    <a:bodyPr/>
                    <a:lstStyle/>
                    <a:p>
                      <a:pPr>
                        <a:lnSpc>
                          <a:spcPct val="150000"/>
                        </a:lnSpc>
                        <a:spcBef>
                          <a:spcPts val="1200"/>
                        </a:spcBef>
                      </a:pPr>
                      <a:r>
                        <a:rPr lang="en-CA" sz="1600">
                          <a:effectLst/>
                        </a:rPr>
                        <a:t>Diana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U2</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dirty="0">
                          <a:effectLst/>
                        </a:rPr>
                        <a:t>Faculty of Education</a:t>
                      </a:r>
                      <a:endParaRPr lang="en-CA"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28509591"/>
                  </a:ext>
                </a:extLst>
              </a:tr>
              <a:tr h="306154">
                <a:tc>
                  <a:txBody>
                    <a:bodyPr/>
                    <a:lstStyle/>
                    <a:p>
                      <a:pPr>
                        <a:lnSpc>
                          <a:spcPct val="150000"/>
                        </a:lnSpc>
                        <a:spcBef>
                          <a:spcPts val="1200"/>
                        </a:spcBef>
                      </a:pPr>
                      <a:r>
                        <a:rPr lang="en-CA" sz="1600">
                          <a:effectLst/>
                        </a:rPr>
                        <a:t>Grace</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U2</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Medicine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87377660"/>
                  </a:ext>
                </a:extLst>
              </a:tr>
              <a:tr h="306154">
                <a:tc>
                  <a:txBody>
                    <a:bodyPr/>
                    <a:lstStyle/>
                    <a:p>
                      <a:pPr>
                        <a:lnSpc>
                          <a:spcPct val="150000"/>
                        </a:lnSpc>
                        <a:spcBef>
                          <a:spcPts val="1200"/>
                        </a:spcBef>
                      </a:pPr>
                      <a:r>
                        <a:rPr lang="en-CA" sz="1600">
                          <a:effectLst/>
                        </a:rPr>
                        <a:t>Jamal</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Department of Psychology</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90142510"/>
                  </a:ext>
                </a:extLst>
              </a:tr>
              <a:tr h="306154">
                <a:tc>
                  <a:txBody>
                    <a:bodyPr/>
                    <a:lstStyle/>
                    <a:p>
                      <a:pPr>
                        <a:lnSpc>
                          <a:spcPct val="150000"/>
                        </a:lnSpc>
                        <a:spcBef>
                          <a:spcPts val="1200"/>
                        </a:spcBef>
                      </a:pPr>
                      <a:r>
                        <a:rPr lang="en-CA" sz="1600">
                          <a:effectLst/>
                        </a:rPr>
                        <a:t>Joan</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Science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55755259"/>
                  </a:ext>
                </a:extLst>
              </a:tr>
              <a:tr h="306154">
                <a:tc>
                  <a:txBody>
                    <a:bodyPr/>
                    <a:lstStyle/>
                    <a:p>
                      <a:pPr>
                        <a:lnSpc>
                          <a:spcPct val="150000"/>
                        </a:lnSpc>
                        <a:spcBef>
                          <a:spcPts val="1200"/>
                        </a:spcBef>
                      </a:pPr>
                      <a:r>
                        <a:rPr lang="en-CA" sz="1600">
                          <a:effectLst/>
                        </a:rPr>
                        <a:t>Katrina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science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56044147"/>
                  </a:ext>
                </a:extLst>
              </a:tr>
              <a:tr h="306154">
                <a:tc>
                  <a:txBody>
                    <a:bodyPr/>
                    <a:lstStyle/>
                    <a:p>
                      <a:pPr>
                        <a:lnSpc>
                          <a:spcPct val="150000"/>
                        </a:lnSpc>
                        <a:spcBef>
                          <a:spcPts val="1200"/>
                        </a:spcBef>
                      </a:pPr>
                      <a:r>
                        <a:rPr lang="en-CA" sz="1600">
                          <a:effectLst/>
                        </a:rPr>
                        <a:t>Kelly</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Department of Psychology</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9107704"/>
                  </a:ext>
                </a:extLst>
              </a:tr>
              <a:tr h="306154">
                <a:tc>
                  <a:txBody>
                    <a:bodyPr/>
                    <a:lstStyle/>
                    <a:p>
                      <a:pPr>
                        <a:lnSpc>
                          <a:spcPct val="150000"/>
                        </a:lnSpc>
                        <a:spcBef>
                          <a:spcPts val="1200"/>
                        </a:spcBef>
                      </a:pPr>
                      <a:r>
                        <a:rPr lang="en-CA" sz="1600">
                          <a:effectLst/>
                        </a:rPr>
                        <a:t>Mary</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Department of Psychology</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40224486"/>
                  </a:ext>
                </a:extLst>
              </a:tr>
              <a:tr h="306154">
                <a:tc>
                  <a:txBody>
                    <a:bodyPr/>
                    <a:lstStyle/>
                    <a:p>
                      <a:pPr>
                        <a:lnSpc>
                          <a:spcPct val="150000"/>
                        </a:lnSpc>
                        <a:spcBef>
                          <a:spcPts val="1200"/>
                        </a:spcBef>
                      </a:pPr>
                      <a:r>
                        <a:rPr lang="en-CA" sz="1600">
                          <a:effectLst/>
                        </a:rPr>
                        <a:t>Gracie-Lou </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U2</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Medicine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81526911"/>
                  </a:ext>
                </a:extLst>
              </a:tr>
              <a:tr h="306154">
                <a:tc>
                  <a:txBody>
                    <a:bodyPr/>
                    <a:lstStyle/>
                    <a:p>
                      <a:pPr>
                        <a:lnSpc>
                          <a:spcPct val="150000"/>
                        </a:lnSpc>
                        <a:spcBef>
                          <a:spcPts val="1200"/>
                        </a:spcBef>
                      </a:pPr>
                      <a:r>
                        <a:rPr lang="en-CA" sz="1600">
                          <a:effectLst/>
                        </a:rPr>
                        <a:t>Priscilla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U1</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Engineering</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22825948"/>
                  </a:ext>
                </a:extLst>
              </a:tr>
              <a:tr h="326129">
                <a:tc>
                  <a:txBody>
                    <a:bodyPr/>
                    <a:lstStyle/>
                    <a:p>
                      <a:pPr>
                        <a:lnSpc>
                          <a:spcPct val="150000"/>
                        </a:lnSpc>
                        <a:spcBef>
                          <a:spcPts val="1200"/>
                        </a:spcBef>
                      </a:pPr>
                      <a:r>
                        <a:rPr lang="en-CA" sz="1600">
                          <a:effectLst/>
                        </a:rPr>
                        <a:t>Robert</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Department of Physical and Environmental Science</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86213562"/>
                  </a:ext>
                </a:extLst>
              </a:tr>
              <a:tr h="306154">
                <a:tc>
                  <a:txBody>
                    <a:bodyPr/>
                    <a:lstStyle/>
                    <a:p>
                      <a:pPr>
                        <a:lnSpc>
                          <a:spcPct val="150000"/>
                        </a:lnSpc>
                        <a:spcBef>
                          <a:spcPts val="1200"/>
                        </a:spcBef>
                      </a:pPr>
                      <a:r>
                        <a:rPr lang="en-CA" sz="1600">
                          <a:effectLst/>
                        </a:rPr>
                        <a:t>Sarah </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Department of Psychology</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13348808"/>
                  </a:ext>
                </a:extLst>
              </a:tr>
              <a:tr h="306154">
                <a:tc>
                  <a:txBody>
                    <a:bodyPr/>
                    <a:lstStyle/>
                    <a:p>
                      <a:pPr>
                        <a:lnSpc>
                          <a:spcPct val="150000"/>
                        </a:lnSpc>
                        <a:spcBef>
                          <a:spcPts val="1200"/>
                        </a:spcBef>
                      </a:pPr>
                      <a:r>
                        <a:rPr lang="en-CA" sz="1600">
                          <a:effectLst/>
                        </a:rPr>
                        <a:t>Sheila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U2</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Faculty of Education</a:t>
                      </a:r>
                      <a:endParaRPr lang="en-CA"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88502373"/>
                  </a:ext>
                </a:extLst>
              </a:tr>
              <a:tr h="306154">
                <a:tc>
                  <a:txBody>
                    <a:bodyPr/>
                    <a:lstStyle/>
                    <a:p>
                      <a:pPr>
                        <a:lnSpc>
                          <a:spcPct val="150000"/>
                        </a:lnSpc>
                        <a:spcBef>
                          <a:spcPts val="1200"/>
                        </a:spcBef>
                      </a:pPr>
                      <a:r>
                        <a:rPr lang="en-CA" sz="1600">
                          <a:effectLst/>
                        </a:rPr>
                        <a:t>Zara</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a:effectLst/>
                        </a:rPr>
                        <a:t>U3</a:t>
                      </a:r>
                      <a:endParaRPr lang="en-CA"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600" dirty="0">
                          <a:effectLst/>
                        </a:rPr>
                        <a:t>Department of Psychology</a:t>
                      </a:r>
                      <a:endParaRPr lang="en-CA"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2850151"/>
                  </a:ext>
                </a:extLst>
              </a:tr>
            </a:tbl>
          </a:graphicData>
        </a:graphic>
      </p:graphicFrame>
      <p:sp>
        <p:nvSpPr>
          <p:cNvPr id="2" name="Title 1">
            <a:extLst>
              <a:ext uri="{FF2B5EF4-FFF2-40B4-BE49-F238E27FC236}">
                <a16:creationId xmlns:a16="http://schemas.microsoft.com/office/drawing/2014/main" id="{E2F746B3-3072-5EE8-55DB-438C7FC3C892}"/>
              </a:ext>
            </a:extLst>
          </p:cNvPr>
          <p:cNvSpPr>
            <a:spLocks noGrp="1"/>
          </p:cNvSpPr>
          <p:nvPr>
            <p:ph type="title"/>
          </p:nvPr>
        </p:nvSpPr>
        <p:spPr>
          <a:xfrm>
            <a:off x="8795222" y="437084"/>
            <a:ext cx="2765405" cy="1124331"/>
          </a:xfrm>
        </p:spPr>
        <p:txBody>
          <a:bodyPr/>
          <a:lstStyle/>
          <a:p>
            <a:r>
              <a:rPr lang="en-US" dirty="0"/>
              <a:t>demographics</a:t>
            </a:r>
          </a:p>
        </p:txBody>
      </p:sp>
      <p:graphicFrame>
        <p:nvGraphicFramePr>
          <p:cNvPr id="6" name="Table 5">
            <a:extLst>
              <a:ext uri="{FF2B5EF4-FFF2-40B4-BE49-F238E27FC236}">
                <a16:creationId xmlns:a16="http://schemas.microsoft.com/office/drawing/2014/main" id="{D1115514-01B5-A007-ECC6-B2013FB61651}"/>
              </a:ext>
            </a:extLst>
          </p:cNvPr>
          <p:cNvGraphicFramePr>
            <a:graphicFrameLocks noGrp="1"/>
          </p:cNvGraphicFramePr>
          <p:nvPr/>
        </p:nvGraphicFramePr>
        <p:xfrm>
          <a:off x="9145922" y="1872931"/>
          <a:ext cx="2064004" cy="1927544"/>
        </p:xfrm>
        <a:graphic>
          <a:graphicData uri="http://schemas.openxmlformats.org/drawingml/2006/table">
            <a:tbl>
              <a:tblPr firstRow="1" firstCol="1" bandRow="1">
                <a:tableStyleId>{5C22544A-7EE6-4342-B048-85BDC9FD1C3A}</a:tableStyleId>
              </a:tblPr>
              <a:tblGrid>
                <a:gridCol w="911214">
                  <a:extLst>
                    <a:ext uri="{9D8B030D-6E8A-4147-A177-3AD203B41FA5}">
                      <a16:colId xmlns:a16="http://schemas.microsoft.com/office/drawing/2014/main" val="921078171"/>
                    </a:ext>
                  </a:extLst>
                </a:gridCol>
                <a:gridCol w="1152790">
                  <a:extLst>
                    <a:ext uri="{9D8B030D-6E8A-4147-A177-3AD203B41FA5}">
                      <a16:colId xmlns:a16="http://schemas.microsoft.com/office/drawing/2014/main" val="185647033"/>
                    </a:ext>
                  </a:extLst>
                </a:gridCol>
              </a:tblGrid>
              <a:tr h="798068">
                <a:tc>
                  <a:txBody>
                    <a:bodyPr/>
                    <a:lstStyle/>
                    <a:p>
                      <a:pPr algn="ctr">
                        <a:lnSpc>
                          <a:spcPct val="150000"/>
                        </a:lnSpc>
                        <a:spcBef>
                          <a:spcPts val="1200"/>
                        </a:spcBef>
                      </a:pPr>
                      <a:r>
                        <a:rPr lang="en-CA" sz="1400" dirty="0">
                          <a:effectLst/>
                        </a:rPr>
                        <a:t>Institution </a:t>
                      </a:r>
                      <a:endParaRPr lang="en-CA"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50000"/>
                        </a:lnSpc>
                        <a:spcBef>
                          <a:spcPts val="1200"/>
                        </a:spcBef>
                      </a:pPr>
                      <a:r>
                        <a:rPr lang="en-CA" sz="1400" dirty="0" err="1">
                          <a:effectLst/>
                        </a:rPr>
                        <a:t>Nbr</a:t>
                      </a:r>
                      <a:r>
                        <a:rPr lang="en-CA" sz="1400" dirty="0">
                          <a:effectLst/>
                        </a:rPr>
                        <a:t> of participants</a:t>
                      </a:r>
                      <a:endParaRPr lang="en-CA"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16455215"/>
                  </a:ext>
                </a:extLst>
              </a:tr>
              <a:tr h="376492">
                <a:tc>
                  <a:txBody>
                    <a:bodyPr/>
                    <a:lstStyle/>
                    <a:p>
                      <a:pPr algn="ctr">
                        <a:lnSpc>
                          <a:spcPct val="150000"/>
                        </a:lnSpc>
                        <a:spcBef>
                          <a:spcPts val="1200"/>
                        </a:spcBef>
                      </a:pPr>
                      <a:r>
                        <a:rPr lang="en-CA" sz="1400" dirty="0">
                          <a:effectLst/>
                        </a:rPr>
                        <a:t>U1</a:t>
                      </a:r>
                      <a:endParaRPr lang="en-CA"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Bef>
                          <a:spcPts val="1200"/>
                        </a:spcBef>
                      </a:pPr>
                      <a:r>
                        <a:rPr lang="en-CA" sz="1400" dirty="0">
                          <a:effectLst/>
                        </a:rPr>
                        <a:t>6</a:t>
                      </a:r>
                      <a:endParaRPr lang="en-CA"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04422351"/>
                  </a:ext>
                </a:extLst>
              </a:tr>
              <a:tr h="376492">
                <a:tc>
                  <a:txBody>
                    <a:bodyPr/>
                    <a:lstStyle/>
                    <a:p>
                      <a:pPr algn="ctr">
                        <a:lnSpc>
                          <a:spcPct val="150000"/>
                        </a:lnSpc>
                        <a:spcBef>
                          <a:spcPts val="1200"/>
                        </a:spcBef>
                      </a:pPr>
                      <a:r>
                        <a:rPr lang="en-CA" sz="1400" dirty="0">
                          <a:effectLst/>
                        </a:rPr>
                        <a:t>U2</a:t>
                      </a:r>
                      <a:endParaRPr lang="en-CA"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Bef>
                          <a:spcPts val="1200"/>
                        </a:spcBef>
                      </a:pPr>
                      <a:r>
                        <a:rPr lang="en-CA" sz="1400" dirty="0">
                          <a:effectLst/>
                        </a:rPr>
                        <a:t>5</a:t>
                      </a:r>
                      <a:endParaRPr lang="en-CA"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62296137"/>
                  </a:ext>
                </a:extLst>
              </a:tr>
              <a:tr h="376492">
                <a:tc>
                  <a:txBody>
                    <a:bodyPr/>
                    <a:lstStyle/>
                    <a:p>
                      <a:pPr algn="ctr">
                        <a:lnSpc>
                          <a:spcPct val="150000"/>
                        </a:lnSpc>
                        <a:spcBef>
                          <a:spcPts val="1200"/>
                        </a:spcBef>
                      </a:pPr>
                      <a:r>
                        <a:rPr lang="en-CA" sz="1400" dirty="0">
                          <a:effectLst/>
                        </a:rPr>
                        <a:t>U3</a:t>
                      </a:r>
                      <a:endParaRPr lang="en-CA"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50000"/>
                        </a:lnSpc>
                        <a:spcBef>
                          <a:spcPts val="1200"/>
                        </a:spcBef>
                      </a:pPr>
                      <a:r>
                        <a:rPr lang="en-CA" sz="1400" dirty="0">
                          <a:effectLst/>
                        </a:rPr>
                        <a:t>7</a:t>
                      </a:r>
                      <a:endParaRPr lang="en-CA"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40596069"/>
                  </a:ext>
                </a:extLst>
              </a:tr>
            </a:tbl>
          </a:graphicData>
        </a:graphic>
      </p:graphicFrame>
      <p:sp>
        <p:nvSpPr>
          <p:cNvPr id="10" name="TextBox 9">
            <a:extLst>
              <a:ext uri="{FF2B5EF4-FFF2-40B4-BE49-F238E27FC236}">
                <a16:creationId xmlns:a16="http://schemas.microsoft.com/office/drawing/2014/main" id="{4493F98A-0651-F059-18CB-0E0C5F36E183}"/>
              </a:ext>
            </a:extLst>
          </p:cNvPr>
          <p:cNvSpPr txBox="1"/>
          <p:nvPr/>
        </p:nvSpPr>
        <p:spPr>
          <a:xfrm>
            <a:off x="8457560" y="4901683"/>
            <a:ext cx="3103067" cy="369332"/>
          </a:xfrm>
          <a:prstGeom prst="rect">
            <a:avLst/>
          </a:prstGeom>
          <a:noFill/>
        </p:spPr>
        <p:txBody>
          <a:bodyPr wrap="square">
            <a:spAutoFit/>
          </a:bodyPr>
          <a:lstStyle/>
          <a:p>
            <a:r>
              <a:rPr lang="en-CA" sz="1800" kern="1200" dirty="0">
                <a:solidFill>
                  <a:schemeClr val="tx1"/>
                </a:solidFill>
                <a:effectLst/>
                <a:latin typeface="+mn-lt"/>
                <a:ea typeface="+mn-ea"/>
                <a:cs typeface="+mn-cs"/>
              </a:rPr>
              <a:t>female to male ration of 5:1. </a:t>
            </a:r>
            <a:endParaRPr lang="en-US" dirty="0"/>
          </a:p>
        </p:txBody>
      </p:sp>
      <p:sp>
        <p:nvSpPr>
          <p:cNvPr id="12" name="TextBox 11">
            <a:extLst>
              <a:ext uri="{FF2B5EF4-FFF2-40B4-BE49-F238E27FC236}">
                <a16:creationId xmlns:a16="http://schemas.microsoft.com/office/drawing/2014/main" id="{B2D84C7F-CFB0-D557-8FC1-2AEA4D7C479C}"/>
              </a:ext>
            </a:extLst>
          </p:cNvPr>
          <p:cNvSpPr txBox="1"/>
          <p:nvPr/>
        </p:nvSpPr>
        <p:spPr>
          <a:xfrm>
            <a:off x="9017898" y="4415908"/>
            <a:ext cx="1982390" cy="369332"/>
          </a:xfrm>
          <a:prstGeom prst="rect">
            <a:avLst/>
          </a:prstGeom>
          <a:noFill/>
        </p:spPr>
        <p:txBody>
          <a:bodyPr wrap="square">
            <a:spAutoFit/>
          </a:bodyPr>
          <a:lstStyle/>
          <a:p>
            <a:r>
              <a:rPr lang="en-CA" sz="1800" kern="1200" dirty="0">
                <a:solidFill>
                  <a:schemeClr val="tx1"/>
                </a:solidFill>
                <a:effectLst/>
                <a:latin typeface="+mn-lt"/>
                <a:ea typeface="+mn-ea"/>
                <a:cs typeface="+mn-cs"/>
              </a:rPr>
              <a:t>20-40 years old</a:t>
            </a:r>
            <a:endParaRPr lang="en-US" dirty="0"/>
          </a:p>
        </p:txBody>
      </p:sp>
      <p:sp>
        <p:nvSpPr>
          <p:cNvPr id="3" name="Rectangle 2">
            <a:extLst>
              <a:ext uri="{FF2B5EF4-FFF2-40B4-BE49-F238E27FC236}">
                <a16:creationId xmlns:a16="http://schemas.microsoft.com/office/drawing/2014/main" id="{DA483698-3F71-655C-5E98-9B6DD7992761}"/>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33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88098B-EB73-7CB5-676E-6B0DA984C07C}"/>
              </a:ext>
            </a:extLst>
          </p:cNvPr>
          <p:cNvSpPr>
            <a:spLocks noGrp="1"/>
          </p:cNvSpPr>
          <p:nvPr>
            <p:ph type="sldNum" sz="quarter" idx="12"/>
          </p:nvPr>
        </p:nvSpPr>
        <p:spPr/>
        <p:txBody>
          <a:bodyPr/>
          <a:lstStyle/>
          <a:p>
            <a:fld id="{E95093C1-3A22-4FD3-9A2D-0EF7936C6C71}" type="slidenum">
              <a:rPr lang="en-US" smtClean="0"/>
              <a:t>31</a:t>
            </a:fld>
            <a:endParaRPr lang="en-US"/>
          </a:p>
        </p:txBody>
      </p:sp>
      <p:graphicFrame>
        <p:nvGraphicFramePr>
          <p:cNvPr id="5" name="Table 4">
            <a:extLst>
              <a:ext uri="{FF2B5EF4-FFF2-40B4-BE49-F238E27FC236}">
                <a16:creationId xmlns:a16="http://schemas.microsoft.com/office/drawing/2014/main" id="{44455BEA-DF96-49C6-0DAD-3AC80345C845}"/>
              </a:ext>
            </a:extLst>
          </p:cNvPr>
          <p:cNvGraphicFramePr>
            <a:graphicFrameLocks noGrp="1"/>
          </p:cNvGraphicFramePr>
          <p:nvPr/>
        </p:nvGraphicFramePr>
        <p:xfrm>
          <a:off x="412881" y="74674"/>
          <a:ext cx="7800976" cy="6708652"/>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4096125372"/>
                    </a:ext>
                  </a:extLst>
                </a:gridCol>
                <a:gridCol w="957262">
                  <a:extLst>
                    <a:ext uri="{9D8B030D-6E8A-4147-A177-3AD203B41FA5}">
                      <a16:colId xmlns:a16="http://schemas.microsoft.com/office/drawing/2014/main" val="1595168190"/>
                    </a:ext>
                  </a:extLst>
                </a:gridCol>
                <a:gridCol w="3872358">
                  <a:extLst>
                    <a:ext uri="{9D8B030D-6E8A-4147-A177-3AD203B41FA5}">
                      <a16:colId xmlns:a16="http://schemas.microsoft.com/office/drawing/2014/main" val="1286653886"/>
                    </a:ext>
                  </a:extLst>
                </a:gridCol>
                <a:gridCol w="1599756">
                  <a:extLst>
                    <a:ext uri="{9D8B030D-6E8A-4147-A177-3AD203B41FA5}">
                      <a16:colId xmlns:a16="http://schemas.microsoft.com/office/drawing/2014/main" val="2371046512"/>
                    </a:ext>
                  </a:extLst>
                </a:gridCol>
              </a:tblGrid>
              <a:tr h="188989">
                <a:tc>
                  <a:txBody>
                    <a:bodyPr/>
                    <a:lstStyle/>
                    <a:p>
                      <a:pPr>
                        <a:lnSpc>
                          <a:spcPct val="150000"/>
                        </a:lnSpc>
                        <a:spcBef>
                          <a:spcPts val="1200"/>
                        </a:spcBef>
                      </a:pPr>
                      <a:r>
                        <a:rPr lang="en-CA" sz="1400">
                          <a:effectLst/>
                        </a:rPr>
                        <a:t>Pseudonym</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Institution</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Affiliation</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Status*</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4050971661"/>
                  </a:ext>
                </a:extLst>
              </a:tr>
              <a:tr h="403950">
                <a:tc>
                  <a:txBody>
                    <a:bodyPr/>
                    <a:lstStyle/>
                    <a:p>
                      <a:pPr>
                        <a:lnSpc>
                          <a:spcPct val="150000"/>
                        </a:lnSpc>
                        <a:spcBef>
                          <a:spcPts val="1200"/>
                        </a:spcBef>
                      </a:pPr>
                      <a:r>
                        <a:rPr lang="en-CA" sz="1400">
                          <a:effectLst/>
                        </a:rPr>
                        <a:t>Ashley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Health Sciences</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3760682315"/>
                  </a:ext>
                </a:extLst>
              </a:tr>
              <a:tr h="188989">
                <a:tc>
                  <a:txBody>
                    <a:bodyPr/>
                    <a:lstStyle/>
                    <a:p>
                      <a:pPr>
                        <a:lnSpc>
                          <a:spcPct val="150000"/>
                        </a:lnSpc>
                        <a:spcBef>
                          <a:spcPts val="1200"/>
                        </a:spcBef>
                      </a:pPr>
                      <a:r>
                        <a:rPr lang="en-CA" sz="1400">
                          <a:effectLst/>
                        </a:rPr>
                        <a:t>Alex</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U2</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Medicine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3238388795"/>
                  </a:ext>
                </a:extLst>
              </a:tr>
              <a:tr h="403950">
                <a:tc>
                  <a:txBody>
                    <a:bodyPr/>
                    <a:lstStyle/>
                    <a:p>
                      <a:pPr>
                        <a:lnSpc>
                          <a:spcPct val="150000"/>
                        </a:lnSpc>
                        <a:spcBef>
                          <a:spcPts val="1200"/>
                        </a:spcBef>
                      </a:pPr>
                      <a:r>
                        <a:rPr lang="en-CA" sz="1400">
                          <a:effectLst/>
                        </a:rPr>
                        <a:t>Alexandra </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Health Sciences</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482909970"/>
                  </a:ext>
                </a:extLst>
              </a:tr>
              <a:tr h="403950">
                <a:tc>
                  <a:txBody>
                    <a:bodyPr/>
                    <a:lstStyle/>
                    <a:p>
                      <a:pPr>
                        <a:lnSpc>
                          <a:spcPct val="150000"/>
                        </a:lnSpc>
                        <a:spcBef>
                          <a:spcPts val="1200"/>
                        </a:spcBef>
                      </a:pPr>
                      <a:r>
                        <a:rPr lang="en-CA" sz="1400">
                          <a:effectLst/>
                        </a:rPr>
                        <a:t>Bianca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Arts &amp; Science (science-based)</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3572193402"/>
                  </a:ext>
                </a:extLst>
              </a:tr>
              <a:tr h="188989">
                <a:tc>
                  <a:txBody>
                    <a:bodyPr/>
                    <a:lstStyle/>
                    <a:p>
                      <a:pPr>
                        <a:lnSpc>
                          <a:spcPct val="150000"/>
                        </a:lnSpc>
                        <a:spcBef>
                          <a:spcPts val="1200"/>
                        </a:spcBef>
                      </a:pPr>
                      <a:r>
                        <a:rPr lang="en-CA" sz="1400">
                          <a:effectLst/>
                        </a:rPr>
                        <a:t>Billie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Science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1509039337"/>
                  </a:ext>
                </a:extLst>
              </a:tr>
              <a:tr h="188989">
                <a:tc>
                  <a:txBody>
                    <a:bodyPr/>
                    <a:lstStyle/>
                    <a:p>
                      <a:pPr>
                        <a:lnSpc>
                          <a:spcPct val="150000"/>
                        </a:lnSpc>
                        <a:spcBef>
                          <a:spcPts val="1200"/>
                        </a:spcBef>
                      </a:pPr>
                      <a:r>
                        <a:rPr lang="en-CA" sz="1400">
                          <a:effectLst/>
                        </a:rPr>
                        <a:t>Diana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U2</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Education</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1708429645"/>
                  </a:ext>
                </a:extLst>
              </a:tr>
              <a:tr h="188989">
                <a:tc>
                  <a:txBody>
                    <a:bodyPr/>
                    <a:lstStyle/>
                    <a:p>
                      <a:pPr>
                        <a:lnSpc>
                          <a:spcPct val="150000"/>
                        </a:lnSpc>
                        <a:spcBef>
                          <a:spcPts val="1200"/>
                        </a:spcBef>
                      </a:pPr>
                      <a:r>
                        <a:rPr lang="en-CA" sz="1400">
                          <a:effectLst/>
                        </a:rPr>
                        <a:t>Grace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U2</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Medicine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4213694484"/>
                  </a:ext>
                </a:extLst>
              </a:tr>
              <a:tr h="403950">
                <a:tc>
                  <a:txBody>
                    <a:bodyPr/>
                    <a:lstStyle/>
                    <a:p>
                      <a:pPr>
                        <a:lnSpc>
                          <a:spcPct val="150000"/>
                        </a:lnSpc>
                        <a:spcBef>
                          <a:spcPts val="1200"/>
                        </a:spcBef>
                      </a:pPr>
                      <a:r>
                        <a:rPr lang="en-CA" sz="1400">
                          <a:effectLst/>
                        </a:rPr>
                        <a:t>Jamal</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Psychology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Grad.</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845454070"/>
                  </a:ext>
                </a:extLst>
              </a:tr>
              <a:tr h="188989">
                <a:tc>
                  <a:txBody>
                    <a:bodyPr/>
                    <a:lstStyle/>
                    <a:p>
                      <a:pPr>
                        <a:lnSpc>
                          <a:spcPct val="150000"/>
                        </a:lnSpc>
                        <a:spcBef>
                          <a:spcPts val="1200"/>
                        </a:spcBef>
                      </a:pPr>
                      <a:r>
                        <a:rPr lang="en-CA" sz="1400">
                          <a:effectLst/>
                        </a:rPr>
                        <a:t>Joan</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Science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3063255167"/>
                  </a:ext>
                </a:extLst>
              </a:tr>
              <a:tr h="188989">
                <a:tc>
                  <a:txBody>
                    <a:bodyPr/>
                    <a:lstStyle/>
                    <a:p>
                      <a:pPr>
                        <a:lnSpc>
                          <a:spcPct val="150000"/>
                        </a:lnSpc>
                        <a:spcBef>
                          <a:spcPts val="1200"/>
                        </a:spcBef>
                      </a:pPr>
                      <a:r>
                        <a:rPr lang="en-CA" sz="1400">
                          <a:effectLst/>
                        </a:rPr>
                        <a:t>Katrina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science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2237668463"/>
                  </a:ext>
                </a:extLst>
              </a:tr>
              <a:tr h="403950">
                <a:tc>
                  <a:txBody>
                    <a:bodyPr/>
                    <a:lstStyle/>
                    <a:p>
                      <a:pPr>
                        <a:lnSpc>
                          <a:spcPct val="150000"/>
                        </a:lnSpc>
                        <a:spcBef>
                          <a:spcPts val="1200"/>
                        </a:spcBef>
                      </a:pPr>
                      <a:r>
                        <a:rPr lang="en-CA" sz="1400">
                          <a:effectLst/>
                        </a:rPr>
                        <a:t>Kelly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Psychology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2374055275"/>
                  </a:ext>
                </a:extLst>
              </a:tr>
              <a:tr h="403950">
                <a:tc>
                  <a:txBody>
                    <a:bodyPr/>
                    <a:lstStyle/>
                    <a:p>
                      <a:pPr>
                        <a:lnSpc>
                          <a:spcPct val="150000"/>
                        </a:lnSpc>
                        <a:spcBef>
                          <a:spcPts val="1200"/>
                        </a:spcBef>
                      </a:pPr>
                      <a:r>
                        <a:rPr lang="en-CA" sz="1400">
                          <a:effectLst/>
                        </a:rPr>
                        <a:t>Mary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Psychology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1407229826"/>
                  </a:ext>
                </a:extLst>
              </a:tr>
              <a:tr h="188989">
                <a:tc>
                  <a:txBody>
                    <a:bodyPr/>
                    <a:lstStyle/>
                    <a:p>
                      <a:pPr>
                        <a:lnSpc>
                          <a:spcPct val="150000"/>
                        </a:lnSpc>
                        <a:spcBef>
                          <a:spcPts val="1200"/>
                        </a:spcBef>
                      </a:pPr>
                      <a:r>
                        <a:rPr lang="en-CA" sz="1400">
                          <a:effectLst/>
                        </a:rPr>
                        <a:t>Gracie-Lou </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U2</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Medicine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Grad.</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290522299"/>
                  </a:ext>
                </a:extLst>
              </a:tr>
              <a:tr h="188989">
                <a:tc>
                  <a:txBody>
                    <a:bodyPr/>
                    <a:lstStyle/>
                    <a:p>
                      <a:pPr>
                        <a:lnSpc>
                          <a:spcPct val="150000"/>
                        </a:lnSpc>
                        <a:spcBef>
                          <a:spcPts val="1200"/>
                        </a:spcBef>
                      </a:pPr>
                      <a:r>
                        <a:rPr lang="en-CA" sz="1400">
                          <a:effectLst/>
                        </a:rPr>
                        <a:t>Priscilla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U1</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Engineering</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1209178129"/>
                  </a:ext>
                </a:extLst>
              </a:tr>
              <a:tr h="618912">
                <a:tc>
                  <a:txBody>
                    <a:bodyPr/>
                    <a:lstStyle/>
                    <a:p>
                      <a:pPr>
                        <a:lnSpc>
                          <a:spcPct val="150000"/>
                        </a:lnSpc>
                        <a:spcBef>
                          <a:spcPts val="1200"/>
                        </a:spcBef>
                      </a:pPr>
                      <a:r>
                        <a:rPr lang="en-CA" sz="1400">
                          <a:effectLst/>
                        </a:rPr>
                        <a:t>Robert</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Physical and Environmental Science</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PSE</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1800681801"/>
                  </a:ext>
                </a:extLst>
              </a:tr>
              <a:tr h="403950">
                <a:tc>
                  <a:txBody>
                    <a:bodyPr/>
                    <a:lstStyle/>
                    <a:p>
                      <a:pPr>
                        <a:lnSpc>
                          <a:spcPct val="150000"/>
                        </a:lnSpc>
                        <a:spcBef>
                          <a:spcPts val="1200"/>
                        </a:spcBef>
                      </a:pPr>
                      <a:r>
                        <a:rPr lang="en-CA" sz="1400">
                          <a:effectLst/>
                        </a:rPr>
                        <a:t>Sarah </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Psychology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FG Grad.</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2085659549"/>
                  </a:ext>
                </a:extLst>
              </a:tr>
              <a:tr h="188989">
                <a:tc>
                  <a:txBody>
                    <a:bodyPr/>
                    <a:lstStyle/>
                    <a:p>
                      <a:pPr>
                        <a:lnSpc>
                          <a:spcPct val="150000"/>
                        </a:lnSpc>
                        <a:spcBef>
                          <a:spcPts val="1200"/>
                        </a:spcBef>
                      </a:pPr>
                      <a:r>
                        <a:rPr lang="en-CA" sz="1400">
                          <a:effectLst/>
                        </a:rPr>
                        <a:t>Sheila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U2</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Faculty of Education</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a:t>
                      </a:r>
                      <a:endParaRPr lang="en-CA" sz="180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884100580"/>
                  </a:ext>
                </a:extLst>
              </a:tr>
              <a:tr h="403950">
                <a:tc>
                  <a:txBody>
                    <a:bodyPr/>
                    <a:lstStyle/>
                    <a:p>
                      <a:pPr>
                        <a:lnSpc>
                          <a:spcPct val="150000"/>
                        </a:lnSpc>
                        <a:spcBef>
                          <a:spcPts val="1200"/>
                        </a:spcBef>
                      </a:pPr>
                      <a:r>
                        <a:rPr lang="en-CA" sz="1400">
                          <a:effectLst/>
                        </a:rPr>
                        <a:t>Zara</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U3</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a:effectLst/>
                        </a:rPr>
                        <a:t>Department of Psychology</a:t>
                      </a:r>
                      <a:endParaRPr lang="en-CA" sz="1800">
                        <a:effectLst/>
                        <a:latin typeface="Times New Roman" panose="02020603050405020304" pitchFamily="18" charset="0"/>
                        <a:ea typeface="Times New Roman" panose="02020603050405020304" pitchFamily="18" charset="0"/>
                      </a:endParaRPr>
                    </a:p>
                  </a:txBody>
                  <a:tcPr marL="50899" marR="50899" marT="0" marB="0"/>
                </a:tc>
                <a:tc>
                  <a:txBody>
                    <a:bodyPr/>
                    <a:lstStyle/>
                    <a:p>
                      <a:pPr>
                        <a:lnSpc>
                          <a:spcPct val="150000"/>
                        </a:lnSpc>
                        <a:spcBef>
                          <a:spcPts val="1200"/>
                        </a:spcBef>
                      </a:pPr>
                      <a:r>
                        <a:rPr lang="en-CA" sz="1400" dirty="0">
                          <a:effectLst/>
                        </a:rPr>
                        <a:t>FG PSE</a:t>
                      </a:r>
                      <a:endParaRPr lang="en-CA" sz="1800" dirty="0">
                        <a:effectLst/>
                        <a:latin typeface="Times New Roman" panose="02020603050405020304" pitchFamily="18" charset="0"/>
                        <a:ea typeface="Times New Roman" panose="02020603050405020304" pitchFamily="18" charset="0"/>
                      </a:endParaRPr>
                    </a:p>
                  </a:txBody>
                  <a:tcPr marL="50899" marR="50899" marT="0" marB="0"/>
                </a:tc>
                <a:extLst>
                  <a:ext uri="{0D108BD9-81ED-4DB2-BD59-A6C34878D82A}">
                    <a16:rowId xmlns:a16="http://schemas.microsoft.com/office/drawing/2014/main" val="2346693449"/>
                  </a:ext>
                </a:extLst>
              </a:tr>
            </a:tbl>
          </a:graphicData>
        </a:graphic>
      </p:graphicFrame>
      <p:sp>
        <p:nvSpPr>
          <p:cNvPr id="7" name="TextBox 6">
            <a:extLst>
              <a:ext uri="{FF2B5EF4-FFF2-40B4-BE49-F238E27FC236}">
                <a16:creationId xmlns:a16="http://schemas.microsoft.com/office/drawing/2014/main" id="{802B7FF4-C091-B609-7BDB-388AB6FE2A98}"/>
              </a:ext>
            </a:extLst>
          </p:cNvPr>
          <p:cNvSpPr txBox="1"/>
          <p:nvPr/>
        </p:nvSpPr>
        <p:spPr>
          <a:xfrm>
            <a:off x="8669398" y="1229796"/>
            <a:ext cx="3109721" cy="1200329"/>
          </a:xfrm>
          <a:prstGeom prst="rect">
            <a:avLst/>
          </a:prstGeom>
          <a:noFill/>
        </p:spPr>
        <p:txBody>
          <a:bodyPr wrap="square">
            <a:spAutoFit/>
          </a:bodyPr>
          <a:lstStyle/>
          <a:p>
            <a:r>
              <a:rPr lang="en-CA" sz="1800" b="1" dirty="0">
                <a:effectLst/>
                <a:latin typeface="Times New Roman" panose="02020603050405020304" pitchFamily="18" charset="0"/>
                <a:ea typeface="Times New Roman" panose="02020603050405020304" pitchFamily="18" charset="0"/>
              </a:rPr>
              <a:t>44% (n=8) FG students, </a:t>
            </a:r>
            <a:r>
              <a:rPr lang="en-CA" sz="1800" dirty="0">
                <a:effectLst/>
                <a:latin typeface="Times New Roman" panose="02020603050405020304" pitchFamily="18" charset="0"/>
                <a:ea typeface="Times New Roman" panose="02020603050405020304" pitchFamily="18" charset="0"/>
              </a:rPr>
              <a:t>the first in their families to undertake post-secondary education</a:t>
            </a:r>
            <a:endParaRPr lang="en-US" dirty="0"/>
          </a:p>
        </p:txBody>
      </p:sp>
      <p:sp>
        <p:nvSpPr>
          <p:cNvPr id="9" name="TextBox 8">
            <a:extLst>
              <a:ext uri="{FF2B5EF4-FFF2-40B4-BE49-F238E27FC236}">
                <a16:creationId xmlns:a16="http://schemas.microsoft.com/office/drawing/2014/main" id="{4A41D2AB-D1B2-A7D5-8C43-5B752B632FD0}"/>
              </a:ext>
            </a:extLst>
          </p:cNvPr>
          <p:cNvSpPr txBox="1"/>
          <p:nvPr/>
        </p:nvSpPr>
        <p:spPr>
          <a:xfrm>
            <a:off x="8701088" y="2828835"/>
            <a:ext cx="3296523" cy="923330"/>
          </a:xfrm>
          <a:prstGeom prst="rect">
            <a:avLst/>
          </a:prstGeom>
          <a:noFill/>
        </p:spPr>
        <p:txBody>
          <a:bodyPr wrap="square" rtlCol="0">
            <a:spAutoFit/>
          </a:bodyPr>
          <a:lstStyle/>
          <a:p>
            <a:r>
              <a:rPr lang="en-US" b="1" dirty="0"/>
              <a:t>16% (n=3) FG graduate students, </a:t>
            </a:r>
            <a:r>
              <a:rPr lang="en-US" dirty="0"/>
              <a:t>with at last one parent with a bachelor’s degree</a:t>
            </a:r>
          </a:p>
        </p:txBody>
      </p:sp>
      <p:sp>
        <p:nvSpPr>
          <p:cNvPr id="10" name="TextBox 9">
            <a:extLst>
              <a:ext uri="{FF2B5EF4-FFF2-40B4-BE49-F238E27FC236}">
                <a16:creationId xmlns:a16="http://schemas.microsoft.com/office/drawing/2014/main" id="{397BD0CD-A3CC-AA1B-88C2-18D407D2C83F}"/>
              </a:ext>
            </a:extLst>
          </p:cNvPr>
          <p:cNvSpPr txBox="1"/>
          <p:nvPr/>
        </p:nvSpPr>
        <p:spPr>
          <a:xfrm>
            <a:off x="8701088" y="4165162"/>
            <a:ext cx="2243138" cy="923330"/>
          </a:xfrm>
          <a:prstGeom prst="rect">
            <a:avLst/>
          </a:prstGeom>
          <a:noFill/>
        </p:spPr>
        <p:txBody>
          <a:bodyPr wrap="square" rtlCol="0">
            <a:spAutoFit/>
          </a:bodyPr>
          <a:lstStyle/>
          <a:p>
            <a:r>
              <a:rPr lang="en-US" dirty="0"/>
              <a:t>38% (n=7) from families with prior graduate credentials </a:t>
            </a:r>
          </a:p>
        </p:txBody>
      </p:sp>
      <p:sp>
        <p:nvSpPr>
          <p:cNvPr id="2" name="Rectangle 1">
            <a:extLst>
              <a:ext uri="{FF2B5EF4-FFF2-40B4-BE49-F238E27FC236}">
                <a16:creationId xmlns:a16="http://schemas.microsoft.com/office/drawing/2014/main" id="{0A91ABEE-577D-5B20-BA3D-81607E1B3C03}"/>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60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Overview of Key Themes</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32</a:t>
            </a:fld>
            <a:endParaRPr lang="en-US"/>
          </a:p>
        </p:txBody>
      </p:sp>
      <p:sp>
        <p:nvSpPr>
          <p:cNvPr id="5" name="Title 4">
            <a:extLst>
              <a:ext uri="{FF2B5EF4-FFF2-40B4-BE49-F238E27FC236}">
                <a16:creationId xmlns:a16="http://schemas.microsoft.com/office/drawing/2014/main" id="{DDD7802C-636C-87AD-8137-0011C8B5044C}"/>
              </a:ext>
            </a:extLst>
          </p:cNvPr>
          <p:cNvSpPr>
            <a:spLocks noGrp="1"/>
          </p:cNvSpPr>
          <p:nvPr>
            <p:ph type="title"/>
          </p:nvPr>
        </p:nvSpPr>
        <p:spPr/>
        <p:txBody>
          <a:bodyPr>
            <a:normAutofit fontScale="90000"/>
          </a:bodyPr>
          <a:lstStyle/>
          <a:p>
            <a:r>
              <a:rPr lang="en-US" dirty="0"/>
              <a:t>D</a:t>
            </a:r>
            <a:r>
              <a:rPr lang="en-US" cap="none" dirty="0"/>
              <a:t>octoral Experience in Canada: “overeducated &amp; underpaid”</a:t>
            </a:r>
            <a:endParaRPr lang="en-US" dirty="0"/>
          </a:p>
        </p:txBody>
      </p:sp>
      <p:sp>
        <p:nvSpPr>
          <p:cNvPr id="6" name="Rectangle 5">
            <a:extLst>
              <a:ext uri="{FF2B5EF4-FFF2-40B4-BE49-F238E27FC236}">
                <a16:creationId xmlns:a16="http://schemas.microsoft.com/office/drawing/2014/main" id="{526986D9-E883-7B7D-5922-C38FDBDC44E0}"/>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9DC588-649A-178D-C61A-84800667F8A3}"/>
              </a:ext>
            </a:extLst>
          </p:cNvPr>
          <p:cNvSpPr txBox="1"/>
          <p:nvPr/>
        </p:nvSpPr>
        <p:spPr>
          <a:xfrm>
            <a:off x="2303138" y="2942986"/>
            <a:ext cx="1675010" cy="523220"/>
          </a:xfrm>
          <a:prstGeom prst="rect">
            <a:avLst/>
          </a:prstGeom>
          <a:noFill/>
        </p:spPr>
        <p:txBody>
          <a:bodyPr wrap="none" rtlCol="0">
            <a:spAutoFit/>
          </a:bodyPr>
          <a:lstStyle/>
          <a:p>
            <a:r>
              <a:rPr lang="en-US" sz="2800" b="1" dirty="0"/>
              <a:t>Resilience</a:t>
            </a:r>
            <a:endParaRPr lang="en-US" b="1" dirty="0"/>
          </a:p>
        </p:txBody>
      </p:sp>
      <p:sp>
        <p:nvSpPr>
          <p:cNvPr id="8" name="TextBox 7">
            <a:extLst>
              <a:ext uri="{FF2B5EF4-FFF2-40B4-BE49-F238E27FC236}">
                <a16:creationId xmlns:a16="http://schemas.microsoft.com/office/drawing/2014/main" id="{E0E5B6E7-2BAE-8BE4-D00A-58995EC57006}"/>
              </a:ext>
            </a:extLst>
          </p:cNvPr>
          <p:cNvSpPr txBox="1"/>
          <p:nvPr/>
        </p:nvSpPr>
        <p:spPr>
          <a:xfrm>
            <a:off x="3040557" y="5059193"/>
            <a:ext cx="6720686" cy="523220"/>
          </a:xfrm>
          <a:prstGeom prst="rect">
            <a:avLst/>
          </a:prstGeom>
          <a:noFill/>
        </p:spPr>
        <p:txBody>
          <a:bodyPr wrap="none" rtlCol="0">
            <a:spAutoFit/>
          </a:bodyPr>
          <a:lstStyle/>
          <a:p>
            <a:r>
              <a:rPr lang="en-US" sz="2800" b="1" dirty="0"/>
              <a:t>Mismatch between expectations and reality</a:t>
            </a:r>
            <a:endParaRPr lang="en-US" b="1" dirty="0"/>
          </a:p>
        </p:txBody>
      </p:sp>
      <p:sp>
        <p:nvSpPr>
          <p:cNvPr id="9" name="TextBox 8">
            <a:extLst>
              <a:ext uri="{FF2B5EF4-FFF2-40B4-BE49-F238E27FC236}">
                <a16:creationId xmlns:a16="http://schemas.microsoft.com/office/drawing/2014/main" id="{987A0B58-AAB4-E06E-B54B-C7C37E82D821}"/>
              </a:ext>
            </a:extLst>
          </p:cNvPr>
          <p:cNvSpPr txBox="1"/>
          <p:nvPr/>
        </p:nvSpPr>
        <p:spPr>
          <a:xfrm>
            <a:off x="4448090" y="2202275"/>
            <a:ext cx="1484124" cy="523220"/>
          </a:xfrm>
          <a:prstGeom prst="rect">
            <a:avLst/>
          </a:prstGeom>
          <a:noFill/>
        </p:spPr>
        <p:txBody>
          <a:bodyPr wrap="none" rtlCol="0">
            <a:spAutoFit/>
          </a:bodyPr>
          <a:lstStyle/>
          <a:p>
            <a:r>
              <a:rPr lang="en-US" sz="2800" b="1" dirty="0"/>
              <a:t>Teaching</a:t>
            </a:r>
            <a:endParaRPr lang="en-US" b="1" dirty="0"/>
          </a:p>
        </p:txBody>
      </p:sp>
      <p:sp>
        <p:nvSpPr>
          <p:cNvPr id="10" name="TextBox 9">
            <a:extLst>
              <a:ext uri="{FF2B5EF4-FFF2-40B4-BE49-F238E27FC236}">
                <a16:creationId xmlns:a16="http://schemas.microsoft.com/office/drawing/2014/main" id="{4061F6A9-EBC3-4F7E-36EC-76C8C827FDCC}"/>
              </a:ext>
            </a:extLst>
          </p:cNvPr>
          <p:cNvSpPr txBox="1"/>
          <p:nvPr/>
        </p:nvSpPr>
        <p:spPr>
          <a:xfrm>
            <a:off x="8302540" y="1669346"/>
            <a:ext cx="1530484" cy="523220"/>
          </a:xfrm>
          <a:prstGeom prst="rect">
            <a:avLst/>
          </a:prstGeom>
          <a:noFill/>
        </p:spPr>
        <p:txBody>
          <a:bodyPr wrap="none" rtlCol="0">
            <a:spAutoFit/>
          </a:bodyPr>
          <a:lstStyle/>
          <a:p>
            <a:r>
              <a:rPr lang="en-US" sz="2800" b="1" dirty="0"/>
              <a:t>Research</a:t>
            </a:r>
            <a:endParaRPr lang="en-US" b="1" dirty="0"/>
          </a:p>
        </p:txBody>
      </p:sp>
      <p:sp>
        <p:nvSpPr>
          <p:cNvPr id="11" name="TextBox 10">
            <a:extLst>
              <a:ext uri="{FF2B5EF4-FFF2-40B4-BE49-F238E27FC236}">
                <a16:creationId xmlns:a16="http://schemas.microsoft.com/office/drawing/2014/main" id="{3B5E9B51-6561-8738-574F-585FC98DA6AB}"/>
              </a:ext>
            </a:extLst>
          </p:cNvPr>
          <p:cNvSpPr txBox="1"/>
          <p:nvPr/>
        </p:nvSpPr>
        <p:spPr>
          <a:xfrm>
            <a:off x="5932214" y="3369124"/>
            <a:ext cx="1925464" cy="523220"/>
          </a:xfrm>
          <a:prstGeom prst="rect">
            <a:avLst/>
          </a:prstGeom>
          <a:noFill/>
        </p:spPr>
        <p:txBody>
          <a:bodyPr wrap="none" rtlCol="0">
            <a:spAutoFit/>
          </a:bodyPr>
          <a:lstStyle/>
          <a:p>
            <a:r>
              <a:rPr lang="en-US" sz="2800" b="1" dirty="0"/>
              <a:t>Supervision</a:t>
            </a:r>
            <a:endParaRPr lang="en-US" b="1" dirty="0"/>
          </a:p>
        </p:txBody>
      </p:sp>
      <p:sp>
        <p:nvSpPr>
          <p:cNvPr id="12" name="TextBox 11">
            <a:extLst>
              <a:ext uri="{FF2B5EF4-FFF2-40B4-BE49-F238E27FC236}">
                <a16:creationId xmlns:a16="http://schemas.microsoft.com/office/drawing/2014/main" id="{A7A33A8E-2E19-AC93-C495-AB4BC768DC32}"/>
              </a:ext>
            </a:extLst>
          </p:cNvPr>
          <p:cNvSpPr txBox="1"/>
          <p:nvPr/>
        </p:nvSpPr>
        <p:spPr>
          <a:xfrm>
            <a:off x="1763343" y="4000282"/>
            <a:ext cx="1377300" cy="523220"/>
          </a:xfrm>
          <a:prstGeom prst="rect">
            <a:avLst/>
          </a:prstGeom>
          <a:noFill/>
        </p:spPr>
        <p:txBody>
          <a:bodyPr wrap="none" rtlCol="0">
            <a:spAutoFit/>
          </a:bodyPr>
          <a:lstStyle/>
          <a:p>
            <a:r>
              <a:rPr lang="en-US" sz="2800" b="1" dirty="0"/>
              <a:t>Funding</a:t>
            </a:r>
            <a:endParaRPr lang="en-US" b="1" dirty="0"/>
          </a:p>
        </p:txBody>
      </p:sp>
      <p:sp>
        <p:nvSpPr>
          <p:cNvPr id="13" name="TextBox 12">
            <a:extLst>
              <a:ext uri="{FF2B5EF4-FFF2-40B4-BE49-F238E27FC236}">
                <a16:creationId xmlns:a16="http://schemas.microsoft.com/office/drawing/2014/main" id="{196D639C-3166-2A62-F02F-782A01AE8257}"/>
              </a:ext>
            </a:extLst>
          </p:cNvPr>
          <p:cNvSpPr txBox="1"/>
          <p:nvPr/>
        </p:nvSpPr>
        <p:spPr>
          <a:xfrm>
            <a:off x="4614863" y="4186238"/>
            <a:ext cx="1002647" cy="369332"/>
          </a:xfrm>
          <a:prstGeom prst="rect">
            <a:avLst/>
          </a:prstGeom>
          <a:noFill/>
        </p:spPr>
        <p:txBody>
          <a:bodyPr wrap="none" rtlCol="0">
            <a:spAutoFit/>
          </a:bodyPr>
          <a:lstStyle/>
          <a:p>
            <a:r>
              <a:rPr lang="en-US" dirty="0"/>
              <a:t>Initiative</a:t>
            </a:r>
          </a:p>
        </p:txBody>
      </p:sp>
      <p:sp>
        <p:nvSpPr>
          <p:cNvPr id="14" name="TextBox 13">
            <a:extLst>
              <a:ext uri="{FF2B5EF4-FFF2-40B4-BE49-F238E27FC236}">
                <a16:creationId xmlns:a16="http://schemas.microsoft.com/office/drawing/2014/main" id="{2342A3F1-F10F-5881-31CA-C39D93D84B1C}"/>
              </a:ext>
            </a:extLst>
          </p:cNvPr>
          <p:cNvSpPr txBox="1"/>
          <p:nvPr/>
        </p:nvSpPr>
        <p:spPr>
          <a:xfrm>
            <a:off x="7090806" y="2587109"/>
            <a:ext cx="3127972" cy="369332"/>
          </a:xfrm>
          <a:prstGeom prst="rect">
            <a:avLst/>
          </a:prstGeom>
          <a:noFill/>
        </p:spPr>
        <p:txBody>
          <a:bodyPr wrap="none" rtlCol="0">
            <a:spAutoFit/>
          </a:bodyPr>
          <a:lstStyle/>
          <a:p>
            <a:r>
              <a:rPr lang="en-US" dirty="0"/>
              <a:t>Explicit versus implicit activities</a:t>
            </a:r>
          </a:p>
        </p:txBody>
      </p:sp>
      <p:sp>
        <p:nvSpPr>
          <p:cNvPr id="17" name="TextBox 16">
            <a:extLst>
              <a:ext uri="{FF2B5EF4-FFF2-40B4-BE49-F238E27FC236}">
                <a16:creationId xmlns:a16="http://schemas.microsoft.com/office/drawing/2014/main" id="{CA940D6D-B159-548B-48B9-B5B95BC9EA06}"/>
              </a:ext>
            </a:extLst>
          </p:cNvPr>
          <p:cNvSpPr txBox="1"/>
          <p:nvPr/>
        </p:nvSpPr>
        <p:spPr>
          <a:xfrm>
            <a:off x="8129994" y="4338836"/>
            <a:ext cx="1703030" cy="369332"/>
          </a:xfrm>
          <a:prstGeom prst="rect">
            <a:avLst/>
          </a:prstGeom>
          <a:noFill/>
        </p:spPr>
        <p:txBody>
          <a:bodyPr wrap="none" rtlCol="0">
            <a:spAutoFit/>
          </a:bodyPr>
          <a:lstStyle/>
          <a:p>
            <a:r>
              <a:rPr lang="en-US" dirty="0"/>
              <a:t>First-Generation</a:t>
            </a:r>
          </a:p>
        </p:txBody>
      </p:sp>
      <p:sp>
        <p:nvSpPr>
          <p:cNvPr id="18" name="TextBox 17">
            <a:extLst>
              <a:ext uri="{FF2B5EF4-FFF2-40B4-BE49-F238E27FC236}">
                <a16:creationId xmlns:a16="http://schemas.microsoft.com/office/drawing/2014/main" id="{F6291E53-293B-84BA-D736-CD89412F9971}"/>
              </a:ext>
            </a:extLst>
          </p:cNvPr>
          <p:cNvSpPr txBox="1"/>
          <p:nvPr/>
        </p:nvSpPr>
        <p:spPr>
          <a:xfrm>
            <a:off x="1086788" y="2265765"/>
            <a:ext cx="2029338" cy="369332"/>
          </a:xfrm>
          <a:prstGeom prst="rect">
            <a:avLst/>
          </a:prstGeom>
          <a:noFill/>
        </p:spPr>
        <p:txBody>
          <a:bodyPr wrap="none" rtlCol="0">
            <a:spAutoFit/>
          </a:bodyPr>
          <a:lstStyle/>
          <a:p>
            <a:r>
              <a:rPr lang="en-US" dirty="0"/>
              <a:t>Imposter Syndrome</a:t>
            </a:r>
          </a:p>
        </p:txBody>
      </p:sp>
      <p:pic>
        <p:nvPicPr>
          <p:cNvPr id="19" name="Graphic 18" descr="Eye with solid fill">
            <a:extLst>
              <a:ext uri="{FF2B5EF4-FFF2-40B4-BE49-F238E27FC236}">
                <a16:creationId xmlns:a16="http://schemas.microsoft.com/office/drawing/2014/main" id="{32FCD4FF-1338-B41C-7C0B-20ED853BB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6227" y="305135"/>
            <a:ext cx="914400" cy="914400"/>
          </a:xfrm>
          <a:prstGeom prst="rect">
            <a:avLst/>
          </a:prstGeom>
        </p:spPr>
      </p:pic>
    </p:spTree>
    <p:extLst>
      <p:ext uri="{BB962C8B-B14F-4D97-AF65-F5344CB8AC3E}">
        <p14:creationId xmlns:p14="http://schemas.microsoft.com/office/powerpoint/2010/main" val="3295138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Resilience</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33</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D</a:t>
            </a:r>
            <a:r>
              <a:rPr lang="en-US" cap="none" dirty="0"/>
              <a:t>octoral Experience in Canada</a:t>
            </a:r>
            <a:endParaRPr lang="en-US" dirty="0"/>
          </a:p>
        </p:txBody>
      </p:sp>
      <p:pic>
        <p:nvPicPr>
          <p:cNvPr id="12" name="Graphic 11" descr="Hammer1 with solid fill">
            <a:extLst>
              <a:ext uri="{FF2B5EF4-FFF2-40B4-BE49-F238E27FC236}">
                <a16:creationId xmlns:a16="http://schemas.microsoft.com/office/drawing/2014/main" id="{A428C884-27FC-2A35-9E35-BC9EE4E5C8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5374" y="305135"/>
            <a:ext cx="914400" cy="914400"/>
          </a:xfrm>
          <a:prstGeom prst="rect">
            <a:avLst/>
          </a:prstGeom>
        </p:spPr>
      </p:pic>
      <p:sp>
        <p:nvSpPr>
          <p:cNvPr id="14" name="TextBox 13">
            <a:extLst>
              <a:ext uri="{FF2B5EF4-FFF2-40B4-BE49-F238E27FC236}">
                <a16:creationId xmlns:a16="http://schemas.microsoft.com/office/drawing/2014/main" id="{1B079C3E-8B6F-191A-DD2A-29179E42625E}"/>
              </a:ext>
            </a:extLst>
          </p:cNvPr>
          <p:cNvSpPr txBox="1"/>
          <p:nvPr/>
        </p:nvSpPr>
        <p:spPr>
          <a:xfrm>
            <a:off x="2530896" y="1689744"/>
            <a:ext cx="8324477" cy="1015663"/>
          </a:xfrm>
          <a:prstGeom prst="rect">
            <a:avLst/>
          </a:prstGeom>
          <a:noFill/>
        </p:spPr>
        <p:txBody>
          <a:bodyPr wrap="square">
            <a:spAutoFit/>
          </a:bodyPr>
          <a:lstStyle/>
          <a:p>
            <a:pPr marR="914400" algn="just">
              <a:spcBef>
                <a:spcPts val="1200"/>
              </a:spcBef>
              <a:spcAft>
                <a:spcPts val="1200"/>
              </a:spcAft>
            </a:pPr>
            <a:r>
              <a:rPr lang="en-CA" sz="2000" dirty="0">
                <a:effectLst/>
                <a:latin typeface="Verdana" panose="020B0604030504040204" pitchFamily="34" charset="0"/>
                <a:ea typeface="Verdana" panose="020B0604030504040204" pitchFamily="34" charset="0"/>
                <a:cs typeface="Verdana" panose="020B0604030504040204" pitchFamily="34" charset="0"/>
              </a:rPr>
              <a:t>[supervisor] he told me, grad school, technically, you just buy the raw technical skills or technical knowledge, it’s not hard. Resilience is. (Robert)</a:t>
            </a:r>
          </a:p>
        </p:txBody>
      </p:sp>
      <p:sp>
        <p:nvSpPr>
          <p:cNvPr id="16" name="TextBox 15">
            <a:extLst>
              <a:ext uri="{FF2B5EF4-FFF2-40B4-BE49-F238E27FC236}">
                <a16:creationId xmlns:a16="http://schemas.microsoft.com/office/drawing/2014/main" id="{65431984-3DA0-5EE4-C16C-A012C89A1402}"/>
              </a:ext>
            </a:extLst>
          </p:cNvPr>
          <p:cNvSpPr txBox="1"/>
          <p:nvPr/>
        </p:nvSpPr>
        <p:spPr>
          <a:xfrm>
            <a:off x="2530896" y="2944252"/>
            <a:ext cx="8324477" cy="1015663"/>
          </a:xfrm>
          <a:prstGeom prst="rect">
            <a:avLst/>
          </a:prstGeom>
          <a:noFill/>
        </p:spPr>
        <p:txBody>
          <a:bodyPr wrap="square">
            <a:spAutoFit/>
          </a:bodyPr>
          <a:lstStyle/>
          <a:p>
            <a:pPr algn="just"/>
            <a:r>
              <a:rPr lang="en-CA" sz="2000" dirty="0">
                <a:latin typeface="Verdana" panose="020B0604030504040204" pitchFamily="34" charset="0"/>
                <a:ea typeface="Verdana" panose="020B0604030504040204" pitchFamily="34" charset="0"/>
                <a:cs typeface="Verdana" panose="020B0604030504040204" pitchFamily="34" charset="0"/>
              </a:rPr>
              <a:t>everyone always thinking, like, "I have to be the one with the most publications. I have to be the one always writing". There's never a time to take a break. (Alexandra)</a:t>
            </a:r>
          </a:p>
        </p:txBody>
      </p:sp>
      <p:sp>
        <p:nvSpPr>
          <p:cNvPr id="18" name="TextBox 17">
            <a:extLst>
              <a:ext uri="{FF2B5EF4-FFF2-40B4-BE49-F238E27FC236}">
                <a16:creationId xmlns:a16="http://schemas.microsoft.com/office/drawing/2014/main" id="{BE24C3DB-8393-78C4-EDCD-BED805C05620}"/>
              </a:ext>
            </a:extLst>
          </p:cNvPr>
          <p:cNvSpPr txBox="1"/>
          <p:nvPr/>
        </p:nvSpPr>
        <p:spPr>
          <a:xfrm>
            <a:off x="2530896" y="4198760"/>
            <a:ext cx="7698515" cy="1323439"/>
          </a:xfrm>
          <a:prstGeom prst="rect">
            <a:avLst/>
          </a:prstGeom>
          <a:noFill/>
        </p:spPr>
        <p:txBody>
          <a:bodyPr wrap="square">
            <a:spAutoFit/>
          </a:bodyPr>
          <a:lstStyle/>
          <a:p>
            <a:pPr algn="just"/>
            <a:r>
              <a:rPr lang="en-CA" sz="2000" dirty="0">
                <a:effectLst/>
                <a:latin typeface="Verdana" panose="020B0604030504040204" pitchFamily="34" charset="0"/>
                <a:ea typeface="Verdana" panose="020B0604030504040204" pitchFamily="34" charset="0"/>
                <a:cs typeface="Verdana" panose="020B0604030504040204" pitchFamily="34" charset="0"/>
              </a:rPr>
              <a:t>So, it's always a real struggle of there's just so many things that you have to work on all of the time</a:t>
            </a:r>
            <a:r>
              <a:rPr lang="en-CA" sz="2000" dirty="0">
                <a:latin typeface="Verdana" panose="020B0604030504040204" pitchFamily="34" charset="0"/>
                <a:ea typeface="Verdana" panose="020B0604030504040204" pitchFamily="34" charset="0"/>
                <a:cs typeface="Verdana" panose="020B0604030504040204" pitchFamily="34" charset="0"/>
              </a:rPr>
              <a:t>… Like, you make like twenty thousand dollars a year and you work, like, constantly. You work seven days a week.  (Sarah)</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15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Expectations versus Reality – a hidden curriculum?</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34</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D</a:t>
            </a:r>
            <a:r>
              <a:rPr lang="en-US" cap="none" dirty="0"/>
              <a:t>octoral Experience in Canada</a:t>
            </a:r>
            <a:endParaRPr lang="en-US" dirty="0"/>
          </a:p>
        </p:txBody>
      </p:sp>
      <p:grpSp>
        <p:nvGrpSpPr>
          <p:cNvPr id="13" name="Group 12">
            <a:extLst>
              <a:ext uri="{FF2B5EF4-FFF2-40B4-BE49-F238E27FC236}">
                <a16:creationId xmlns:a16="http://schemas.microsoft.com/office/drawing/2014/main" id="{23F49D04-B1A5-946A-36ED-0307DAA2C00B}"/>
              </a:ext>
            </a:extLst>
          </p:cNvPr>
          <p:cNvGrpSpPr/>
          <p:nvPr/>
        </p:nvGrpSpPr>
        <p:grpSpPr>
          <a:xfrm>
            <a:off x="10255299" y="305135"/>
            <a:ext cx="1514475" cy="914400"/>
            <a:chOff x="10046152" y="384191"/>
            <a:chExt cx="1514475" cy="914400"/>
          </a:xfrm>
        </p:grpSpPr>
        <p:pic>
          <p:nvPicPr>
            <p:cNvPr id="5" name="Graphic 4" descr="Classroom outline">
              <a:extLst>
                <a:ext uri="{FF2B5EF4-FFF2-40B4-BE49-F238E27FC236}">
                  <a16:creationId xmlns:a16="http://schemas.microsoft.com/office/drawing/2014/main" id="{151548E5-7245-159E-5F3C-195CFCE143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46152" y="384191"/>
              <a:ext cx="914400" cy="914400"/>
            </a:xfrm>
            <a:prstGeom prst="rect">
              <a:avLst/>
            </a:prstGeom>
          </p:spPr>
        </p:pic>
        <p:pic>
          <p:nvPicPr>
            <p:cNvPr id="12" name="Graphic 11" descr="Help with solid fill">
              <a:extLst>
                <a:ext uri="{FF2B5EF4-FFF2-40B4-BE49-F238E27FC236}">
                  <a16:creationId xmlns:a16="http://schemas.microsoft.com/office/drawing/2014/main" id="{3627C384-276C-39CA-346B-04234E0EF4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46227" y="384191"/>
              <a:ext cx="914400" cy="914400"/>
            </a:xfrm>
            <a:prstGeom prst="rect">
              <a:avLst/>
            </a:prstGeom>
          </p:spPr>
        </p:pic>
      </p:grpSp>
      <p:sp>
        <p:nvSpPr>
          <p:cNvPr id="17" name="TextBox 16">
            <a:extLst>
              <a:ext uri="{FF2B5EF4-FFF2-40B4-BE49-F238E27FC236}">
                <a16:creationId xmlns:a16="http://schemas.microsoft.com/office/drawing/2014/main" id="{79315C4B-6300-2DEE-5A53-0B98CA36ECF4}"/>
              </a:ext>
            </a:extLst>
          </p:cNvPr>
          <p:cNvSpPr txBox="1"/>
          <p:nvPr/>
        </p:nvSpPr>
        <p:spPr>
          <a:xfrm>
            <a:off x="812349" y="2127917"/>
            <a:ext cx="3945631" cy="3477875"/>
          </a:xfrm>
          <a:prstGeom prst="rect">
            <a:avLst/>
          </a:prstGeom>
          <a:noFill/>
        </p:spPr>
        <p:txBody>
          <a:bodyPr wrap="square">
            <a:spAutoFit/>
          </a:bodyPr>
          <a:lstStyle/>
          <a:p>
            <a:pPr marR="914400" algn="just">
              <a:spcBef>
                <a:spcPts val="1200"/>
              </a:spcBef>
              <a:spcAft>
                <a:spcPts val="1200"/>
              </a:spcAft>
            </a:pPr>
            <a:r>
              <a:rPr lang="en-CA" sz="2000" dirty="0">
                <a:effectLst/>
                <a:latin typeface="Verdana" panose="020B0604030504040204" pitchFamily="34" charset="0"/>
                <a:ea typeface="Verdana" panose="020B0604030504040204" pitchFamily="34" charset="0"/>
                <a:cs typeface="Verdana" panose="020B0604030504040204" pitchFamily="34" charset="0"/>
              </a:rPr>
              <a:t>And so, I had this idea that you come up with the ideas, you train undergrads to help you implement them, and then you get the data, and you write these papers. And that's not exactly what it's been so far. (Kelly)</a:t>
            </a:r>
          </a:p>
        </p:txBody>
      </p:sp>
      <p:sp>
        <p:nvSpPr>
          <p:cNvPr id="22" name="TextBox 21">
            <a:extLst>
              <a:ext uri="{FF2B5EF4-FFF2-40B4-BE49-F238E27FC236}">
                <a16:creationId xmlns:a16="http://schemas.microsoft.com/office/drawing/2014/main" id="{0077E53A-F067-BFA5-95F6-483C173053F1}"/>
              </a:ext>
            </a:extLst>
          </p:cNvPr>
          <p:cNvSpPr txBox="1"/>
          <p:nvPr/>
        </p:nvSpPr>
        <p:spPr>
          <a:xfrm>
            <a:off x="4981111" y="6238681"/>
            <a:ext cx="2229777" cy="400110"/>
          </a:xfrm>
          <a:prstGeom prst="rect">
            <a:avLst/>
          </a:prstGeom>
          <a:noFill/>
        </p:spPr>
        <p:txBody>
          <a:bodyPr wrap="square">
            <a:spAutoFit/>
          </a:bodyPr>
          <a:lstStyle/>
          <a:p>
            <a:r>
              <a:rPr lang="en-CA" sz="1000" dirty="0">
                <a:solidFill>
                  <a:schemeClr val="accent2"/>
                </a:solidFill>
                <a:effectLst/>
                <a:latin typeface="Times New Roman" panose="02020603050405020304" pitchFamily="18" charset="0"/>
                <a:ea typeface="Times New Roman" panose="02020603050405020304" pitchFamily="18" charset="0"/>
              </a:rPr>
              <a:t>(Elliot et al., 2020)</a:t>
            </a:r>
            <a:r>
              <a:rPr lang="en-CA" sz="1000" dirty="0">
                <a:solidFill>
                  <a:schemeClr val="accent2"/>
                </a:solidFill>
                <a:effectLst/>
              </a:rPr>
              <a:t> – The Hidden Curriculum in doctoral Education</a:t>
            </a:r>
            <a:endParaRPr lang="en-US" sz="1000" dirty="0">
              <a:solidFill>
                <a:schemeClr val="accent2"/>
              </a:solidFill>
            </a:endParaRPr>
          </a:p>
        </p:txBody>
      </p:sp>
      <p:graphicFrame>
        <p:nvGraphicFramePr>
          <p:cNvPr id="3" name="Diagram 2">
            <a:extLst>
              <a:ext uri="{FF2B5EF4-FFF2-40B4-BE49-F238E27FC236}">
                <a16:creationId xmlns:a16="http://schemas.microsoft.com/office/drawing/2014/main" id="{5F0458A6-4B3C-35FA-B613-72E848189458}"/>
              </a:ext>
            </a:extLst>
          </p:cNvPr>
          <p:cNvGraphicFramePr/>
          <p:nvPr/>
        </p:nvGraphicFramePr>
        <p:xfrm>
          <a:off x="4757980" y="1014945"/>
          <a:ext cx="7144842" cy="482810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9323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Supervision</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35</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D</a:t>
            </a:r>
            <a:r>
              <a:rPr lang="en-US" cap="none" dirty="0"/>
              <a:t>octoral Experience in Canada</a:t>
            </a:r>
            <a:endParaRPr lang="en-US" dirty="0"/>
          </a:p>
        </p:txBody>
      </p:sp>
      <p:pic>
        <p:nvPicPr>
          <p:cNvPr id="3" name="Graphic 2" descr="Questions with solid fill">
            <a:extLst>
              <a:ext uri="{FF2B5EF4-FFF2-40B4-BE49-F238E27FC236}">
                <a16:creationId xmlns:a16="http://schemas.microsoft.com/office/drawing/2014/main" id="{24702008-443C-B7DC-0A0A-D91A7F0B42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4719" y="305135"/>
            <a:ext cx="914400" cy="914400"/>
          </a:xfrm>
          <a:prstGeom prst="rect">
            <a:avLst/>
          </a:prstGeom>
        </p:spPr>
      </p:pic>
      <p:sp>
        <p:nvSpPr>
          <p:cNvPr id="7" name="TextBox 6">
            <a:extLst>
              <a:ext uri="{FF2B5EF4-FFF2-40B4-BE49-F238E27FC236}">
                <a16:creationId xmlns:a16="http://schemas.microsoft.com/office/drawing/2014/main" id="{5484DFAA-1D3A-E759-15E3-DE0D813AD5C2}"/>
              </a:ext>
            </a:extLst>
          </p:cNvPr>
          <p:cNvSpPr txBox="1"/>
          <p:nvPr/>
        </p:nvSpPr>
        <p:spPr>
          <a:xfrm>
            <a:off x="2259529" y="1263607"/>
            <a:ext cx="9301097" cy="677108"/>
          </a:xfrm>
          <a:prstGeom prst="rect">
            <a:avLst/>
          </a:prstGeom>
          <a:noFill/>
        </p:spPr>
        <p:txBody>
          <a:bodyPr wrap="square">
            <a:spAutoFit/>
          </a:bodyPr>
          <a:lstStyle/>
          <a:p>
            <a:pPr marR="914400">
              <a:spcBef>
                <a:spcPts val="1200"/>
              </a:spcBef>
              <a:spcAft>
                <a:spcPts val="1200"/>
              </a:spcAft>
            </a:pPr>
            <a:r>
              <a:rPr lang="en-CA" sz="1800" dirty="0">
                <a:solidFill>
                  <a:schemeClr val="accent6"/>
                </a:solidFill>
                <a:effectLst/>
                <a:latin typeface="Times New Roman" panose="02020603050405020304" pitchFamily="18" charset="0"/>
                <a:ea typeface="Times New Roman" panose="02020603050405020304" pitchFamily="18" charset="0"/>
              </a:rPr>
              <a:t>when anyone ever asks me about what is most </a:t>
            </a:r>
            <a:r>
              <a:rPr lang="en-CA" sz="2000" dirty="0">
                <a:solidFill>
                  <a:schemeClr val="accent6"/>
                </a:solidFill>
                <a:effectLst/>
                <a:latin typeface="Times New Roman" panose="02020603050405020304" pitchFamily="18" charset="0"/>
                <a:ea typeface="Verdana" panose="020B0604030504040204" pitchFamily="34" charset="0"/>
              </a:rPr>
              <a:t>important</a:t>
            </a:r>
            <a:r>
              <a:rPr lang="en-CA" sz="1800" dirty="0">
                <a:solidFill>
                  <a:schemeClr val="accent6"/>
                </a:solidFill>
                <a:effectLst/>
                <a:latin typeface="Times New Roman" panose="02020603050405020304" pitchFamily="18" charset="0"/>
                <a:ea typeface="Times New Roman" panose="02020603050405020304" pitchFamily="18" charset="0"/>
              </a:rPr>
              <a:t>, it's finding the right supervisor because they can, you know, a bad experience can make your life miserable. (Alex)</a:t>
            </a:r>
          </a:p>
        </p:txBody>
      </p:sp>
      <p:sp>
        <p:nvSpPr>
          <p:cNvPr id="13" name="TextBox 12">
            <a:extLst>
              <a:ext uri="{FF2B5EF4-FFF2-40B4-BE49-F238E27FC236}">
                <a16:creationId xmlns:a16="http://schemas.microsoft.com/office/drawing/2014/main" id="{D0E012D1-826B-1BDF-21C9-1A9072308832}"/>
              </a:ext>
            </a:extLst>
          </p:cNvPr>
          <p:cNvSpPr txBox="1"/>
          <p:nvPr/>
        </p:nvSpPr>
        <p:spPr>
          <a:xfrm>
            <a:off x="2524699" y="2852778"/>
            <a:ext cx="7564698" cy="2535502"/>
          </a:xfrm>
          <a:prstGeom prst="rect">
            <a:avLst/>
          </a:prstGeom>
          <a:noFill/>
        </p:spPr>
        <p:txBody>
          <a:bodyPr wrap="square">
            <a:spAutoFit/>
          </a:bodyPr>
          <a:lstStyle/>
          <a:p>
            <a:pPr marL="914400" marR="914400">
              <a:lnSpc>
                <a:spcPct val="150000"/>
              </a:lnSpc>
              <a:spcBef>
                <a:spcPts val="1200"/>
              </a:spcBef>
              <a:spcAft>
                <a:spcPts val="1200"/>
              </a:spcAft>
            </a:pPr>
            <a:r>
              <a:rPr lang="en-CA" sz="1800" dirty="0">
                <a:effectLst/>
                <a:latin typeface="Times New Roman" panose="02020603050405020304" pitchFamily="18" charset="0"/>
                <a:ea typeface="Times New Roman" panose="02020603050405020304" pitchFamily="18" charset="0"/>
              </a:rPr>
              <a:t>But I felt like I felt like — and this has been disappointing to me — that there would have been… or should have been at least, more kind of touch base, you know? Especially with the clinician supervisor who just, you know, I feel like forgets about me and doesn't even know how to spell my name half the time. (Alex)</a:t>
            </a:r>
          </a:p>
        </p:txBody>
      </p:sp>
    </p:spTree>
    <p:extLst>
      <p:ext uri="{BB962C8B-B14F-4D97-AF65-F5344CB8AC3E}">
        <p14:creationId xmlns:p14="http://schemas.microsoft.com/office/powerpoint/2010/main" val="537780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Finances &amp; Funding</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36</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D</a:t>
            </a:r>
            <a:r>
              <a:rPr lang="en-US" cap="none" dirty="0"/>
              <a:t>octoral Experience in Canada</a:t>
            </a:r>
            <a:endParaRPr lang="en-US" dirty="0"/>
          </a:p>
        </p:txBody>
      </p:sp>
      <p:pic>
        <p:nvPicPr>
          <p:cNvPr id="5" name="Graphic 4" descr="Dollar with solid fill">
            <a:extLst>
              <a:ext uri="{FF2B5EF4-FFF2-40B4-BE49-F238E27FC236}">
                <a16:creationId xmlns:a16="http://schemas.microsoft.com/office/drawing/2014/main" id="{83E9B9D6-D3EC-C9B7-7FF9-8D5C31BEAF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4719" y="305135"/>
            <a:ext cx="914400" cy="914400"/>
          </a:xfrm>
          <a:prstGeom prst="rect">
            <a:avLst/>
          </a:prstGeom>
        </p:spPr>
      </p:pic>
      <p:sp>
        <p:nvSpPr>
          <p:cNvPr id="14" name="TextBox 13">
            <a:extLst>
              <a:ext uri="{FF2B5EF4-FFF2-40B4-BE49-F238E27FC236}">
                <a16:creationId xmlns:a16="http://schemas.microsoft.com/office/drawing/2014/main" id="{FD097606-463F-5F77-4684-B0E5615AC126}"/>
              </a:ext>
            </a:extLst>
          </p:cNvPr>
          <p:cNvSpPr txBox="1"/>
          <p:nvPr/>
        </p:nvSpPr>
        <p:spPr>
          <a:xfrm>
            <a:off x="2601455" y="2369567"/>
            <a:ext cx="11138401" cy="369332"/>
          </a:xfrm>
          <a:prstGeom prst="rect">
            <a:avLst/>
          </a:prstGeom>
          <a:noFill/>
        </p:spPr>
        <p:txBody>
          <a:bodyPr wrap="square">
            <a:spAutoFit/>
          </a:bodyPr>
          <a:lstStyle/>
          <a:p>
            <a:pPr marL="914400" marR="914400">
              <a:spcBef>
                <a:spcPts val="1200"/>
              </a:spcBef>
              <a:spcAft>
                <a:spcPts val="1200"/>
              </a:spcAft>
            </a:pPr>
            <a:r>
              <a:rPr lang="en-CA" sz="1800" dirty="0">
                <a:effectLst/>
                <a:latin typeface="Times New Roman" panose="02020603050405020304" pitchFamily="18" charset="0"/>
                <a:ea typeface="Times New Roman" panose="02020603050405020304" pitchFamily="18" charset="0"/>
              </a:rPr>
              <a:t>I'm too old to, and too smart to be this poor. (Sarah)</a:t>
            </a:r>
          </a:p>
        </p:txBody>
      </p:sp>
      <p:sp>
        <p:nvSpPr>
          <p:cNvPr id="15" name="Rectangle 14">
            <a:extLst>
              <a:ext uri="{FF2B5EF4-FFF2-40B4-BE49-F238E27FC236}">
                <a16:creationId xmlns:a16="http://schemas.microsoft.com/office/drawing/2014/main" id="{F0CD50AA-A97B-68DB-AA0C-370E4F46408C}"/>
              </a:ext>
            </a:extLst>
          </p:cNvPr>
          <p:cNvSpPr/>
          <p:nvPr/>
        </p:nvSpPr>
        <p:spPr>
          <a:xfrm>
            <a:off x="3199252" y="3309659"/>
            <a:ext cx="5401994" cy="1711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bg1"/>
                </a:solidFill>
                <a:latin typeface="Times New Roman" panose="02020603050405020304" pitchFamily="18" charset="0"/>
                <a:ea typeface="Times New Roman" panose="02020603050405020304" pitchFamily="18" charset="0"/>
              </a:rPr>
              <a:t>The majority of graduate students who do not secure external funding, such as a Canada Graduate Scholarship, live well below the poverty line…. (National Graduate Caucus, </a:t>
            </a:r>
            <a:r>
              <a:rPr lang="en-CA" b="1" dirty="0" err="1">
                <a:solidFill>
                  <a:schemeClr val="bg1"/>
                </a:solidFill>
                <a:latin typeface="Times New Roman" panose="02020603050405020304" pitchFamily="18" charset="0"/>
                <a:ea typeface="Times New Roman" panose="02020603050405020304" pitchFamily="18" charset="0"/>
              </a:rPr>
              <a:t>n.d</a:t>
            </a:r>
            <a:r>
              <a:rPr lang="en-CA" b="1" dirty="0">
                <a:solidFill>
                  <a:schemeClr val="bg1"/>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180431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Teaching and Research Assistantships</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37</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D</a:t>
            </a:r>
            <a:r>
              <a:rPr lang="en-US" cap="none" dirty="0"/>
              <a:t>octoral Experience in Canada</a:t>
            </a:r>
            <a:endParaRPr lang="en-US" dirty="0"/>
          </a:p>
        </p:txBody>
      </p:sp>
      <p:pic>
        <p:nvPicPr>
          <p:cNvPr id="20" name="Graphic 19" descr="Lecturer with solid fill">
            <a:extLst>
              <a:ext uri="{FF2B5EF4-FFF2-40B4-BE49-F238E27FC236}">
                <a16:creationId xmlns:a16="http://schemas.microsoft.com/office/drawing/2014/main" id="{7B17BAFF-243A-F63D-D536-2C3B17E11B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6513" y="305135"/>
            <a:ext cx="914400" cy="914400"/>
          </a:xfrm>
          <a:prstGeom prst="rect">
            <a:avLst/>
          </a:prstGeom>
        </p:spPr>
      </p:pic>
      <p:pic>
        <p:nvPicPr>
          <p:cNvPr id="24" name="Graphic 23" descr="Microscope with solid fill">
            <a:extLst>
              <a:ext uri="{FF2B5EF4-FFF2-40B4-BE49-F238E27FC236}">
                <a16:creationId xmlns:a16="http://schemas.microsoft.com/office/drawing/2014/main" id="{E8DCDBCD-36E9-FB90-1847-2F5DD028EC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5374" y="305135"/>
            <a:ext cx="914400" cy="914400"/>
          </a:xfrm>
          <a:prstGeom prst="rect">
            <a:avLst/>
          </a:prstGeom>
        </p:spPr>
      </p:pic>
      <p:sp>
        <p:nvSpPr>
          <p:cNvPr id="29" name="TextBox 28">
            <a:extLst>
              <a:ext uri="{FF2B5EF4-FFF2-40B4-BE49-F238E27FC236}">
                <a16:creationId xmlns:a16="http://schemas.microsoft.com/office/drawing/2014/main" id="{E3402CC2-8E04-BE4D-773F-7FB88E85A1B0}"/>
              </a:ext>
            </a:extLst>
          </p:cNvPr>
          <p:cNvSpPr txBox="1"/>
          <p:nvPr/>
        </p:nvSpPr>
        <p:spPr>
          <a:xfrm>
            <a:off x="1417912" y="2331240"/>
            <a:ext cx="9693001" cy="1883657"/>
          </a:xfrm>
          <a:prstGeom prst="rect">
            <a:avLst/>
          </a:prstGeom>
          <a:noFill/>
        </p:spPr>
        <p:txBody>
          <a:bodyPr wrap="square">
            <a:spAutoFit/>
          </a:bodyPr>
          <a:lstStyle/>
          <a:p>
            <a:pPr marL="914400" marR="914400">
              <a:lnSpc>
                <a:spcPct val="150000"/>
              </a:lnSpc>
              <a:spcBef>
                <a:spcPts val="1200"/>
              </a:spcBef>
              <a:spcAft>
                <a:spcPts val="1200"/>
              </a:spcAft>
            </a:pPr>
            <a:r>
              <a:rPr lang="en-CA" sz="2000" dirty="0">
                <a:latin typeface="Times New Roman" panose="02020603050405020304" pitchFamily="18" charset="0"/>
                <a:ea typeface="Times New Roman" panose="02020603050405020304" pitchFamily="18" charset="0"/>
              </a:rPr>
              <a:t>We go right through the summer and again with this kick of everyone always thinking, like, "I have to be the one with the most publications. I have to be the one always writing". There's never a time to take a break. (Alexandra)</a:t>
            </a:r>
          </a:p>
        </p:txBody>
      </p:sp>
    </p:spTree>
    <p:extLst>
      <p:ext uri="{BB962C8B-B14F-4D97-AF65-F5344CB8AC3E}">
        <p14:creationId xmlns:p14="http://schemas.microsoft.com/office/powerpoint/2010/main" val="2958874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A852-A1E2-90BE-0D15-777C1140BFBE}"/>
              </a:ext>
            </a:extLst>
          </p:cNvPr>
          <p:cNvSpPr>
            <a:spLocks noGrp="1"/>
          </p:cNvSpPr>
          <p:nvPr>
            <p:ph type="title"/>
          </p:nvPr>
        </p:nvSpPr>
        <p:spPr/>
        <p:txBody>
          <a:bodyPr/>
          <a:lstStyle/>
          <a:p>
            <a:r>
              <a:rPr lang="en-US" dirty="0"/>
              <a:t>How was your pandemic experience?</a:t>
            </a:r>
          </a:p>
        </p:txBody>
      </p:sp>
      <p:pic>
        <p:nvPicPr>
          <p:cNvPr id="9" name="Content Placeholder 8" descr="Text, whiteboard&#10;&#10;Description automatically generated">
            <a:extLst>
              <a:ext uri="{FF2B5EF4-FFF2-40B4-BE49-F238E27FC236}">
                <a16:creationId xmlns:a16="http://schemas.microsoft.com/office/drawing/2014/main" id="{5331F40F-1B71-4AF0-6C01-FABD2BA120B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2275" y="2049379"/>
            <a:ext cx="9510713" cy="3337092"/>
          </a:xfrm>
        </p:spPr>
      </p:pic>
      <p:sp>
        <p:nvSpPr>
          <p:cNvPr id="4" name="Slide Number Placeholder 3">
            <a:extLst>
              <a:ext uri="{FF2B5EF4-FFF2-40B4-BE49-F238E27FC236}">
                <a16:creationId xmlns:a16="http://schemas.microsoft.com/office/drawing/2014/main" id="{44E9E52E-738B-FB72-B8ED-AA830A1FF3B8}"/>
              </a:ext>
            </a:extLst>
          </p:cNvPr>
          <p:cNvSpPr>
            <a:spLocks noGrp="1"/>
          </p:cNvSpPr>
          <p:nvPr>
            <p:ph type="sldNum" sz="quarter" idx="12"/>
          </p:nvPr>
        </p:nvSpPr>
        <p:spPr/>
        <p:txBody>
          <a:bodyPr/>
          <a:lstStyle/>
          <a:p>
            <a:fld id="{E95093C1-3A22-4FD3-9A2D-0EF7936C6C71}" type="slidenum">
              <a:rPr lang="en-US" smtClean="0"/>
              <a:t>38</a:t>
            </a:fld>
            <a:endParaRPr lang="en-US"/>
          </a:p>
        </p:txBody>
      </p:sp>
      <p:sp>
        <p:nvSpPr>
          <p:cNvPr id="10" name="TextBox 9">
            <a:extLst>
              <a:ext uri="{FF2B5EF4-FFF2-40B4-BE49-F238E27FC236}">
                <a16:creationId xmlns:a16="http://schemas.microsoft.com/office/drawing/2014/main" id="{4C901FB2-480A-A312-3A81-7CD2A1266A0C}"/>
              </a:ext>
            </a:extLst>
          </p:cNvPr>
          <p:cNvSpPr txBox="1"/>
          <p:nvPr/>
        </p:nvSpPr>
        <p:spPr>
          <a:xfrm>
            <a:off x="422275" y="5386471"/>
            <a:ext cx="9510713" cy="230832"/>
          </a:xfrm>
          <a:prstGeom prst="rect">
            <a:avLst/>
          </a:prstGeom>
          <a:noFill/>
        </p:spPr>
        <p:txBody>
          <a:bodyPr wrap="square" rtlCol="0">
            <a:spAutoFit/>
          </a:bodyPr>
          <a:lstStyle/>
          <a:p>
            <a:r>
              <a:rPr lang="en-US" sz="900">
                <a:hlinkClick r:id="rId4" tooltip="https://teachonline.ca/fr/node/733"/>
              </a:rPr>
              <a:t>This Photo</a:t>
            </a:r>
            <a:r>
              <a:rPr lang="en-US" sz="900"/>
              <a:t> by Unknown Author is licensed under </a:t>
            </a:r>
            <a:r>
              <a:rPr lang="en-US" sz="900">
                <a:hlinkClick r:id="rId5" tooltip="https://creativecommons.org/licenses/by-sa/3.0/"/>
              </a:rPr>
              <a:t>CC BY-SA</a:t>
            </a:r>
            <a:endParaRPr lang="en-US" sz="900"/>
          </a:p>
        </p:txBody>
      </p:sp>
      <p:pic>
        <p:nvPicPr>
          <p:cNvPr id="1026" name="Picture 2" descr="Slido Team, Author at Slido Blog">
            <a:extLst>
              <a:ext uri="{FF2B5EF4-FFF2-40B4-BE49-F238E27FC236}">
                <a16:creationId xmlns:a16="http://schemas.microsoft.com/office/drawing/2014/main" id="{E9BDBCDD-AAEA-C3F5-5776-DA932CF2CC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096" y="173849"/>
            <a:ext cx="1467678" cy="146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69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Overview</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39</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The Pandemic Doctorate</a:t>
            </a:r>
          </a:p>
        </p:txBody>
      </p:sp>
      <p:pic>
        <p:nvPicPr>
          <p:cNvPr id="5" name="Graphic 4" descr="Confused face outline outline">
            <a:extLst>
              <a:ext uri="{FF2B5EF4-FFF2-40B4-BE49-F238E27FC236}">
                <a16:creationId xmlns:a16="http://schemas.microsoft.com/office/drawing/2014/main" id="{D8CA2139-527E-EE5D-BEE4-A08262FE61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6227" y="305135"/>
            <a:ext cx="914400" cy="914400"/>
          </a:xfrm>
          <a:prstGeom prst="rect">
            <a:avLst/>
          </a:prstGeom>
        </p:spPr>
      </p:pic>
      <p:sp>
        <p:nvSpPr>
          <p:cNvPr id="7" name="TextBox 6">
            <a:extLst>
              <a:ext uri="{FF2B5EF4-FFF2-40B4-BE49-F238E27FC236}">
                <a16:creationId xmlns:a16="http://schemas.microsoft.com/office/drawing/2014/main" id="{271132D4-2F1F-D4AE-EB4A-9E2E4CF88DA5}"/>
              </a:ext>
            </a:extLst>
          </p:cNvPr>
          <p:cNvSpPr txBox="1"/>
          <p:nvPr/>
        </p:nvSpPr>
        <p:spPr>
          <a:xfrm>
            <a:off x="1294228" y="3119027"/>
            <a:ext cx="2560316" cy="58477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3200" dirty="0">
                <a:ln w="0"/>
                <a:effectLst>
                  <a:outerShdw blurRad="38100" dist="19050" dir="2700000" algn="tl" rotWithShape="0">
                    <a:schemeClr val="dk1">
                      <a:alpha val="40000"/>
                    </a:schemeClr>
                  </a:outerShdw>
                </a:effectLst>
              </a:rPr>
              <a:t>LANGUISHING</a:t>
            </a:r>
            <a:endParaRPr lang="en-US" dirty="0">
              <a:ln>
                <a:solidFill>
                  <a:schemeClr val="accent4">
                    <a:lumMod val="50000"/>
                  </a:schemeClr>
                </a:solidFill>
              </a:ln>
              <a:solidFill>
                <a:schemeClr val="accent4"/>
              </a:solidFill>
            </a:endParaRPr>
          </a:p>
        </p:txBody>
      </p:sp>
      <p:sp>
        <p:nvSpPr>
          <p:cNvPr id="8" name="TextBox 7">
            <a:extLst>
              <a:ext uri="{FF2B5EF4-FFF2-40B4-BE49-F238E27FC236}">
                <a16:creationId xmlns:a16="http://schemas.microsoft.com/office/drawing/2014/main" id="{CACE9301-3AAC-EEB1-95B4-CA7EF651E562}"/>
              </a:ext>
            </a:extLst>
          </p:cNvPr>
          <p:cNvSpPr txBox="1"/>
          <p:nvPr/>
        </p:nvSpPr>
        <p:spPr>
          <a:xfrm>
            <a:off x="3361232" y="4505195"/>
            <a:ext cx="1994007"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STRESSFUL</a:t>
            </a:r>
            <a:endParaRPr lang="en-US" sz="3200" dirty="0"/>
          </a:p>
        </p:txBody>
      </p:sp>
      <p:sp>
        <p:nvSpPr>
          <p:cNvPr id="11" name="TextBox 10">
            <a:extLst>
              <a:ext uri="{FF2B5EF4-FFF2-40B4-BE49-F238E27FC236}">
                <a16:creationId xmlns:a16="http://schemas.microsoft.com/office/drawing/2014/main" id="{DD60793A-B7F0-E6C2-17B0-60D974289E05}"/>
              </a:ext>
            </a:extLst>
          </p:cNvPr>
          <p:cNvSpPr txBox="1"/>
          <p:nvPr/>
        </p:nvSpPr>
        <p:spPr>
          <a:xfrm>
            <a:off x="5661233" y="3429000"/>
            <a:ext cx="1404744"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DELAYS</a:t>
            </a:r>
            <a:endParaRPr lang="en-US" sz="3200" dirty="0"/>
          </a:p>
        </p:txBody>
      </p:sp>
      <p:sp>
        <p:nvSpPr>
          <p:cNvPr id="12" name="TextBox 11">
            <a:extLst>
              <a:ext uri="{FF2B5EF4-FFF2-40B4-BE49-F238E27FC236}">
                <a16:creationId xmlns:a16="http://schemas.microsoft.com/office/drawing/2014/main" id="{A1DE1651-16A1-F5A6-8906-2E65747ED92D}"/>
              </a:ext>
            </a:extLst>
          </p:cNvPr>
          <p:cNvSpPr txBox="1"/>
          <p:nvPr/>
        </p:nvSpPr>
        <p:spPr>
          <a:xfrm>
            <a:off x="6800633" y="4797582"/>
            <a:ext cx="2890087"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UNPRODUCTIVE</a:t>
            </a:r>
            <a:endParaRPr lang="en-US" sz="3200" dirty="0"/>
          </a:p>
        </p:txBody>
      </p:sp>
      <p:sp>
        <p:nvSpPr>
          <p:cNvPr id="13" name="TextBox 12">
            <a:extLst>
              <a:ext uri="{FF2B5EF4-FFF2-40B4-BE49-F238E27FC236}">
                <a16:creationId xmlns:a16="http://schemas.microsoft.com/office/drawing/2014/main" id="{CDA4F57B-08EC-B4CE-D121-B3BC3A2D2BD9}"/>
              </a:ext>
            </a:extLst>
          </p:cNvPr>
          <p:cNvSpPr txBox="1"/>
          <p:nvPr/>
        </p:nvSpPr>
        <p:spPr>
          <a:xfrm>
            <a:off x="7412227" y="2408924"/>
            <a:ext cx="2328266"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FRUSTRATED</a:t>
            </a:r>
            <a:endParaRPr lang="en-US" sz="3200" dirty="0"/>
          </a:p>
        </p:txBody>
      </p:sp>
      <p:sp>
        <p:nvSpPr>
          <p:cNvPr id="14" name="TextBox 13">
            <a:extLst>
              <a:ext uri="{FF2B5EF4-FFF2-40B4-BE49-F238E27FC236}">
                <a16:creationId xmlns:a16="http://schemas.microsoft.com/office/drawing/2014/main" id="{186F54DE-8186-EFB0-4079-893682E2E134}"/>
              </a:ext>
            </a:extLst>
          </p:cNvPr>
          <p:cNvSpPr txBox="1"/>
          <p:nvPr/>
        </p:nvSpPr>
        <p:spPr>
          <a:xfrm>
            <a:off x="3204143" y="1872192"/>
            <a:ext cx="2468112" cy="584775"/>
          </a:xfrm>
          <a:prstGeom prst="rect">
            <a:avLst/>
          </a:prstGeom>
          <a:noFill/>
        </p:spPr>
        <p:txBody>
          <a:bodyPr wrap="none" rtlCol="0">
            <a:spAutoFit/>
          </a:bodyPr>
          <a:lstStyle/>
          <a:p>
            <a:r>
              <a:rPr lang="en-US" sz="3200" dirty="0">
                <a:ln w="0"/>
                <a:effectLst>
                  <a:outerShdw blurRad="38100" dist="19050" dir="2700000" algn="tl" rotWithShape="0">
                    <a:schemeClr val="dk1">
                      <a:alpha val="40000"/>
                    </a:schemeClr>
                  </a:outerShdw>
                </a:effectLst>
              </a:rPr>
              <a:t>ADJUSTMENT</a:t>
            </a:r>
            <a:endParaRPr lang="en-US" sz="3200" dirty="0"/>
          </a:p>
        </p:txBody>
      </p:sp>
    </p:spTree>
    <p:extLst>
      <p:ext uri="{BB962C8B-B14F-4D97-AF65-F5344CB8AC3E}">
        <p14:creationId xmlns:p14="http://schemas.microsoft.com/office/powerpoint/2010/main" val="1047269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531238" y="1433291"/>
            <a:ext cx="6510589" cy="445625"/>
          </a:xfrm>
        </p:spPr>
        <p:txBody>
          <a:bodyPr/>
          <a:lstStyle/>
          <a:p>
            <a:r>
              <a:rPr lang="en-CA" dirty="0"/>
              <a:t>Wednesday, January 18, 2023</a:t>
            </a:r>
            <a:endParaRPr lang="en-US" dirty="0"/>
          </a:p>
        </p:txBody>
      </p:sp>
      <p:sp>
        <p:nvSpPr>
          <p:cNvPr id="4" name="Title 3"/>
          <p:cNvSpPr>
            <a:spLocks noGrp="1"/>
          </p:cNvSpPr>
          <p:nvPr>
            <p:ph type="title"/>
          </p:nvPr>
        </p:nvSpPr>
        <p:spPr>
          <a:xfrm>
            <a:off x="1053296" y="421896"/>
            <a:ext cx="9988531" cy="879853"/>
          </a:xfrm>
        </p:spPr>
        <p:txBody>
          <a:bodyPr>
            <a:normAutofit fontScale="90000"/>
          </a:bodyPr>
          <a:lstStyle/>
          <a:p>
            <a:pPr algn="ctr"/>
            <a:r>
              <a:rPr lang="en-CA" dirty="0"/>
              <a:t>The new normal? The practice of doctoral education in a global pandemic</a:t>
            </a:r>
          </a:p>
        </p:txBody>
      </p:sp>
      <p:sp>
        <p:nvSpPr>
          <p:cNvPr id="6" name="TextBox 5">
            <a:extLst>
              <a:ext uri="{FF2B5EF4-FFF2-40B4-BE49-F238E27FC236}">
                <a16:creationId xmlns:a16="http://schemas.microsoft.com/office/drawing/2014/main" id="{9FF8ADA1-5034-EFC2-B04A-CDEB47B6F4A1}"/>
              </a:ext>
            </a:extLst>
          </p:cNvPr>
          <p:cNvSpPr txBox="1"/>
          <p:nvPr/>
        </p:nvSpPr>
        <p:spPr>
          <a:xfrm>
            <a:off x="4531238" y="1878916"/>
            <a:ext cx="6094070" cy="923330"/>
          </a:xfrm>
          <a:prstGeom prst="rect">
            <a:avLst/>
          </a:prstGeom>
          <a:noFill/>
        </p:spPr>
        <p:txBody>
          <a:bodyPr wrap="square">
            <a:spAutoFit/>
          </a:bodyPr>
          <a:lstStyle/>
          <a:p>
            <a:r>
              <a:rPr lang="en-US" b="1" dirty="0"/>
              <a:t>Dr. Alison Elizabeth Jefferson</a:t>
            </a:r>
          </a:p>
          <a:p>
            <a:r>
              <a:rPr lang="en-US" b="1" dirty="0"/>
              <a:t>Postdoctoral Fellow | LHAE–OISE/UT</a:t>
            </a:r>
          </a:p>
          <a:p>
            <a:r>
              <a:rPr lang="en-US" dirty="0"/>
              <a:t>alison.jefferson@mail.utoronto.ca</a:t>
            </a:r>
          </a:p>
        </p:txBody>
      </p:sp>
      <p:pic>
        <p:nvPicPr>
          <p:cNvPr id="7" name="Picture 6" descr="A blue and white logo&#10;&#10;Description automatically generated with low confidence">
            <a:extLst>
              <a:ext uri="{FF2B5EF4-FFF2-40B4-BE49-F238E27FC236}">
                <a16:creationId xmlns:a16="http://schemas.microsoft.com/office/drawing/2014/main" id="{3D083CE2-F21C-9342-4CBF-293FE89A9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878" y="6063450"/>
            <a:ext cx="1430243" cy="626176"/>
          </a:xfrm>
          <a:prstGeom prst="rect">
            <a:avLst/>
          </a:prstGeom>
        </p:spPr>
      </p:pic>
    </p:spTree>
    <p:extLst>
      <p:ext uri="{BB962C8B-B14F-4D97-AF65-F5344CB8AC3E}">
        <p14:creationId xmlns:p14="http://schemas.microsoft.com/office/powerpoint/2010/main" val="3900738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Supervision</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40</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The Pandemic Doctorate</a:t>
            </a:r>
          </a:p>
        </p:txBody>
      </p:sp>
      <p:pic>
        <p:nvPicPr>
          <p:cNvPr id="5" name="Graphic 4" descr="Management outline">
            <a:extLst>
              <a:ext uri="{FF2B5EF4-FFF2-40B4-BE49-F238E27FC236}">
                <a16:creationId xmlns:a16="http://schemas.microsoft.com/office/drawing/2014/main" id="{6DA7B6CD-42E6-78B8-AEE4-ACD9DDA15C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5374" y="305135"/>
            <a:ext cx="914400" cy="914400"/>
          </a:xfrm>
          <a:prstGeom prst="rect">
            <a:avLst/>
          </a:prstGeom>
        </p:spPr>
      </p:pic>
      <p:sp>
        <p:nvSpPr>
          <p:cNvPr id="8" name="TextBox 7">
            <a:extLst>
              <a:ext uri="{FF2B5EF4-FFF2-40B4-BE49-F238E27FC236}">
                <a16:creationId xmlns:a16="http://schemas.microsoft.com/office/drawing/2014/main" id="{24AFA6C9-3A15-5388-2825-A725C9438C49}"/>
              </a:ext>
            </a:extLst>
          </p:cNvPr>
          <p:cNvSpPr txBox="1"/>
          <p:nvPr/>
        </p:nvSpPr>
        <p:spPr>
          <a:xfrm>
            <a:off x="2548743" y="1994761"/>
            <a:ext cx="7383728" cy="2345322"/>
          </a:xfrm>
          <a:prstGeom prst="rect">
            <a:avLst/>
          </a:prstGeom>
          <a:noFill/>
        </p:spPr>
        <p:txBody>
          <a:bodyPr wrap="square">
            <a:spAutoFit/>
          </a:bodyPr>
          <a:lstStyle/>
          <a:p>
            <a:pPr marL="914400" marR="914400">
              <a:lnSpc>
                <a:spcPct val="150000"/>
              </a:lnSpc>
              <a:spcBef>
                <a:spcPts val="1200"/>
              </a:spcBef>
              <a:spcAft>
                <a:spcPts val="1200"/>
              </a:spcAft>
            </a:pPr>
            <a:r>
              <a:rPr lang="en-CA" sz="2000" dirty="0">
                <a:effectLst/>
                <a:latin typeface="Times New Roman" panose="02020603050405020304" pitchFamily="18" charset="0"/>
                <a:ea typeface="Times New Roman" panose="02020603050405020304" pitchFamily="18" charset="0"/>
              </a:rPr>
              <a:t>And I mean, my advisor was completely distraught, and he said, you know, “let's wait it out” … He's like, "you know, maybe in September". </a:t>
            </a:r>
            <a:br>
              <a:rPr lang="en-CA" sz="2000" dirty="0">
                <a:latin typeface="Times New Roman" panose="02020603050405020304" pitchFamily="18" charset="0"/>
                <a:ea typeface="Times New Roman" panose="02020603050405020304" pitchFamily="18" charset="0"/>
              </a:rPr>
            </a:br>
            <a:r>
              <a:rPr lang="en-CA" sz="2000" dirty="0">
                <a:effectLst/>
                <a:latin typeface="Times New Roman" panose="02020603050405020304" pitchFamily="18" charset="0"/>
                <a:ea typeface="Times New Roman" panose="02020603050405020304" pitchFamily="18" charset="0"/>
              </a:rPr>
              <a:t>I'm like “in sept- what am I supposed to do until September?” (Sheila)</a:t>
            </a:r>
          </a:p>
        </p:txBody>
      </p:sp>
    </p:spTree>
    <p:extLst>
      <p:ext uri="{BB962C8B-B14F-4D97-AF65-F5344CB8AC3E}">
        <p14:creationId xmlns:p14="http://schemas.microsoft.com/office/powerpoint/2010/main" val="1282801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Communication</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41</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The Pandemic Doctorate</a:t>
            </a:r>
          </a:p>
        </p:txBody>
      </p:sp>
      <p:pic>
        <p:nvPicPr>
          <p:cNvPr id="5" name="Graphic 4" descr="Online meeting outline">
            <a:extLst>
              <a:ext uri="{FF2B5EF4-FFF2-40B4-BE49-F238E27FC236}">
                <a16:creationId xmlns:a16="http://schemas.microsoft.com/office/drawing/2014/main" id="{8A4321E0-284C-0843-9F8A-6F74996A8F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5374" y="305135"/>
            <a:ext cx="914400" cy="914400"/>
          </a:xfrm>
          <a:prstGeom prst="rect">
            <a:avLst/>
          </a:prstGeom>
        </p:spPr>
      </p:pic>
      <p:pic>
        <p:nvPicPr>
          <p:cNvPr id="6" name="Picture 5" descr="Corgi in superhero costume">
            <a:extLst>
              <a:ext uri="{FF2B5EF4-FFF2-40B4-BE49-F238E27FC236}">
                <a16:creationId xmlns:a16="http://schemas.microsoft.com/office/drawing/2014/main" id="{5691563B-0C1F-7677-0E0C-D397AFE02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9132" y="2108992"/>
            <a:ext cx="6226401" cy="3804331"/>
          </a:xfrm>
          <a:prstGeom prst="rect">
            <a:avLst/>
          </a:prstGeom>
        </p:spPr>
      </p:pic>
      <p:sp>
        <p:nvSpPr>
          <p:cNvPr id="7" name="TextBox 6">
            <a:extLst>
              <a:ext uri="{FF2B5EF4-FFF2-40B4-BE49-F238E27FC236}">
                <a16:creationId xmlns:a16="http://schemas.microsoft.com/office/drawing/2014/main" id="{89064EA5-C31A-885D-7318-06F67FE4E7B9}"/>
              </a:ext>
            </a:extLst>
          </p:cNvPr>
          <p:cNvSpPr txBox="1"/>
          <p:nvPr/>
        </p:nvSpPr>
        <p:spPr>
          <a:xfrm>
            <a:off x="3489006" y="2321169"/>
            <a:ext cx="3376683" cy="369332"/>
          </a:xfrm>
          <a:prstGeom prst="rect">
            <a:avLst/>
          </a:prstGeom>
          <a:noFill/>
        </p:spPr>
        <p:txBody>
          <a:bodyPr wrap="square" rtlCol="0">
            <a:spAutoFit/>
          </a:bodyPr>
          <a:lstStyle/>
          <a:p>
            <a:r>
              <a:rPr lang="en-US" b="1" dirty="0"/>
              <a:t>Batman??</a:t>
            </a:r>
          </a:p>
        </p:txBody>
      </p:sp>
      <p:sp>
        <p:nvSpPr>
          <p:cNvPr id="12" name="TextBox 11">
            <a:extLst>
              <a:ext uri="{FF2B5EF4-FFF2-40B4-BE49-F238E27FC236}">
                <a16:creationId xmlns:a16="http://schemas.microsoft.com/office/drawing/2014/main" id="{F9E3AA1D-9CEC-FD6F-5923-BF63928E4F93}"/>
              </a:ext>
            </a:extLst>
          </p:cNvPr>
          <p:cNvSpPr txBox="1"/>
          <p:nvPr/>
        </p:nvSpPr>
        <p:spPr>
          <a:xfrm>
            <a:off x="7188591" y="4754880"/>
            <a:ext cx="1415516" cy="369332"/>
          </a:xfrm>
          <a:prstGeom prst="rect">
            <a:avLst/>
          </a:prstGeom>
          <a:noFill/>
        </p:spPr>
        <p:txBody>
          <a:bodyPr wrap="none" rtlCol="0">
            <a:spAutoFit/>
          </a:bodyPr>
          <a:lstStyle/>
          <a:p>
            <a:r>
              <a:rPr lang="en-US" dirty="0"/>
              <a:t>Or imposter?</a:t>
            </a:r>
          </a:p>
        </p:txBody>
      </p:sp>
      <p:sp>
        <p:nvSpPr>
          <p:cNvPr id="3" name="TextBox 2">
            <a:extLst>
              <a:ext uri="{FF2B5EF4-FFF2-40B4-BE49-F238E27FC236}">
                <a16:creationId xmlns:a16="http://schemas.microsoft.com/office/drawing/2014/main" id="{571E6C11-CD13-217F-1865-E905B150A526}"/>
              </a:ext>
            </a:extLst>
          </p:cNvPr>
          <p:cNvSpPr txBox="1"/>
          <p:nvPr/>
        </p:nvSpPr>
        <p:spPr>
          <a:xfrm>
            <a:off x="3306728" y="1394877"/>
            <a:ext cx="6098344" cy="369332"/>
          </a:xfrm>
          <a:prstGeom prst="rect">
            <a:avLst/>
          </a:prstGeom>
          <a:noFill/>
        </p:spPr>
        <p:txBody>
          <a:bodyPr wrap="square">
            <a:spAutoFit/>
          </a:bodyPr>
          <a:lstStyle/>
          <a:p>
            <a:r>
              <a:rPr lang="en-CA" sz="1800" dirty="0">
                <a:effectLst/>
                <a:latin typeface="Times New Roman" panose="02020603050405020304" pitchFamily="18" charset="0"/>
                <a:ea typeface="Times New Roman" panose="02020603050405020304" pitchFamily="18" charset="0"/>
              </a:rPr>
              <a:t>“I don't know if I'm working hard enough” (Jamal). </a:t>
            </a:r>
            <a:endParaRPr lang="en-US" dirty="0"/>
          </a:p>
        </p:txBody>
      </p:sp>
    </p:spTree>
    <p:extLst>
      <p:ext uri="{BB962C8B-B14F-4D97-AF65-F5344CB8AC3E}">
        <p14:creationId xmlns:p14="http://schemas.microsoft.com/office/powerpoint/2010/main" val="1675188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WFH</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42</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The Pandemic Doctorate</a:t>
            </a:r>
          </a:p>
        </p:txBody>
      </p:sp>
      <p:pic>
        <p:nvPicPr>
          <p:cNvPr id="12" name="Graphic 11" descr="House outline">
            <a:extLst>
              <a:ext uri="{FF2B5EF4-FFF2-40B4-BE49-F238E27FC236}">
                <a16:creationId xmlns:a16="http://schemas.microsoft.com/office/drawing/2014/main" id="{D0E15F8A-911D-E5C4-06C3-96CF522317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5374" y="305135"/>
            <a:ext cx="914400" cy="914400"/>
          </a:xfrm>
          <a:prstGeom prst="rect">
            <a:avLst/>
          </a:prstGeom>
        </p:spPr>
      </p:pic>
      <p:sp>
        <p:nvSpPr>
          <p:cNvPr id="15" name="Content Placeholder 2">
            <a:extLst>
              <a:ext uri="{FF2B5EF4-FFF2-40B4-BE49-F238E27FC236}">
                <a16:creationId xmlns:a16="http://schemas.microsoft.com/office/drawing/2014/main" id="{A7047DB8-0E2A-2122-606E-1F1A05E64038}"/>
              </a:ext>
            </a:extLst>
          </p:cNvPr>
          <p:cNvSpPr>
            <a:spLocks noGrp="1"/>
          </p:cNvSpPr>
          <p:nvPr>
            <p:ph sz="half" idx="2"/>
          </p:nvPr>
        </p:nvSpPr>
        <p:spPr>
          <a:xfrm>
            <a:off x="6521323" y="1994761"/>
            <a:ext cx="4170123" cy="4200775"/>
          </a:xfrm>
        </p:spPr>
        <p:txBody>
          <a:bodyPr/>
          <a:lstStyle/>
          <a:p>
            <a:pPr marL="0" indent="0">
              <a:buNone/>
            </a:pPr>
            <a:r>
              <a:rPr lang="en-US" dirty="0"/>
              <a:t>ALEX</a:t>
            </a:r>
          </a:p>
          <a:p>
            <a:r>
              <a:rPr lang="en-US" dirty="0"/>
              <a:t>Spouse - WFH</a:t>
            </a:r>
          </a:p>
          <a:p>
            <a:r>
              <a:rPr lang="en-US" dirty="0"/>
              <a:t>Toddler – daycare closed on and off</a:t>
            </a:r>
          </a:p>
        </p:txBody>
      </p:sp>
      <p:sp>
        <p:nvSpPr>
          <p:cNvPr id="16" name="Content Placeholder 2">
            <a:extLst>
              <a:ext uri="{FF2B5EF4-FFF2-40B4-BE49-F238E27FC236}">
                <a16:creationId xmlns:a16="http://schemas.microsoft.com/office/drawing/2014/main" id="{6CF1EC78-6A1A-1905-CF2A-B844BE3F2ED8}"/>
              </a:ext>
            </a:extLst>
          </p:cNvPr>
          <p:cNvSpPr txBox="1">
            <a:spLocks/>
          </p:cNvSpPr>
          <p:nvPr/>
        </p:nvSpPr>
        <p:spPr bwMode="gray">
          <a:xfrm>
            <a:off x="1751444" y="1994761"/>
            <a:ext cx="4647692" cy="407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SHEILA</a:t>
            </a:r>
          </a:p>
          <a:p>
            <a:r>
              <a:rPr lang="en-US" dirty="0"/>
              <a:t>Husband WFH – teacher</a:t>
            </a:r>
          </a:p>
          <a:p>
            <a:r>
              <a:rPr lang="en-US" dirty="0"/>
              <a:t>Children at home – online learning</a:t>
            </a:r>
          </a:p>
        </p:txBody>
      </p:sp>
      <p:pic>
        <p:nvPicPr>
          <p:cNvPr id="19" name="Picture 18" descr="Mother using laptop with baby">
            <a:extLst>
              <a:ext uri="{FF2B5EF4-FFF2-40B4-BE49-F238E27FC236}">
                <a16:creationId xmlns:a16="http://schemas.microsoft.com/office/drawing/2014/main" id="{65E046CF-71F5-B784-B158-63710B45D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89" y="4368722"/>
            <a:ext cx="2075461" cy="1380941"/>
          </a:xfrm>
          <a:prstGeom prst="rect">
            <a:avLst/>
          </a:prstGeom>
        </p:spPr>
      </p:pic>
      <p:pic>
        <p:nvPicPr>
          <p:cNvPr id="21" name="Picture 20" descr="Stressed mother working at home">
            <a:extLst>
              <a:ext uri="{FF2B5EF4-FFF2-40B4-BE49-F238E27FC236}">
                <a16:creationId xmlns:a16="http://schemas.microsoft.com/office/drawing/2014/main" id="{C5E6A9A5-D7B6-CD69-7357-D64E25521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8384" y="4368722"/>
            <a:ext cx="2077329" cy="1384886"/>
          </a:xfrm>
          <a:prstGeom prst="rect">
            <a:avLst/>
          </a:prstGeom>
        </p:spPr>
      </p:pic>
    </p:spTree>
    <p:extLst>
      <p:ext uri="{BB962C8B-B14F-4D97-AF65-F5344CB8AC3E}">
        <p14:creationId xmlns:p14="http://schemas.microsoft.com/office/powerpoint/2010/main" val="3146676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Careers</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43</a:t>
            </a:fld>
            <a:endParaRPr lang="en-US"/>
          </a:p>
        </p:txBody>
      </p:sp>
      <p:sp>
        <p:nvSpPr>
          <p:cNvPr id="10" name="Rectangle 9">
            <a:extLst>
              <a:ext uri="{FF2B5EF4-FFF2-40B4-BE49-F238E27FC236}">
                <a16:creationId xmlns:a16="http://schemas.microsoft.com/office/drawing/2014/main" id="{F37D0991-AA4D-33E0-E8F7-0ADB5E975B95}"/>
              </a:ext>
            </a:extLst>
          </p:cNvPr>
          <p:cNvSpPr/>
          <p:nvPr/>
        </p:nvSpPr>
        <p:spPr>
          <a:xfrm>
            <a:off x="0" y="0"/>
            <a:ext cx="300038"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Results: The Pandemic Doctorate</a:t>
            </a:r>
          </a:p>
        </p:txBody>
      </p:sp>
      <p:pic>
        <p:nvPicPr>
          <p:cNvPr id="5" name="Graphic 4" descr="Office worker male outline">
            <a:extLst>
              <a:ext uri="{FF2B5EF4-FFF2-40B4-BE49-F238E27FC236}">
                <a16:creationId xmlns:a16="http://schemas.microsoft.com/office/drawing/2014/main" id="{D070208B-2B62-1081-54E9-C4C8E5BDA5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6227" y="305135"/>
            <a:ext cx="914400" cy="914400"/>
          </a:xfrm>
          <a:prstGeom prst="rect">
            <a:avLst/>
          </a:prstGeom>
        </p:spPr>
      </p:pic>
      <p:sp>
        <p:nvSpPr>
          <p:cNvPr id="12" name="TextBox 11">
            <a:extLst>
              <a:ext uri="{FF2B5EF4-FFF2-40B4-BE49-F238E27FC236}">
                <a16:creationId xmlns:a16="http://schemas.microsoft.com/office/drawing/2014/main" id="{719A6F3F-F77A-2771-A0C1-0A7529B8BE65}"/>
              </a:ext>
            </a:extLst>
          </p:cNvPr>
          <p:cNvSpPr txBox="1"/>
          <p:nvPr/>
        </p:nvSpPr>
        <p:spPr>
          <a:xfrm>
            <a:off x="2774266" y="2256339"/>
            <a:ext cx="6643467" cy="2345322"/>
          </a:xfrm>
          <a:prstGeom prst="rect">
            <a:avLst/>
          </a:prstGeom>
          <a:noFill/>
        </p:spPr>
        <p:txBody>
          <a:bodyPr wrap="square">
            <a:spAutoFit/>
          </a:bodyPr>
          <a:lstStyle/>
          <a:p>
            <a:pPr marL="914400" marR="914400" algn="just">
              <a:lnSpc>
                <a:spcPct val="150000"/>
              </a:lnSpc>
              <a:spcBef>
                <a:spcPts val="1200"/>
              </a:spcBef>
              <a:spcAft>
                <a:spcPts val="1200"/>
              </a:spcAft>
            </a:pPr>
            <a:r>
              <a:rPr lang="en-CA" sz="2000" dirty="0">
                <a:effectLst/>
                <a:latin typeface="Times New Roman" panose="02020603050405020304" pitchFamily="18" charset="0"/>
                <a:ea typeface="Times New Roman" panose="02020603050405020304" pitchFamily="18" charset="0"/>
              </a:rPr>
              <a:t>My colleagues started to hate research a lot sooner than me, but every single person I know, the longer you continue on in your graduate studies, you just want to get out and not be in academia. (Sarah)</a:t>
            </a:r>
          </a:p>
        </p:txBody>
      </p:sp>
    </p:spTree>
    <p:extLst>
      <p:ext uri="{BB962C8B-B14F-4D97-AF65-F5344CB8AC3E}">
        <p14:creationId xmlns:p14="http://schemas.microsoft.com/office/powerpoint/2010/main" val="3030426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7263-8482-0D8A-4190-EEE03867D90A}"/>
              </a:ext>
            </a:extLst>
          </p:cNvPr>
          <p:cNvSpPr>
            <a:spLocks noGrp="1"/>
          </p:cNvSpPr>
          <p:nvPr>
            <p:ph type="body" idx="1"/>
          </p:nvPr>
        </p:nvSpPr>
        <p:spPr/>
        <p:txBody>
          <a:bodyPr/>
          <a:lstStyle/>
          <a:p>
            <a:r>
              <a:rPr lang="en-US" dirty="0"/>
              <a:t>Conclusions</a:t>
            </a:r>
          </a:p>
        </p:txBody>
      </p:sp>
      <p:sp>
        <p:nvSpPr>
          <p:cNvPr id="4" name="Slide Number Placeholder 3">
            <a:extLst>
              <a:ext uri="{FF2B5EF4-FFF2-40B4-BE49-F238E27FC236}">
                <a16:creationId xmlns:a16="http://schemas.microsoft.com/office/drawing/2014/main" id="{11D6405B-6AA3-DA4E-5C30-1096095F28D6}"/>
              </a:ext>
            </a:extLst>
          </p:cNvPr>
          <p:cNvSpPr>
            <a:spLocks noGrp="1"/>
          </p:cNvSpPr>
          <p:nvPr>
            <p:ph type="sldNum" sz="quarter" idx="12"/>
          </p:nvPr>
        </p:nvSpPr>
        <p:spPr/>
        <p:txBody>
          <a:bodyPr/>
          <a:lstStyle/>
          <a:p>
            <a:fld id="{E95093C1-3A22-4FD3-9A2D-0EF7936C6C71}" type="slidenum">
              <a:rPr lang="en-US" smtClean="0"/>
              <a:t>44</a:t>
            </a:fld>
            <a:endParaRPr lang="en-US"/>
          </a:p>
        </p:txBody>
      </p:sp>
      <p:sp>
        <p:nvSpPr>
          <p:cNvPr id="5" name="Rectangle 4">
            <a:extLst>
              <a:ext uri="{FF2B5EF4-FFF2-40B4-BE49-F238E27FC236}">
                <a16:creationId xmlns:a16="http://schemas.microsoft.com/office/drawing/2014/main" id="{65ABD038-1E74-C183-CA32-A9F5B53C910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2C27A6-084B-87D6-BB3E-B0EFF84658F4}"/>
              </a:ext>
            </a:extLst>
          </p:cNvPr>
          <p:cNvSpPr txBox="1"/>
          <p:nvPr/>
        </p:nvSpPr>
        <p:spPr>
          <a:xfrm>
            <a:off x="4899099" y="3230898"/>
            <a:ext cx="6187982" cy="2970621"/>
          </a:xfrm>
          <a:prstGeom prst="rect">
            <a:avLst/>
          </a:prstGeom>
          <a:noFill/>
        </p:spPr>
        <p:txBody>
          <a:bodyPr wrap="square">
            <a:spAutoFit/>
          </a:bodyPr>
          <a:lstStyle/>
          <a:p>
            <a:pPr marL="746125" lvl="1" indent="-342900">
              <a:lnSpc>
                <a:spcPct val="150000"/>
              </a:lnSpc>
              <a:buFont typeface="+mj-lt"/>
              <a:buAutoNum type="arabicPeriod"/>
            </a:pPr>
            <a:r>
              <a:rPr lang="en-US" sz="3200" dirty="0">
                <a:solidFill>
                  <a:srgbClr val="4C7083"/>
                </a:solidFill>
              </a:rPr>
              <a:t>The New Field of Doctoral Education?</a:t>
            </a:r>
          </a:p>
          <a:p>
            <a:pPr marL="746125" lvl="1" indent="-342900">
              <a:lnSpc>
                <a:spcPct val="150000"/>
              </a:lnSpc>
              <a:buFont typeface="+mj-lt"/>
              <a:buAutoNum type="arabicPeriod"/>
            </a:pPr>
            <a:r>
              <a:rPr lang="en-US" sz="3200" dirty="0">
                <a:solidFill>
                  <a:srgbClr val="4C7083"/>
                </a:solidFill>
              </a:rPr>
              <a:t>Recommendations and Future Directions</a:t>
            </a:r>
            <a:endParaRPr lang="en-US" sz="3600" dirty="0"/>
          </a:p>
        </p:txBody>
      </p:sp>
      <p:pic>
        <p:nvPicPr>
          <p:cNvPr id="6" name="Graphic 5" descr="Signpost with solid fill">
            <a:extLst>
              <a:ext uri="{FF2B5EF4-FFF2-40B4-BE49-F238E27FC236}">
                <a16:creationId xmlns:a16="http://schemas.microsoft.com/office/drawing/2014/main" id="{08017DC3-E3D6-796F-B4CE-28E4C8E55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8552" y="4716208"/>
            <a:ext cx="914400" cy="914400"/>
          </a:xfrm>
          <a:prstGeom prst="rect">
            <a:avLst/>
          </a:prstGeom>
        </p:spPr>
      </p:pic>
      <p:pic>
        <p:nvPicPr>
          <p:cNvPr id="9" name="Graphic 8" descr="Sports Field with solid fill">
            <a:extLst>
              <a:ext uri="{FF2B5EF4-FFF2-40B4-BE49-F238E27FC236}">
                <a16:creationId xmlns:a16="http://schemas.microsoft.com/office/drawing/2014/main" id="{C945608F-6F6B-5554-08A8-142A68BFD8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18552" y="3302335"/>
            <a:ext cx="914400" cy="914400"/>
          </a:xfrm>
          <a:prstGeom prst="rect">
            <a:avLst/>
          </a:prstGeom>
        </p:spPr>
      </p:pic>
    </p:spTree>
    <p:extLst>
      <p:ext uri="{BB962C8B-B14F-4D97-AF65-F5344CB8AC3E}">
        <p14:creationId xmlns:p14="http://schemas.microsoft.com/office/powerpoint/2010/main" val="935179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E3A69-E212-8DFE-86A0-D01401FFFD09}"/>
              </a:ext>
            </a:extLst>
          </p:cNvPr>
          <p:cNvSpPr>
            <a:spLocks noGrp="1"/>
          </p:cNvSpPr>
          <p:nvPr>
            <p:ph type="body" idx="1"/>
          </p:nvPr>
        </p:nvSpPr>
        <p:spPr/>
        <p:txBody>
          <a:bodyPr/>
          <a:lstStyle/>
          <a:p>
            <a:r>
              <a:rPr lang="en-US" dirty="0"/>
              <a:t>Applying a Bourdieusian Frame: Is a New Field Emerging? </a:t>
            </a:r>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45</a:t>
            </a:fld>
            <a:endParaRPr lang="en-US"/>
          </a:p>
        </p:txBody>
      </p:sp>
      <p:sp>
        <p:nvSpPr>
          <p:cNvPr id="9" name="Title 4">
            <a:extLst>
              <a:ext uri="{FF2B5EF4-FFF2-40B4-BE49-F238E27FC236}">
                <a16:creationId xmlns:a16="http://schemas.microsoft.com/office/drawing/2014/main" id="{ABFF8298-E3D4-BA5D-C50B-DABD642B1CF3}"/>
              </a:ext>
            </a:extLst>
          </p:cNvPr>
          <p:cNvSpPr>
            <a:spLocks noGrp="1"/>
          </p:cNvSpPr>
          <p:nvPr>
            <p:ph type="title"/>
          </p:nvPr>
        </p:nvSpPr>
        <p:spPr/>
        <p:txBody>
          <a:bodyPr/>
          <a:lstStyle/>
          <a:p>
            <a:r>
              <a:rPr lang="en-US" dirty="0"/>
              <a:t>a “new” field of doctoral education?</a:t>
            </a:r>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3D411B7E-4DE5-6802-71C5-B2D877ABA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340" y="1994761"/>
            <a:ext cx="6497808" cy="4117659"/>
          </a:xfrm>
          <a:prstGeom prst="rect">
            <a:avLst/>
          </a:prstGeom>
        </p:spPr>
      </p:pic>
    </p:spTree>
    <p:extLst>
      <p:ext uri="{BB962C8B-B14F-4D97-AF65-F5344CB8AC3E}">
        <p14:creationId xmlns:p14="http://schemas.microsoft.com/office/powerpoint/2010/main" val="2776881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46</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C66BF2D9-D286-246B-88A1-5B7F3966E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16" y="1104314"/>
            <a:ext cx="3029626" cy="46493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t design american football field">
            <a:extLst>
              <a:ext uri="{FF2B5EF4-FFF2-40B4-BE49-F238E27FC236}">
                <a16:creationId xmlns:a16="http://schemas.microsoft.com/office/drawing/2014/main" id="{B0DF42DA-3F68-2F46-54D4-131DDC4A1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642701" y="1886307"/>
            <a:ext cx="4642338" cy="30924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728F730-79E6-8D6B-50F3-14E4C0357B4E}"/>
              </a:ext>
            </a:extLst>
          </p:cNvPr>
          <p:cNvSpPr txBox="1"/>
          <p:nvPr/>
        </p:nvSpPr>
        <p:spPr>
          <a:xfrm>
            <a:off x="9472737" y="5753686"/>
            <a:ext cx="1345318" cy="246221"/>
          </a:xfrm>
          <a:prstGeom prst="rect">
            <a:avLst/>
          </a:prstGeom>
          <a:noFill/>
        </p:spPr>
        <p:txBody>
          <a:bodyPr wrap="square">
            <a:spAutoFit/>
          </a:bodyPr>
          <a:lstStyle/>
          <a:p>
            <a:r>
              <a:rPr lang="en-US" sz="1000" dirty="0">
                <a:solidFill>
                  <a:schemeClr val="accent2"/>
                </a:solidFill>
              </a:rPr>
              <a:t>Image by by </a:t>
            </a:r>
            <a:r>
              <a:rPr lang="en-US" sz="1000" dirty="0" err="1">
                <a:solidFill>
                  <a:schemeClr val="accent2"/>
                </a:solidFill>
              </a:rPr>
              <a:t>freepik</a:t>
            </a:r>
            <a:endParaRPr lang="en-US" sz="1000" dirty="0">
              <a:solidFill>
                <a:schemeClr val="accent2"/>
              </a:solidFill>
            </a:endParaRPr>
          </a:p>
        </p:txBody>
      </p:sp>
      <p:sp>
        <p:nvSpPr>
          <p:cNvPr id="23" name="TextBox 22">
            <a:extLst>
              <a:ext uri="{FF2B5EF4-FFF2-40B4-BE49-F238E27FC236}">
                <a16:creationId xmlns:a16="http://schemas.microsoft.com/office/drawing/2014/main" id="{E88831FB-77C9-AB28-23D1-64E13617B215}"/>
              </a:ext>
            </a:extLst>
          </p:cNvPr>
          <p:cNvSpPr txBox="1"/>
          <p:nvPr/>
        </p:nvSpPr>
        <p:spPr>
          <a:xfrm>
            <a:off x="1586870" y="5753685"/>
            <a:ext cx="1345318" cy="246221"/>
          </a:xfrm>
          <a:prstGeom prst="rect">
            <a:avLst/>
          </a:prstGeom>
          <a:noFill/>
        </p:spPr>
        <p:txBody>
          <a:bodyPr wrap="square">
            <a:spAutoFit/>
          </a:bodyPr>
          <a:lstStyle/>
          <a:p>
            <a:r>
              <a:rPr lang="en-US" sz="1000" dirty="0">
                <a:solidFill>
                  <a:schemeClr val="accent2"/>
                </a:solidFill>
              </a:rPr>
              <a:t>Image by by </a:t>
            </a:r>
            <a:r>
              <a:rPr lang="en-US" sz="1000" dirty="0" err="1">
                <a:solidFill>
                  <a:schemeClr val="accent2"/>
                </a:solidFill>
              </a:rPr>
              <a:t>Brieg</a:t>
            </a:r>
            <a:endParaRPr lang="en-US" sz="1000" dirty="0">
              <a:solidFill>
                <a:schemeClr val="accent2"/>
              </a:solidFill>
            </a:endParaRPr>
          </a:p>
        </p:txBody>
      </p:sp>
      <p:sp>
        <p:nvSpPr>
          <p:cNvPr id="26" name="TextBox 25">
            <a:extLst>
              <a:ext uri="{FF2B5EF4-FFF2-40B4-BE49-F238E27FC236}">
                <a16:creationId xmlns:a16="http://schemas.microsoft.com/office/drawing/2014/main" id="{BACDCD16-75F3-265D-5E21-B4540AC96E35}"/>
              </a:ext>
            </a:extLst>
          </p:cNvPr>
          <p:cNvSpPr txBox="1"/>
          <p:nvPr/>
        </p:nvSpPr>
        <p:spPr>
          <a:xfrm>
            <a:off x="1310166" y="488762"/>
            <a:ext cx="1932324" cy="369332"/>
          </a:xfrm>
          <a:prstGeom prst="rect">
            <a:avLst/>
          </a:prstGeom>
          <a:noFill/>
        </p:spPr>
        <p:txBody>
          <a:bodyPr wrap="none" rtlCol="0">
            <a:spAutoFit/>
          </a:bodyPr>
          <a:lstStyle/>
          <a:p>
            <a:r>
              <a:rPr lang="en-US" b="1" dirty="0">
                <a:solidFill>
                  <a:schemeClr val="tx2"/>
                </a:solidFill>
              </a:rPr>
              <a:t>Rugby Union -- UK</a:t>
            </a:r>
          </a:p>
        </p:txBody>
      </p:sp>
      <p:sp>
        <p:nvSpPr>
          <p:cNvPr id="27" name="TextBox 26">
            <a:extLst>
              <a:ext uri="{FF2B5EF4-FFF2-40B4-BE49-F238E27FC236}">
                <a16:creationId xmlns:a16="http://schemas.microsoft.com/office/drawing/2014/main" id="{E4023300-8592-0729-F9BD-FDEE6D3B1D26}"/>
              </a:ext>
            </a:extLst>
          </p:cNvPr>
          <p:cNvSpPr txBox="1"/>
          <p:nvPr/>
        </p:nvSpPr>
        <p:spPr>
          <a:xfrm>
            <a:off x="8885731" y="488761"/>
            <a:ext cx="2410275" cy="369332"/>
          </a:xfrm>
          <a:prstGeom prst="rect">
            <a:avLst/>
          </a:prstGeom>
          <a:noFill/>
        </p:spPr>
        <p:txBody>
          <a:bodyPr wrap="none" rtlCol="0">
            <a:spAutoFit/>
          </a:bodyPr>
          <a:lstStyle/>
          <a:p>
            <a:r>
              <a:rPr lang="en-US" b="1" dirty="0">
                <a:solidFill>
                  <a:schemeClr val="tx2"/>
                </a:solidFill>
              </a:rPr>
              <a:t>American Football – US</a:t>
            </a:r>
          </a:p>
        </p:txBody>
      </p:sp>
      <p:pic>
        <p:nvPicPr>
          <p:cNvPr id="1040" name="Picture 16" descr="Sport! Science: Ask Us a Sports Question">
            <a:extLst>
              <a:ext uri="{FF2B5EF4-FFF2-40B4-BE49-F238E27FC236}">
                <a16:creationId xmlns:a16="http://schemas.microsoft.com/office/drawing/2014/main" id="{0EC74DF2-BB5E-0A7B-24F9-059E92564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790" y="2935124"/>
            <a:ext cx="3092420" cy="9877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Hands on a football on a field">
            <a:extLst>
              <a:ext uri="{FF2B5EF4-FFF2-40B4-BE49-F238E27FC236}">
                <a16:creationId xmlns:a16="http://schemas.microsoft.com/office/drawing/2014/main" id="{244ADC0A-AB0C-AB41-B3AC-C33FED14B1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9744" y="0"/>
            <a:ext cx="2072511" cy="1381337"/>
          </a:xfrm>
          <a:prstGeom prst="rect">
            <a:avLst/>
          </a:prstGeom>
        </p:spPr>
      </p:pic>
      <p:pic>
        <p:nvPicPr>
          <p:cNvPr id="38" name="Picture 37" descr="Two referees near the goal signaling touchdown to large stadium">
            <a:extLst>
              <a:ext uri="{FF2B5EF4-FFF2-40B4-BE49-F238E27FC236}">
                <a16:creationId xmlns:a16="http://schemas.microsoft.com/office/drawing/2014/main" id="{2216FD7B-79D3-BD84-7195-E8F53AC01A12}"/>
              </a:ext>
            </a:extLst>
          </p:cNvPr>
          <p:cNvPicPr>
            <a:picLocks noChangeAspect="1"/>
          </p:cNvPicPr>
          <p:nvPr/>
        </p:nvPicPr>
        <p:blipFill rotWithShape="1">
          <a:blip r:embed="rId7">
            <a:extLst>
              <a:ext uri="{28A0092B-C50C-407E-A947-70E740481C1C}">
                <a14:useLocalDpi xmlns:a14="http://schemas.microsoft.com/office/drawing/2010/main" val="0"/>
              </a:ext>
            </a:extLst>
          </a:blip>
          <a:srcRect l="21273" b="30989"/>
          <a:stretch/>
        </p:blipFill>
        <p:spPr>
          <a:xfrm>
            <a:off x="5014870" y="5472332"/>
            <a:ext cx="2375184" cy="1385668"/>
          </a:xfrm>
          <a:prstGeom prst="rect">
            <a:avLst/>
          </a:prstGeom>
        </p:spPr>
      </p:pic>
    </p:spTree>
    <p:extLst>
      <p:ext uri="{BB962C8B-B14F-4D97-AF65-F5344CB8AC3E}">
        <p14:creationId xmlns:p14="http://schemas.microsoft.com/office/powerpoint/2010/main" val="1262863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47</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ACDCD16-75F3-265D-5E21-B4540AC96E35}"/>
              </a:ext>
            </a:extLst>
          </p:cNvPr>
          <p:cNvSpPr txBox="1"/>
          <p:nvPr/>
        </p:nvSpPr>
        <p:spPr>
          <a:xfrm>
            <a:off x="2057322" y="3293571"/>
            <a:ext cx="1659557" cy="400110"/>
          </a:xfrm>
          <a:prstGeom prst="rect">
            <a:avLst/>
          </a:prstGeom>
          <a:noFill/>
        </p:spPr>
        <p:txBody>
          <a:bodyPr wrap="none" rtlCol="0">
            <a:spAutoFit/>
          </a:bodyPr>
          <a:lstStyle/>
          <a:p>
            <a:r>
              <a:rPr lang="en-US" sz="2000" b="1" dirty="0">
                <a:solidFill>
                  <a:schemeClr val="tx2"/>
                </a:solidFill>
              </a:rPr>
              <a:t>Pre-Pandemic</a:t>
            </a:r>
          </a:p>
        </p:txBody>
      </p:sp>
      <p:sp>
        <p:nvSpPr>
          <p:cNvPr id="27" name="TextBox 26">
            <a:extLst>
              <a:ext uri="{FF2B5EF4-FFF2-40B4-BE49-F238E27FC236}">
                <a16:creationId xmlns:a16="http://schemas.microsoft.com/office/drawing/2014/main" id="{E4023300-8592-0729-F9BD-FDEE6D3B1D26}"/>
              </a:ext>
            </a:extLst>
          </p:cNvPr>
          <p:cNvSpPr txBox="1"/>
          <p:nvPr/>
        </p:nvSpPr>
        <p:spPr>
          <a:xfrm>
            <a:off x="8888475" y="3349841"/>
            <a:ext cx="1729769" cy="400110"/>
          </a:xfrm>
          <a:prstGeom prst="rect">
            <a:avLst/>
          </a:prstGeom>
          <a:noFill/>
        </p:spPr>
        <p:txBody>
          <a:bodyPr wrap="none" rtlCol="0">
            <a:spAutoFit/>
          </a:bodyPr>
          <a:lstStyle/>
          <a:p>
            <a:r>
              <a:rPr lang="en-US" sz="2000" b="1" dirty="0">
                <a:solidFill>
                  <a:schemeClr val="tx2"/>
                </a:solidFill>
              </a:rPr>
              <a:t>Mid-Pandemic</a:t>
            </a:r>
          </a:p>
        </p:txBody>
      </p:sp>
      <p:pic>
        <p:nvPicPr>
          <p:cNvPr id="9" name="Picture 8" descr="Chemists in the laboratory">
            <a:extLst>
              <a:ext uri="{FF2B5EF4-FFF2-40B4-BE49-F238E27FC236}">
                <a16:creationId xmlns:a16="http://schemas.microsoft.com/office/drawing/2014/main" id="{7B27E62F-256F-A633-07C7-7545F2096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01" y="3719173"/>
            <a:ext cx="3481355" cy="2320903"/>
          </a:xfrm>
          <a:prstGeom prst="rect">
            <a:avLst/>
          </a:prstGeom>
        </p:spPr>
      </p:pic>
      <p:pic>
        <p:nvPicPr>
          <p:cNvPr id="13" name="Picture 12" descr="Classroom of students raising their hands in front of a teacher">
            <a:extLst>
              <a:ext uri="{FF2B5EF4-FFF2-40B4-BE49-F238E27FC236}">
                <a16:creationId xmlns:a16="http://schemas.microsoft.com/office/drawing/2014/main" id="{C46ECA14-A45C-CCF1-C211-CA2A077B8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936" y="865830"/>
            <a:ext cx="3407320" cy="2320904"/>
          </a:xfrm>
          <a:prstGeom prst="rect">
            <a:avLst/>
          </a:prstGeom>
        </p:spPr>
      </p:pic>
      <p:pic>
        <p:nvPicPr>
          <p:cNvPr id="17" name="Picture 16" descr="Stressed woman working at home">
            <a:extLst>
              <a:ext uri="{FF2B5EF4-FFF2-40B4-BE49-F238E27FC236}">
                <a16:creationId xmlns:a16="http://schemas.microsoft.com/office/drawing/2014/main" id="{D9242850-CFCE-796D-072C-79974CAAB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927" y="3780158"/>
            <a:ext cx="3154680" cy="2103120"/>
          </a:xfrm>
          <a:prstGeom prst="rect">
            <a:avLst/>
          </a:prstGeom>
        </p:spPr>
      </p:pic>
      <p:pic>
        <p:nvPicPr>
          <p:cNvPr id="19" name="Picture 18" descr="Computer user playing with infant">
            <a:extLst>
              <a:ext uri="{FF2B5EF4-FFF2-40B4-BE49-F238E27FC236}">
                <a16:creationId xmlns:a16="http://schemas.microsoft.com/office/drawing/2014/main" id="{1723BE72-5CCA-C624-5624-DDEBE73AA10C}"/>
              </a:ext>
            </a:extLst>
          </p:cNvPr>
          <p:cNvPicPr>
            <a:picLocks noChangeAspect="1"/>
          </p:cNvPicPr>
          <p:nvPr/>
        </p:nvPicPr>
        <p:blipFill rotWithShape="1">
          <a:blip r:embed="rId6">
            <a:extLst>
              <a:ext uri="{28A0092B-C50C-407E-A947-70E740481C1C}">
                <a14:useLocalDpi xmlns:a14="http://schemas.microsoft.com/office/drawing/2010/main" val="0"/>
              </a:ext>
            </a:extLst>
          </a:blip>
          <a:srcRect l="18610" r="20295"/>
          <a:stretch/>
        </p:blipFill>
        <p:spPr>
          <a:xfrm>
            <a:off x="8277060" y="285404"/>
            <a:ext cx="2794413" cy="3003452"/>
          </a:xfrm>
          <a:prstGeom prst="rect">
            <a:avLst/>
          </a:prstGeom>
        </p:spPr>
      </p:pic>
    </p:spTree>
    <p:extLst>
      <p:ext uri="{BB962C8B-B14F-4D97-AF65-F5344CB8AC3E}">
        <p14:creationId xmlns:p14="http://schemas.microsoft.com/office/powerpoint/2010/main" val="2408627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B0784044-6782-6B10-F6DF-17A44879DBDC}"/>
              </a:ext>
            </a:extLst>
          </p:cNvPr>
          <p:cNvSpPr/>
          <p:nvPr/>
        </p:nvSpPr>
        <p:spPr>
          <a:xfrm>
            <a:off x="1967023" y="1828799"/>
            <a:ext cx="8233375" cy="35300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48</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429DEACF-E3AF-0359-3EEC-4965DCFCB0B8}"/>
              </a:ext>
            </a:extLst>
          </p:cNvPr>
          <p:cNvSpPr txBox="1">
            <a:spLocks noGrp="1"/>
          </p:cNvSpPr>
          <p:nvPr>
            <p:ph type="title"/>
          </p:nvPr>
        </p:nvSpPr>
        <p:spPr>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dirty="0">
                <a:solidFill>
                  <a:schemeClr val="accent3"/>
                </a:solidFill>
              </a:rPr>
              <a:t>In Summary</a:t>
            </a:r>
          </a:p>
        </p:txBody>
      </p:sp>
      <p:sp>
        <p:nvSpPr>
          <p:cNvPr id="20" name="Striped Right Arrow 19">
            <a:extLst>
              <a:ext uri="{FF2B5EF4-FFF2-40B4-BE49-F238E27FC236}">
                <a16:creationId xmlns:a16="http://schemas.microsoft.com/office/drawing/2014/main" id="{0600C3C5-8049-4A6C-06BC-0BB741B7442F}"/>
              </a:ext>
            </a:extLst>
          </p:cNvPr>
          <p:cNvSpPr/>
          <p:nvPr/>
        </p:nvSpPr>
        <p:spPr>
          <a:xfrm>
            <a:off x="4404513" y="2943814"/>
            <a:ext cx="2987749" cy="1339703"/>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ound Diagonal Corner Rectangle 21">
            <a:extLst>
              <a:ext uri="{FF2B5EF4-FFF2-40B4-BE49-F238E27FC236}">
                <a16:creationId xmlns:a16="http://schemas.microsoft.com/office/drawing/2014/main" id="{4BA4AE52-56D7-B59C-A711-72557CCC7F72}"/>
              </a:ext>
            </a:extLst>
          </p:cNvPr>
          <p:cNvSpPr/>
          <p:nvPr/>
        </p:nvSpPr>
        <p:spPr>
          <a:xfrm>
            <a:off x="2222205" y="2690037"/>
            <a:ext cx="2030818" cy="186069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Pre-Pandemic</a:t>
            </a:r>
          </a:p>
        </p:txBody>
      </p:sp>
      <p:sp>
        <p:nvSpPr>
          <p:cNvPr id="23" name="Round Diagonal Corner Rectangle 22">
            <a:extLst>
              <a:ext uri="{FF2B5EF4-FFF2-40B4-BE49-F238E27FC236}">
                <a16:creationId xmlns:a16="http://schemas.microsoft.com/office/drawing/2014/main" id="{69B4A43E-4E13-0511-BCC9-9C5AE9062174}"/>
              </a:ext>
            </a:extLst>
          </p:cNvPr>
          <p:cNvSpPr/>
          <p:nvPr/>
        </p:nvSpPr>
        <p:spPr>
          <a:xfrm>
            <a:off x="7432158" y="2690037"/>
            <a:ext cx="2030818" cy="1860698"/>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Pandemic</a:t>
            </a:r>
          </a:p>
        </p:txBody>
      </p:sp>
      <p:sp>
        <p:nvSpPr>
          <p:cNvPr id="24" name="TextBox 23">
            <a:extLst>
              <a:ext uri="{FF2B5EF4-FFF2-40B4-BE49-F238E27FC236}">
                <a16:creationId xmlns:a16="http://schemas.microsoft.com/office/drawing/2014/main" id="{FB70E033-5329-13E1-1A6F-394C9699D585}"/>
              </a:ext>
            </a:extLst>
          </p:cNvPr>
          <p:cNvSpPr txBox="1"/>
          <p:nvPr/>
        </p:nvSpPr>
        <p:spPr>
          <a:xfrm>
            <a:off x="4740404" y="3409138"/>
            <a:ext cx="2028889" cy="369332"/>
          </a:xfrm>
          <a:prstGeom prst="rect">
            <a:avLst/>
          </a:prstGeom>
          <a:noFill/>
        </p:spPr>
        <p:txBody>
          <a:bodyPr wrap="none" rtlCol="0">
            <a:spAutoFit/>
          </a:bodyPr>
          <a:lstStyle/>
          <a:p>
            <a:r>
              <a:rPr lang="en-US" dirty="0"/>
              <a:t>What has changed?</a:t>
            </a:r>
          </a:p>
        </p:txBody>
      </p:sp>
      <p:sp>
        <p:nvSpPr>
          <p:cNvPr id="27" name="TextBox 26">
            <a:extLst>
              <a:ext uri="{FF2B5EF4-FFF2-40B4-BE49-F238E27FC236}">
                <a16:creationId xmlns:a16="http://schemas.microsoft.com/office/drawing/2014/main" id="{C5F0E165-A8CE-8E1A-F522-DF5CB9E1DEF2}"/>
              </a:ext>
            </a:extLst>
          </p:cNvPr>
          <p:cNvSpPr txBox="1"/>
          <p:nvPr/>
        </p:nvSpPr>
        <p:spPr>
          <a:xfrm>
            <a:off x="4849156" y="2193211"/>
            <a:ext cx="1965603" cy="369332"/>
          </a:xfrm>
          <a:prstGeom prst="rect">
            <a:avLst/>
          </a:prstGeom>
          <a:noFill/>
        </p:spPr>
        <p:txBody>
          <a:bodyPr wrap="none" rtlCol="0">
            <a:spAutoFit/>
          </a:bodyPr>
          <a:lstStyle/>
          <a:p>
            <a:r>
              <a:rPr lang="en-US" i="1" dirty="0">
                <a:solidFill>
                  <a:schemeClr val="accent2"/>
                </a:solidFill>
              </a:rPr>
              <a:t>Doctoral Education</a:t>
            </a:r>
          </a:p>
        </p:txBody>
      </p:sp>
      <p:sp>
        <p:nvSpPr>
          <p:cNvPr id="25" name="TextBox 24">
            <a:extLst>
              <a:ext uri="{FF2B5EF4-FFF2-40B4-BE49-F238E27FC236}">
                <a16:creationId xmlns:a16="http://schemas.microsoft.com/office/drawing/2014/main" id="{9A19686B-B68B-47F5-1F5A-7BC2D9103345}"/>
              </a:ext>
            </a:extLst>
          </p:cNvPr>
          <p:cNvSpPr txBox="1"/>
          <p:nvPr/>
        </p:nvSpPr>
        <p:spPr>
          <a:xfrm rot="549305">
            <a:off x="8466363" y="2307426"/>
            <a:ext cx="1665453" cy="995422"/>
          </a:xfrm>
          <a:prstGeom prst="ellipse">
            <a:avLst/>
          </a:prstGeom>
          <a:solidFill>
            <a:schemeClr val="bg1"/>
          </a:solidFill>
          <a:ln>
            <a:solidFill>
              <a:schemeClr val="tx1"/>
            </a:solidFill>
          </a:ln>
        </p:spPr>
        <p:txBody>
          <a:bodyPr wrap="square" rtlCol="0">
            <a:spAutoFit/>
          </a:bodyPr>
          <a:lstStyle/>
          <a:p>
            <a:pPr algn="ctr"/>
            <a:r>
              <a:rPr lang="en-US" sz="2000" dirty="0">
                <a:ln w="0"/>
                <a:solidFill>
                  <a:schemeClr val="accent1"/>
                </a:solidFill>
                <a:effectLst>
                  <a:outerShdw blurRad="38100" dist="25400" dir="5400000" algn="ctr" rotWithShape="0">
                    <a:srgbClr val="6E747A">
                      <a:alpha val="43000"/>
                    </a:srgbClr>
                  </a:outerShdw>
                </a:effectLst>
              </a:rPr>
              <a:t>Who</a:t>
            </a:r>
            <a:r>
              <a:rPr lang="en-US" sz="2000" b="1" dirty="0"/>
              <a:t> </a:t>
            </a:r>
            <a:r>
              <a:rPr lang="en-US" sz="2000" dirty="0">
                <a:ln w="0"/>
                <a:solidFill>
                  <a:schemeClr val="accent1"/>
                </a:solidFill>
                <a:effectLst>
                  <a:outerShdw blurRad="38100" dist="25400" dir="5400000" algn="ctr" rotWithShape="0">
                    <a:srgbClr val="6E747A">
                      <a:alpha val="43000"/>
                    </a:srgbClr>
                  </a:outerShdw>
                </a:effectLst>
              </a:rPr>
              <a:t>benefits?</a:t>
            </a:r>
            <a:endParaRPr lang="en-US" sz="2000" b="1" dirty="0"/>
          </a:p>
        </p:txBody>
      </p:sp>
    </p:spTree>
    <p:extLst>
      <p:ext uri="{BB962C8B-B14F-4D97-AF65-F5344CB8AC3E}">
        <p14:creationId xmlns:p14="http://schemas.microsoft.com/office/powerpoint/2010/main" val="3251893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49</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160F7EA5-1AEC-2843-B0F2-F3F0F1C69BF9}"/>
              </a:ext>
            </a:extLst>
          </p:cNvPr>
          <p:cNvGraphicFramePr/>
          <p:nvPr>
            <p:extLst>
              <p:ext uri="{D42A27DB-BD31-4B8C-83A1-F6EECF244321}">
                <p14:modId xmlns:p14="http://schemas.microsoft.com/office/powerpoint/2010/main" val="3232920155"/>
              </p:ext>
            </p:extLst>
          </p:nvPr>
        </p:nvGraphicFramePr>
        <p:xfrm>
          <a:off x="1491175" y="520504"/>
          <a:ext cx="9073661" cy="5697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732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DAC4-7FF8-CC49-FC90-2949D37587EC}"/>
              </a:ext>
            </a:extLst>
          </p:cNvPr>
          <p:cNvSpPr>
            <a:spLocks noGrp="1"/>
          </p:cNvSpPr>
          <p:nvPr>
            <p:ph type="title"/>
          </p:nvPr>
        </p:nvSpPr>
        <p:spPr>
          <a:xfrm>
            <a:off x="1175746" y="526949"/>
            <a:ext cx="7104916" cy="563372"/>
          </a:xfrm>
        </p:spPr>
        <p:txBody>
          <a:bodyPr>
            <a:normAutofit fontScale="90000"/>
          </a:bodyPr>
          <a:lstStyle/>
          <a:p>
            <a:r>
              <a:rPr lang="en-US" sz="3600" dirty="0">
                <a:latin typeface="Helvetica" pitchFamily="2" charset="0"/>
              </a:rPr>
              <a:t>Agenda</a:t>
            </a:r>
          </a:p>
        </p:txBody>
      </p:sp>
      <p:sp>
        <p:nvSpPr>
          <p:cNvPr id="4" name="Slide Number Placeholder 3">
            <a:extLst>
              <a:ext uri="{FF2B5EF4-FFF2-40B4-BE49-F238E27FC236}">
                <a16:creationId xmlns:a16="http://schemas.microsoft.com/office/drawing/2014/main" id="{9E888BC7-3F72-F720-32C6-A6623F2A762A}"/>
              </a:ext>
            </a:extLst>
          </p:cNvPr>
          <p:cNvSpPr>
            <a:spLocks noGrp="1"/>
          </p:cNvSpPr>
          <p:nvPr>
            <p:ph type="sldNum" sz="quarter" idx="12"/>
          </p:nvPr>
        </p:nvSpPr>
        <p:spPr/>
        <p:txBody>
          <a:bodyPr/>
          <a:lstStyle/>
          <a:p>
            <a:fld id="{E95093C1-3A22-4FD3-9A2D-0EF7936C6C71}" type="slidenum">
              <a:rPr lang="en-US" smtClean="0"/>
              <a:t>5</a:t>
            </a:fld>
            <a:endParaRPr lang="en-US"/>
          </a:p>
        </p:txBody>
      </p:sp>
      <p:sp>
        <p:nvSpPr>
          <p:cNvPr id="5" name="Content Placeholder 2">
            <a:extLst>
              <a:ext uri="{FF2B5EF4-FFF2-40B4-BE49-F238E27FC236}">
                <a16:creationId xmlns:a16="http://schemas.microsoft.com/office/drawing/2014/main" id="{983C3E79-9348-3BD7-3954-64CA64A19117}"/>
              </a:ext>
            </a:extLst>
          </p:cNvPr>
          <p:cNvSpPr>
            <a:spLocks noGrp="1"/>
          </p:cNvSpPr>
          <p:nvPr>
            <p:ph type="body" idx="1"/>
          </p:nvPr>
        </p:nvSpPr>
        <p:spPr>
          <a:xfrm>
            <a:off x="1703117" y="1365229"/>
            <a:ext cx="9767394" cy="4478360"/>
          </a:xfrm>
        </p:spPr>
        <p:txBody>
          <a:bodyPr vert="horz" lIns="91440" tIns="45720" rIns="91440" bIns="45720" rtlCol="0" anchor="t">
            <a:normAutofit/>
          </a:bodyPr>
          <a:lstStyle/>
          <a:p>
            <a:pPr>
              <a:lnSpc>
                <a:spcPct val="150000"/>
              </a:lnSpc>
            </a:pPr>
            <a:r>
              <a:rPr lang="en-US" sz="2000" dirty="0"/>
              <a:t>Background</a:t>
            </a:r>
          </a:p>
          <a:p>
            <a:pPr>
              <a:lnSpc>
                <a:spcPct val="150000"/>
              </a:lnSpc>
              <a:spcBef>
                <a:spcPts val="1400"/>
              </a:spcBef>
            </a:pPr>
            <a:r>
              <a:rPr lang="en-US" sz="2000" dirty="0"/>
              <a:t>Research design &amp; Methods</a:t>
            </a:r>
          </a:p>
          <a:p>
            <a:pPr>
              <a:lnSpc>
                <a:spcPct val="150000"/>
              </a:lnSpc>
              <a:spcBef>
                <a:spcPts val="1200"/>
              </a:spcBef>
            </a:pPr>
            <a:r>
              <a:rPr lang="en-US" sz="2000" dirty="0"/>
              <a:t>Discussion of Results</a:t>
            </a:r>
          </a:p>
          <a:p>
            <a:pPr marL="403225" lvl="1"/>
            <a:r>
              <a:rPr lang="en-US" sz="1800" dirty="0">
                <a:solidFill>
                  <a:srgbClr val="4C7083"/>
                </a:solidFill>
              </a:rPr>
              <a:t>Doctoral Experience in Canada</a:t>
            </a:r>
          </a:p>
          <a:p>
            <a:pPr marL="403225" lvl="1"/>
            <a:r>
              <a:rPr lang="en-US" sz="1800" dirty="0">
                <a:solidFill>
                  <a:srgbClr val="4C7083"/>
                </a:solidFill>
              </a:rPr>
              <a:t>The Pandemic experience</a:t>
            </a:r>
            <a:endParaRPr lang="en-US" dirty="0"/>
          </a:p>
          <a:p>
            <a:pPr>
              <a:lnSpc>
                <a:spcPct val="100000"/>
              </a:lnSpc>
              <a:spcBef>
                <a:spcPts val="600"/>
              </a:spcBef>
            </a:pPr>
            <a:r>
              <a:rPr lang="en-US" sz="2000" dirty="0"/>
              <a:t>Conclusions </a:t>
            </a:r>
            <a:r>
              <a:rPr lang="en-US" sz="4000" dirty="0">
                <a:solidFill>
                  <a:srgbClr val="4C7083"/>
                </a:solidFill>
              </a:rPr>
              <a:t> </a:t>
            </a:r>
          </a:p>
          <a:p>
            <a:pPr marL="403225" lvl="1"/>
            <a:r>
              <a:rPr lang="en-US" sz="1800" dirty="0">
                <a:solidFill>
                  <a:srgbClr val="4C7083"/>
                </a:solidFill>
              </a:rPr>
              <a:t>The New field of Doctoral Education</a:t>
            </a:r>
          </a:p>
          <a:p>
            <a:pPr marL="403225" lvl="1"/>
            <a:r>
              <a:rPr lang="en-US" sz="1800" dirty="0">
                <a:solidFill>
                  <a:srgbClr val="4C7083"/>
                </a:solidFill>
              </a:rPr>
              <a:t>Recommendations &amp; Future directions</a:t>
            </a:r>
          </a:p>
          <a:p>
            <a:pPr marL="403225" lvl="1">
              <a:lnSpc>
                <a:spcPct val="0"/>
              </a:lnSpc>
            </a:pPr>
            <a:endParaRPr lang="en-US" sz="1800" b="1" dirty="0">
              <a:solidFill>
                <a:srgbClr val="4C7083"/>
              </a:solidFill>
            </a:endParaRPr>
          </a:p>
          <a:p>
            <a:pPr marL="0" lvl="1">
              <a:spcBef>
                <a:spcPts val="1200"/>
              </a:spcBef>
            </a:pPr>
            <a:r>
              <a:rPr lang="en-US" sz="1800" b="1" dirty="0">
                <a:solidFill>
                  <a:srgbClr val="002060"/>
                </a:solidFill>
              </a:rPr>
              <a:t>DISCUSSION – Questions?</a:t>
            </a:r>
            <a:endParaRPr lang="en-US" sz="1800" dirty="0"/>
          </a:p>
          <a:p>
            <a:endParaRPr lang="en-US" sz="4000" dirty="0"/>
          </a:p>
          <a:p>
            <a:pPr lvl="1"/>
            <a:endParaRPr lang="en-US" sz="1800" dirty="0"/>
          </a:p>
          <a:p>
            <a:pPr lvl="1"/>
            <a:endParaRPr lang="en-US" sz="1800" dirty="0"/>
          </a:p>
        </p:txBody>
      </p:sp>
      <p:sp>
        <p:nvSpPr>
          <p:cNvPr id="3" name="Rectangle 2">
            <a:extLst>
              <a:ext uri="{FF2B5EF4-FFF2-40B4-BE49-F238E27FC236}">
                <a16:creationId xmlns:a16="http://schemas.microsoft.com/office/drawing/2014/main" id="{34361A44-5706-5CDA-351B-6AD62FF92AC1}"/>
              </a:ext>
            </a:extLst>
          </p:cNvPr>
          <p:cNvSpPr/>
          <p:nvPr/>
        </p:nvSpPr>
        <p:spPr>
          <a:xfrm>
            <a:off x="0" y="0"/>
            <a:ext cx="300038"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6" name="Rectangle 5">
            <a:extLst>
              <a:ext uri="{FF2B5EF4-FFF2-40B4-BE49-F238E27FC236}">
                <a16:creationId xmlns:a16="http://schemas.microsoft.com/office/drawing/2014/main" id="{5440AD96-4E07-9ABF-3C27-1F07FEBF1752}"/>
              </a:ext>
            </a:extLst>
          </p:cNvPr>
          <p:cNvSpPr/>
          <p:nvPr/>
        </p:nvSpPr>
        <p:spPr>
          <a:xfrm>
            <a:off x="1175746" y="1348159"/>
            <a:ext cx="400050" cy="1247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F5C994-2CDD-2C77-3A13-2897AD68E46A}"/>
              </a:ext>
            </a:extLst>
          </p:cNvPr>
          <p:cNvSpPr/>
          <p:nvPr/>
        </p:nvSpPr>
        <p:spPr>
          <a:xfrm>
            <a:off x="1175746" y="2105727"/>
            <a:ext cx="400050" cy="14648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EB761D-C3B4-B820-3E12-7645A238C2BB}"/>
              </a:ext>
            </a:extLst>
          </p:cNvPr>
          <p:cNvSpPr/>
          <p:nvPr/>
        </p:nvSpPr>
        <p:spPr>
          <a:xfrm>
            <a:off x="1175746" y="2809554"/>
            <a:ext cx="400050" cy="1450858"/>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B3ADB2-AC67-9410-1180-D17D551954FD}"/>
              </a:ext>
            </a:extLst>
          </p:cNvPr>
          <p:cNvSpPr/>
          <p:nvPr/>
        </p:nvSpPr>
        <p:spPr>
          <a:xfrm>
            <a:off x="1175746" y="4076658"/>
            <a:ext cx="400050" cy="1257645"/>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54B480-D1B3-BB5A-1EE2-8940AD076D80}"/>
              </a:ext>
            </a:extLst>
          </p:cNvPr>
          <p:cNvSpPr/>
          <p:nvPr/>
        </p:nvSpPr>
        <p:spPr>
          <a:xfrm>
            <a:off x="1175746" y="5185458"/>
            <a:ext cx="400050" cy="546590"/>
          </a:xfrm>
          <a:prstGeom prst="rect">
            <a:avLst/>
          </a:prstGeom>
          <a:solidFill>
            <a:srgbClr val="A0024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57265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E148C1-8AF4-36EA-75CF-AC169104F8F3}"/>
              </a:ext>
            </a:extLst>
          </p:cNvPr>
          <p:cNvSpPr>
            <a:spLocks noGrp="1"/>
          </p:cNvSpPr>
          <p:nvPr>
            <p:ph type="body" idx="1"/>
          </p:nvPr>
        </p:nvSpPr>
        <p:spPr/>
        <p:txBody>
          <a:bodyPr/>
          <a:lstStyle/>
          <a:p>
            <a:r>
              <a:rPr lang="en-US" dirty="0"/>
              <a:t>Questions were left unanswered :</a:t>
            </a:r>
          </a:p>
        </p:txBody>
      </p:sp>
      <p:sp>
        <p:nvSpPr>
          <p:cNvPr id="3" name="Content Placeholder 2">
            <a:extLst>
              <a:ext uri="{FF2B5EF4-FFF2-40B4-BE49-F238E27FC236}">
                <a16:creationId xmlns:a16="http://schemas.microsoft.com/office/drawing/2014/main" id="{114BD4EB-330E-4A9A-1BFF-5DD760023756}"/>
              </a:ext>
            </a:extLst>
          </p:cNvPr>
          <p:cNvSpPr>
            <a:spLocks noGrp="1"/>
          </p:cNvSpPr>
          <p:nvPr>
            <p:ph sz="half" idx="2"/>
          </p:nvPr>
        </p:nvSpPr>
        <p:spPr/>
        <p:txBody>
          <a:bodyPr/>
          <a:lstStyle/>
          <a:p>
            <a:pPr>
              <a:lnSpc>
                <a:spcPct val="150000"/>
              </a:lnSpc>
              <a:buFont typeface="Wingdings" pitchFamily="2" charset="2"/>
              <a:buChar char="q"/>
            </a:pPr>
            <a:r>
              <a:rPr lang="en-US" dirty="0"/>
              <a:t>Did first-generation status help or hinder these students in adapting to the pandemic? </a:t>
            </a:r>
          </a:p>
          <a:p>
            <a:pPr>
              <a:lnSpc>
                <a:spcPct val="150000"/>
              </a:lnSpc>
              <a:buFont typeface="Wingdings" pitchFamily="2" charset="2"/>
              <a:buChar char="q"/>
            </a:pPr>
            <a:r>
              <a:rPr lang="en-US" dirty="0"/>
              <a:t>Did those who were not first-generation still benefit from accrued social and cultural capital despite the changed nature of doctoral education in a pandemic? </a:t>
            </a:r>
          </a:p>
          <a:p>
            <a:pPr>
              <a:lnSpc>
                <a:spcPct val="150000"/>
              </a:lnSpc>
              <a:buFont typeface="Wingdings" pitchFamily="2" charset="2"/>
              <a:buChar char="q"/>
            </a:pPr>
            <a:r>
              <a:rPr lang="en-US" dirty="0"/>
              <a:t>Was there a slight </a:t>
            </a:r>
            <a:r>
              <a:rPr lang="en-CA" dirty="0"/>
              <a:t>levelling of the playing field due to the unusual context or were the advantages as stark as ever? </a:t>
            </a:r>
          </a:p>
          <a:p>
            <a:endParaRPr lang="en-CA" dirty="0"/>
          </a:p>
          <a:p>
            <a:endParaRPr lang="en-CA" dirty="0"/>
          </a:p>
          <a:p>
            <a:endParaRPr lang="en-US" dirty="0"/>
          </a:p>
        </p:txBody>
      </p:sp>
      <p:sp>
        <p:nvSpPr>
          <p:cNvPr id="4" name="Slide Number Placeholder 3">
            <a:extLst>
              <a:ext uri="{FF2B5EF4-FFF2-40B4-BE49-F238E27FC236}">
                <a16:creationId xmlns:a16="http://schemas.microsoft.com/office/drawing/2014/main" id="{0A97064F-4134-D81B-9AB1-CA50B9DCEA57}"/>
              </a:ext>
            </a:extLst>
          </p:cNvPr>
          <p:cNvSpPr>
            <a:spLocks noGrp="1"/>
          </p:cNvSpPr>
          <p:nvPr>
            <p:ph type="sldNum" sz="quarter" idx="12"/>
          </p:nvPr>
        </p:nvSpPr>
        <p:spPr/>
        <p:txBody>
          <a:bodyPr/>
          <a:lstStyle/>
          <a:p>
            <a:fld id="{E95093C1-3A22-4FD3-9A2D-0EF7936C6C71}" type="slidenum">
              <a:rPr lang="en-US" smtClean="0"/>
              <a:t>50</a:t>
            </a:fld>
            <a:endParaRPr lang="en-US"/>
          </a:p>
        </p:txBody>
      </p:sp>
      <p:sp>
        <p:nvSpPr>
          <p:cNvPr id="5" name="Title 4">
            <a:extLst>
              <a:ext uri="{FF2B5EF4-FFF2-40B4-BE49-F238E27FC236}">
                <a16:creationId xmlns:a16="http://schemas.microsoft.com/office/drawing/2014/main" id="{A601EA8D-A3A1-062A-902B-392613B2FD51}"/>
              </a:ext>
            </a:extLst>
          </p:cNvPr>
          <p:cNvSpPr>
            <a:spLocks noGrp="1"/>
          </p:cNvSpPr>
          <p:nvPr>
            <p:ph type="title"/>
          </p:nvPr>
        </p:nvSpPr>
        <p:spPr/>
        <p:txBody>
          <a:bodyPr/>
          <a:lstStyle/>
          <a:p>
            <a:r>
              <a:rPr lang="en-US" u="sng" dirty="0"/>
              <a:t>FG Students</a:t>
            </a:r>
          </a:p>
        </p:txBody>
      </p:sp>
    </p:spTree>
    <p:extLst>
      <p:ext uri="{BB962C8B-B14F-4D97-AF65-F5344CB8AC3E}">
        <p14:creationId xmlns:p14="http://schemas.microsoft.com/office/powerpoint/2010/main" val="1224773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97064F-4134-D81B-9AB1-CA50B9DCEA57}"/>
              </a:ext>
            </a:extLst>
          </p:cNvPr>
          <p:cNvSpPr>
            <a:spLocks noGrp="1"/>
          </p:cNvSpPr>
          <p:nvPr>
            <p:ph type="sldNum" sz="quarter" idx="12"/>
          </p:nvPr>
        </p:nvSpPr>
        <p:spPr/>
        <p:txBody>
          <a:bodyPr/>
          <a:lstStyle/>
          <a:p>
            <a:fld id="{E95093C1-3A22-4FD3-9A2D-0EF7936C6C71}" type="slidenum">
              <a:rPr lang="en-US" smtClean="0"/>
              <a:t>51</a:t>
            </a:fld>
            <a:endParaRPr lang="en-US"/>
          </a:p>
        </p:txBody>
      </p:sp>
      <p:sp>
        <p:nvSpPr>
          <p:cNvPr id="5" name="Title 4">
            <a:extLst>
              <a:ext uri="{FF2B5EF4-FFF2-40B4-BE49-F238E27FC236}">
                <a16:creationId xmlns:a16="http://schemas.microsoft.com/office/drawing/2014/main" id="{A601EA8D-A3A1-062A-902B-392613B2FD51}"/>
              </a:ext>
            </a:extLst>
          </p:cNvPr>
          <p:cNvSpPr>
            <a:spLocks noGrp="1"/>
          </p:cNvSpPr>
          <p:nvPr>
            <p:ph type="title"/>
          </p:nvPr>
        </p:nvSpPr>
        <p:spPr/>
        <p:txBody>
          <a:bodyPr/>
          <a:lstStyle/>
          <a:p>
            <a:r>
              <a:rPr lang="en-US" u="sng" dirty="0"/>
              <a:t>FG Students</a:t>
            </a:r>
          </a:p>
        </p:txBody>
      </p:sp>
      <p:sp>
        <p:nvSpPr>
          <p:cNvPr id="11" name="TextBox 10">
            <a:extLst>
              <a:ext uri="{FF2B5EF4-FFF2-40B4-BE49-F238E27FC236}">
                <a16:creationId xmlns:a16="http://schemas.microsoft.com/office/drawing/2014/main" id="{CB2FEFA3-4AC4-2C77-B607-9048A9AC51E6}"/>
              </a:ext>
            </a:extLst>
          </p:cNvPr>
          <p:cNvSpPr txBox="1"/>
          <p:nvPr/>
        </p:nvSpPr>
        <p:spPr>
          <a:xfrm>
            <a:off x="0" y="2145437"/>
            <a:ext cx="6096000" cy="2806987"/>
          </a:xfrm>
          <a:prstGeom prst="rect">
            <a:avLst/>
          </a:prstGeom>
          <a:noFill/>
        </p:spPr>
        <p:txBody>
          <a:bodyPr wrap="square">
            <a:spAutoFit/>
          </a:bodyPr>
          <a:lstStyle/>
          <a:p>
            <a:pPr marL="914400" marR="914400" algn="just">
              <a:lnSpc>
                <a:spcPct val="150000"/>
              </a:lnSpc>
              <a:spcBef>
                <a:spcPts val="1200"/>
              </a:spcBef>
              <a:spcAft>
                <a:spcPts val="1200"/>
              </a:spcAft>
            </a:pPr>
            <a:r>
              <a:rPr lang="en-CA" sz="2000" dirty="0">
                <a:effectLst/>
                <a:latin typeface="Times New Roman" panose="02020603050405020304" pitchFamily="18" charset="0"/>
                <a:ea typeface="Times New Roman" panose="02020603050405020304" pitchFamily="18" charset="0"/>
              </a:rPr>
              <a:t>I saw what my supervisor has been doing in terms of the work-life balance and the passion to- to research… Becoming a professor is not a day job. It's a, it's not even a full-time job. It's a full life kind of job. (Robert)</a:t>
            </a:r>
          </a:p>
        </p:txBody>
      </p:sp>
      <p:sp>
        <p:nvSpPr>
          <p:cNvPr id="13" name="TextBox 12">
            <a:extLst>
              <a:ext uri="{FF2B5EF4-FFF2-40B4-BE49-F238E27FC236}">
                <a16:creationId xmlns:a16="http://schemas.microsoft.com/office/drawing/2014/main" id="{E78473B2-3AC5-A622-305D-3A8F07908402}"/>
              </a:ext>
            </a:extLst>
          </p:cNvPr>
          <p:cNvSpPr txBox="1"/>
          <p:nvPr/>
        </p:nvSpPr>
        <p:spPr>
          <a:xfrm>
            <a:off x="6695785" y="2022525"/>
            <a:ext cx="4595018" cy="2812950"/>
          </a:xfrm>
          <a:prstGeom prst="rect">
            <a:avLst/>
          </a:prstGeom>
          <a:noFill/>
        </p:spPr>
        <p:txBody>
          <a:bodyPr wrap="square">
            <a:spAutoFit/>
          </a:bodyPr>
          <a:lstStyle/>
          <a:p>
            <a:pPr algn="just">
              <a:lnSpc>
                <a:spcPct val="150000"/>
              </a:lnSpc>
            </a:pPr>
            <a:r>
              <a:rPr lang="en-CA" sz="2000" dirty="0">
                <a:effectLst/>
                <a:latin typeface="Times New Roman" panose="02020603050405020304" pitchFamily="18" charset="0"/>
                <a:ea typeface="Times New Roman" panose="02020603050405020304" pitchFamily="18" charset="0"/>
              </a:rPr>
              <a:t>I can feel myself like looking still at other people's professions or like things that I'd like to do and like, maybe I don't have the academic criteria to get there, so I might continue afterwards. We'll see. I'm only halfway through my studies. (Gracie-Lou)</a:t>
            </a:r>
            <a:r>
              <a:rPr lang="en-CA" sz="2000" dirty="0">
                <a:effectLst/>
              </a:rPr>
              <a:t> </a:t>
            </a:r>
            <a:endParaRPr lang="en-US" sz="2000" dirty="0"/>
          </a:p>
        </p:txBody>
      </p:sp>
    </p:spTree>
    <p:extLst>
      <p:ext uri="{BB962C8B-B14F-4D97-AF65-F5344CB8AC3E}">
        <p14:creationId xmlns:p14="http://schemas.microsoft.com/office/powerpoint/2010/main" val="3938034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97064F-4134-D81B-9AB1-CA50B9DCEA57}"/>
              </a:ext>
            </a:extLst>
          </p:cNvPr>
          <p:cNvSpPr>
            <a:spLocks noGrp="1"/>
          </p:cNvSpPr>
          <p:nvPr>
            <p:ph type="sldNum" sz="quarter" idx="12"/>
          </p:nvPr>
        </p:nvSpPr>
        <p:spPr/>
        <p:txBody>
          <a:bodyPr/>
          <a:lstStyle/>
          <a:p>
            <a:fld id="{E95093C1-3A22-4FD3-9A2D-0EF7936C6C71}" type="slidenum">
              <a:rPr lang="en-US" smtClean="0"/>
              <a:t>52</a:t>
            </a:fld>
            <a:endParaRPr lang="en-US"/>
          </a:p>
        </p:txBody>
      </p:sp>
      <p:sp>
        <p:nvSpPr>
          <p:cNvPr id="5" name="Title 4">
            <a:extLst>
              <a:ext uri="{FF2B5EF4-FFF2-40B4-BE49-F238E27FC236}">
                <a16:creationId xmlns:a16="http://schemas.microsoft.com/office/drawing/2014/main" id="{A601EA8D-A3A1-062A-902B-392613B2FD51}"/>
              </a:ext>
            </a:extLst>
          </p:cNvPr>
          <p:cNvSpPr>
            <a:spLocks noGrp="1"/>
          </p:cNvSpPr>
          <p:nvPr>
            <p:ph type="title"/>
          </p:nvPr>
        </p:nvSpPr>
        <p:spPr/>
        <p:txBody>
          <a:bodyPr/>
          <a:lstStyle/>
          <a:p>
            <a:r>
              <a:rPr lang="en-US" u="sng" dirty="0"/>
              <a:t>FG Students</a:t>
            </a:r>
          </a:p>
        </p:txBody>
      </p:sp>
      <p:sp>
        <p:nvSpPr>
          <p:cNvPr id="3" name="TextBox 2">
            <a:extLst>
              <a:ext uri="{FF2B5EF4-FFF2-40B4-BE49-F238E27FC236}">
                <a16:creationId xmlns:a16="http://schemas.microsoft.com/office/drawing/2014/main" id="{1368954A-706D-51A7-FD3A-342104D6DBFA}"/>
              </a:ext>
            </a:extLst>
          </p:cNvPr>
          <p:cNvSpPr txBox="1"/>
          <p:nvPr/>
        </p:nvSpPr>
        <p:spPr>
          <a:xfrm>
            <a:off x="1262743" y="1976121"/>
            <a:ext cx="4020457" cy="3274614"/>
          </a:xfrm>
          <a:prstGeom prst="rect">
            <a:avLst/>
          </a:prstGeom>
          <a:noFill/>
        </p:spPr>
        <p:txBody>
          <a:bodyPr wrap="square">
            <a:spAutoFit/>
          </a:bodyPr>
          <a:lstStyle/>
          <a:p>
            <a:pPr algn="just">
              <a:lnSpc>
                <a:spcPct val="150000"/>
              </a:lnSpc>
            </a:pPr>
            <a:r>
              <a:rPr lang="en-CA" sz="2000" dirty="0">
                <a:effectLst/>
                <a:latin typeface="Times New Roman" panose="02020603050405020304" pitchFamily="18" charset="0"/>
                <a:ea typeface="Times New Roman" panose="02020603050405020304" pitchFamily="18" charset="0"/>
              </a:rPr>
              <a:t>I had a harder time than most other people in that cohort because they had come straight from undergrad right into their master's so they could remember things from undergrad. Whereas like I mean, it'd been years since I'd touch the stuff.</a:t>
            </a:r>
            <a:r>
              <a:rPr lang="en-CA" sz="2000" dirty="0">
                <a:effectLst/>
              </a:rPr>
              <a:t> (Gracie-Lou)</a:t>
            </a:r>
            <a:endParaRPr lang="en-US" sz="2000" dirty="0"/>
          </a:p>
        </p:txBody>
      </p:sp>
      <p:sp>
        <p:nvSpPr>
          <p:cNvPr id="7" name="TextBox 6">
            <a:extLst>
              <a:ext uri="{FF2B5EF4-FFF2-40B4-BE49-F238E27FC236}">
                <a16:creationId xmlns:a16="http://schemas.microsoft.com/office/drawing/2014/main" id="{A336B98B-2188-DF35-9B4B-6B7BFC5C99E4}"/>
              </a:ext>
            </a:extLst>
          </p:cNvPr>
          <p:cNvSpPr txBox="1"/>
          <p:nvPr/>
        </p:nvSpPr>
        <p:spPr>
          <a:xfrm>
            <a:off x="6908802" y="2056678"/>
            <a:ext cx="4020457" cy="3274614"/>
          </a:xfrm>
          <a:prstGeom prst="rect">
            <a:avLst/>
          </a:prstGeom>
          <a:noFill/>
        </p:spPr>
        <p:txBody>
          <a:bodyPr wrap="square">
            <a:spAutoFit/>
          </a:bodyPr>
          <a:lstStyle/>
          <a:p>
            <a:pPr algn="just">
              <a:lnSpc>
                <a:spcPct val="150000"/>
              </a:lnSpc>
            </a:pPr>
            <a:r>
              <a:rPr lang="en-CA" sz="2000" dirty="0">
                <a:effectLst/>
                <a:latin typeface="Times New Roman" panose="02020603050405020304" pitchFamily="18" charset="0"/>
                <a:ea typeface="Times New Roman" panose="02020603050405020304" pitchFamily="18" charset="0"/>
              </a:rPr>
              <a:t>I like, I really did my own, I guess, networking research. I didn't really know, like, I kind of understood what the ins and outs were. Didn't really know as much of the challenges necessarily that that came with, that came with grad school. (Jamal)</a:t>
            </a:r>
            <a:endParaRPr lang="en-US" sz="2000" dirty="0"/>
          </a:p>
        </p:txBody>
      </p:sp>
    </p:spTree>
    <p:extLst>
      <p:ext uri="{BB962C8B-B14F-4D97-AF65-F5344CB8AC3E}">
        <p14:creationId xmlns:p14="http://schemas.microsoft.com/office/powerpoint/2010/main" val="3915481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Canoe outline">
            <a:extLst>
              <a:ext uri="{FF2B5EF4-FFF2-40B4-BE49-F238E27FC236}">
                <a16:creationId xmlns:a16="http://schemas.microsoft.com/office/drawing/2014/main" id="{CD3F7C44-CF44-6B37-1315-F04941D73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8421" y="3147378"/>
            <a:ext cx="2082799" cy="2082799"/>
          </a:xfrm>
          <a:prstGeom prst="rect">
            <a:avLst/>
          </a:prstGeom>
        </p:spPr>
      </p:pic>
      <p:pic>
        <p:nvPicPr>
          <p:cNvPr id="34" name="Graphic 33" descr="Box with solid fill">
            <a:extLst>
              <a:ext uri="{FF2B5EF4-FFF2-40B4-BE49-F238E27FC236}">
                <a16:creationId xmlns:a16="http://schemas.microsoft.com/office/drawing/2014/main" id="{5ED441E6-14F6-0493-825D-BD40EF67E5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4838" y="3404303"/>
            <a:ext cx="914400" cy="914400"/>
          </a:xfrm>
          <a:prstGeom prst="rect">
            <a:avLst/>
          </a:prstGeom>
        </p:spPr>
      </p:pic>
      <p:pic>
        <p:nvPicPr>
          <p:cNvPr id="33" name="Graphic 32" descr="Box with solid fill">
            <a:extLst>
              <a:ext uri="{FF2B5EF4-FFF2-40B4-BE49-F238E27FC236}">
                <a16:creationId xmlns:a16="http://schemas.microsoft.com/office/drawing/2014/main" id="{2B481172-E407-EBC5-8FD7-39A2B7C03C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4324" y="3429703"/>
            <a:ext cx="914400" cy="914400"/>
          </a:xfrm>
          <a:prstGeom prst="rect">
            <a:avLst/>
          </a:prstGeom>
        </p:spPr>
      </p:pic>
      <p:sp>
        <p:nvSpPr>
          <p:cNvPr id="4" name="Slide Number Placeholder 3">
            <a:extLst>
              <a:ext uri="{FF2B5EF4-FFF2-40B4-BE49-F238E27FC236}">
                <a16:creationId xmlns:a16="http://schemas.microsoft.com/office/drawing/2014/main" id="{0A97064F-4134-D81B-9AB1-CA50B9DCEA57}"/>
              </a:ext>
            </a:extLst>
          </p:cNvPr>
          <p:cNvSpPr>
            <a:spLocks noGrp="1"/>
          </p:cNvSpPr>
          <p:nvPr>
            <p:ph type="sldNum" sz="quarter" idx="12"/>
          </p:nvPr>
        </p:nvSpPr>
        <p:spPr/>
        <p:txBody>
          <a:bodyPr/>
          <a:lstStyle/>
          <a:p>
            <a:fld id="{E95093C1-3A22-4FD3-9A2D-0EF7936C6C71}" type="slidenum">
              <a:rPr lang="en-US" smtClean="0"/>
              <a:t>53</a:t>
            </a:fld>
            <a:endParaRPr lang="en-US"/>
          </a:p>
        </p:txBody>
      </p:sp>
      <p:sp>
        <p:nvSpPr>
          <p:cNvPr id="5" name="Title 4">
            <a:extLst>
              <a:ext uri="{FF2B5EF4-FFF2-40B4-BE49-F238E27FC236}">
                <a16:creationId xmlns:a16="http://schemas.microsoft.com/office/drawing/2014/main" id="{A601EA8D-A3A1-062A-902B-392613B2FD51}"/>
              </a:ext>
            </a:extLst>
          </p:cNvPr>
          <p:cNvSpPr>
            <a:spLocks noGrp="1"/>
          </p:cNvSpPr>
          <p:nvPr>
            <p:ph type="title"/>
          </p:nvPr>
        </p:nvSpPr>
        <p:spPr/>
        <p:txBody>
          <a:bodyPr/>
          <a:lstStyle/>
          <a:p>
            <a:r>
              <a:rPr lang="en-US" u="sng" dirty="0"/>
              <a:t>FG Students</a:t>
            </a:r>
          </a:p>
        </p:txBody>
      </p:sp>
      <p:pic>
        <p:nvPicPr>
          <p:cNvPr id="23" name="Graphic 22" descr="Sailboat outline">
            <a:extLst>
              <a:ext uri="{FF2B5EF4-FFF2-40B4-BE49-F238E27FC236}">
                <a16:creationId xmlns:a16="http://schemas.microsoft.com/office/drawing/2014/main" id="{ACE0ECE4-87D6-C11E-47B8-DE6E7AEA91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6000" y="461532"/>
            <a:ext cx="4898571" cy="4898571"/>
          </a:xfrm>
          <a:prstGeom prst="rect">
            <a:avLst/>
          </a:prstGeom>
        </p:spPr>
      </p:pic>
      <p:pic>
        <p:nvPicPr>
          <p:cNvPr id="25" name="Graphic 24" descr="Box with solid fill">
            <a:extLst>
              <a:ext uri="{FF2B5EF4-FFF2-40B4-BE49-F238E27FC236}">
                <a16:creationId xmlns:a16="http://schemas.microsoft.com/office/drawing/2014/main" id="{D9B0B98F-55E1-4696-7C96-C211456C17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25506" y="4206920"/>
            <a:ext cx="914400" cy="914400"/>
          </a:xfrm>
          <a:prstGeom prst="rect">
            <a:avLst/>
          </a:prstGeom>
        </p:spPr>
      </p:pic>
      <p:pic>
        <p:nvPicPr>
          <p:cNvPr id="26" name="Graphic 25" descr="Box with solid fill">
            <a:extLst>
              <a:ext uri="{FF2B5EF4-FFF2-40B4-BE49-F238E27FC236}">
                <a16:creationId xmlns:a16="http://schemas.microsoft.com/office/drawing/2014/main" id="{1F7C1D86-E6D2-5D61-145A-5BD4C04834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80171" y="3277304"/>
            <a:ext cx="914400" cy="914400"/>
          </a:xfrm>
          <a:prstGeom prst="rect">
            <a:avLst/>
          </a:prstGeom>
        </p:spPr>
      </p:pic>
      <p:pic>
        <p:nvPicPr>
          <p:cNvPr id="27" name="Graphic 26" descr="Box with solid fill">
            <a:extLst>
              <a:ext uri="{FF2B5EF4-FFF2-40B4-BE49-F238E27FC236}">
                <a16:creationId xmlns:a16="http://schemas.microsoft.com/office/drawing/2014/main" id="{9EF07764-D1BB-D27D-E5F3-D6303C42A0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9550" y="3734504"/>
            <a:ext cx="914400" cy="914400"/>
          </a:xfrm>
          <a:prstGeom prst="rect">
            <a:avLst/>
          </a:prstGeom>
        </p:spPr>
      </p:pic>
      <p:pic>
        <p:nvPicPr>
          <p:cNvPr id="28" name="Graphic 27" descr="Box with solid fill">
            <a:extLst>
              <a:ext uri="{FF2B5EF4-FFF2-40B4-BE49-F238E27FC236}">
                <a16:creationId xmlns:a16="http://schemas.microsoft.com/office/drawing/2014/main" id="{E87CB035-C00C-CE11-18BA-ACEF22AD11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4001" y="3734504"/>
            <a:ext cx="914400" cy="914400"/>
          </a:xfrm>
          <a:prstGeom prst="rect">
            <a:avLst/>
          </a:prstGeom>
        </p:spPr>
      </p:pic>
      <p:pic>
        <p:nvPicPr>
          <p:cNvPr id="29" name="Graphic 28" descr="Box with solid fill">
            <a:extLst>
              <a:ext uri="{FF2B5EF4-FFF2-40B4-BE49-F238E27FC236}">
                <a16:creationId xmlns:a16="http://schemas.microsoft.com/office/drawing/2014/main" id="{4AE3D5C2-CF8C-4000-DE59-2C7F726F7D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9025" y="4547304"/>
            <a:ext cx="914400" cy="914400"/>
          </a:xfrm>
          <a:prstGeom prst="rect">
            <a:avLst/>
          </a:prstGeom>
        </p:spPr>
      </p:pic>
      <p:pic>
        <p:nvPicPr>
          <p:cNvPr id="30" name="Graphic 29" descr="Box with solid fill">
            <a:extLst>
              <a:ext uri="{FF2B5EF4-FFF2-40B4-BE49-F238E27FC236}">
                <a16:creationId xmlns:a16="http://schemas.microsoft.com/office/drawing/2014/main" id="{A7C85FEC-0F47-C04A-3D01-9C84A9CDB5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1300" y="4953704"/>
            <a:ext cx="914400" cy="914400"/>
          </a:xfrm>
          <a:prstGeom prst="rect">
            <a:avLst/>
          </a:prstGeom>
        </p:spPr>
      </p:pic>
      <p:pic>
        <p:nvPicPr>
          <p:cNvPr id="31" name="Graphic 30" descr="Box with solid fill">
            <a:extLst>
              <a:ext uri="{FF2B5EF4-FFF2-40B4-BE49-F238E27FC236}">
                <a16:creationId xmlns:a16="http://schemas.microsoft.com/office/drawing/2014/main" id="{83519321-EDF1-DE7E-26D1-E727C0DF55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1678" y="4344103"/>
            <a:ext cx="914400" cy="914400"/>
          </a:xfrm>
          <a:prstGeom prst="rect">
            <a:avLst/>
          </a:prstGeom>
        </p:spPr>
      </p:pic>
      <p:pic>
        <p:nvPicPr>
          <p:cNvPr id="32" name="Graphic 31" descr="Box with solid fill">
            <a:extLst>
              <a:ext uri="{FF2B5EF4-FFF2-40B4-BE49-F238E27FC236}">
                <a16:creationId xmlns:a16="http://schemas.microsoft.com/office/drawing/2014/main" id="{7B2358FC-0C5C-64FF-BF28-9B1548A9AE4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64870" y="4592620"/>
            <a:ext cx="914400" cy="914400"/>
          </a:xfrm>
          <a:prstGeom prst="rect">
            <a:avLst/>
          </a:prstGeom>
        </p:spPr>
      </p:pic>
    </p:spTree>
    <p:extLst>
      <p:ext uri="{BB962C8B-B14F-4D97-AF65-F5344CB8AC3E}">
        <p14:creationId xmlns:p14="http://schemas.microsoft.com/office/powerpoint/2010/main" val="1204316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CC5371-2F98-DC38-143C-6BCDBC522EDD}"/>
              </a:ext>
            </a:extLst>
          </p:cNvPr>
          <p:cNvSpPr/>
          <p:nvPr/>
        </p:nvSpPr>
        <p:spPr>
          <a:xfrm>
            <a:off x="7245626" y="4134678"/>
            <a:ext cx="4666045" cy="172940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CEF3ED6-1BA0-B5E8-A0A9-DFB55BEEECE1}"/>
              </a:ext>
            </a:extLst>
          </p:cNvPr>
          <p:cNvSpPr>
            <a:spLocks noGrp="1"/>
          </p:cNvSpPr>
          <p:nvPr>
            <p:ph type="body" idx="1"/>
          </p:nvPr>
        </p:nvSpPr>
        <p:spPr/>
        <p:txBody>
          <a:bodyPr/>
          <a:lstStyle/>
          <a:p>
            <a:r>
              <a:rPr lang="en-US" dirty="0"/>
              <a:t>Methodological</a:t>
            </a:r>
          </a:p>
        </p:txBody>
      </p:sp>
      <p:sp>
        <p:nvSpPr>
          <p:cNvPr id="8" name="Content Placeholder 7">
            <a:extLst>
              <a:ext uri="{FF2B5EF4-FFF2-40B4-BE49-F238E27FC236}">
                <a16:creationId xmlns:a16="http://schemas.microsoft.com/office/drawing/2014/main" id="{68D6B696-DC2C-121F-9C39-EFFE42C2E6B3}"/>
              </a:ext>
            </a:extLst>
          </p:cNvPr>
          <p:cNvSpPr>
            <a:spLocks noGrp="1"/>
          </p:cNvSpPr>
          <p:nvPr>
            <p:ph sz="half" idx="2"/>
          </p:nvPr>
        </p:nvSpPr>
        <p:spPr/>
        <p:txBody>
          <a:bodyPr>
            <a:normAutofit/>
          </a:bodyPr>
          <a:lstStyle/>
          <a:p>
            <a:r>
              <a:rPr lang="en-US" dirty="0"/>
              <a:t>Due to using online interviews, there’s always the chance that the participant won’t be familiar or favorable with virtual conversation</a:t>
            </a:r>
          </a:p>
          <a:p>
            <a:r>
              <a:rPr lang="en-US" dirty="0"/>
              <a:t>Unable to generalize findings due to small sample size </a:t>
            </a:r>
          </a:p>
          <a:p>
            <a:r>
              <a:rPr lang="en-CA" dirty="0"/>
              <a:t>self-reporting </a:t>
            </a:r>
            <a:r>
              <a:rPr lang="en-CA" dirty="0">
                <a:sym typeface="Wingdings" pitchFamily="2" charset="2"/>
              </a:rPr>
              <a:t> </a:t>
            </a:r>
            <a:r>
              <a:rPr lang="en-CA" dirty="0"/>
              <a:t>potential for untruths &amp; SDB </a:t>
            </a:r>
            <a:endParaRPr lang="en-US" dirty="0"/>
          </a:p>
        </p:txBody>
      </p:sp>
      <p:sp>
        <p:nvSpPr>
          <p:cNvPr id="10" name="Content Placeholder 9">
            <a:extLst>
              <a:ext uri="{FF2B5EF4-FFF2-40B4-BE49-F238E27FC236}">
                <a16:creationId xmlns:a16="http://schemas.microsoft.com/office/drawing/2014/main" id="{F76E1CB7-F24A-6959-B856-DCD3AD67459B}"/>
              </a:ext>
            </a:extLst>
          </p:cNvPr>
          <p:cNvSpPr>
            <a:spLocks noGrp="1"/>
          </p:cNvSpPr>
          <p:nvPr>
            <p:ph sz="quarter" idx="4"/>
          </p:nvPr>
        </p:nvSpPr>
        <p:spPr/>
        <p:txBody>
          <a:bodyPr/>
          <a:lstStyle/>
          <a:p>
            <a:pPr marL="0" indent="0">
              <a:buNone/>
            </a:pPr>
            <a:r>
              <a:rPr lang="en-US" b="1" dirty="0"/>
              <a:t>Was limited by pandemic:</a:t>
            </a:r>
          </a:p>
          <a:p>
            <a:r>
              <a:rPr lang="en-US" dirty="0"/>
              <a:t>Recruitment had to happen virtually</a:t>
            </a:r>
          </a:p>
          <a:p>
            <a:r>
              <a:rPr lang="en-US" dirty="0"/>
              <a:t>Online data collection – unable to do anything in person</a:t>
            </a:r>
          </a:p>
          <a:p>
            <a:endParaRPr lang="en-US" dirty="0"/>
          </a:p>
        </p:txBody>
      </p:sp>
      <p:sp>
        <p:nvSpPr>
          <p:cNvPr id="4" name="Slide Number Placeholder 3">
            <a:extLst>
              <a:ext uri="{FF2B5EF4-FFF2-40B4-BE49-F238E27FC236}">
                <a16:creationId xmlns:a16="http://schemas.microsoft.com/office/drawing/2014/main" id="{0A97064F-4134-D81B-9AB1-CA50B9DCEA57}"/>
              </a:ext>
            </a:extLst>
          </p:cNvPr>
          <p:cNvSpPr>
            <a:spLocks noGrp="1"/>
          </p:cNvSpPr>
          <p:nvPr>
            <p:ph type="sldNum" sz="quarter" idx="12"/>
          </p:nvPr>
        </p:nvSpPr>
        <p:spPr/>
        <p:txBody>
          <a:bodyPr/>
          <a:lstStyle/>
          <a:p>
            <a:fld id="{E95093C1-3A22-4FD3-9A2D-0EF7936C6C71}" type="slidenum">
              <a:rPr lang="en-US" smtClean="0"/>
              <a:t>54</a:t>
            </a:fld>
            <a:endParaRPr lang="en-US"/>
          </a:p>
        </p:txBody>
      </p:sp>
      <p:sp>
        <p:nvSpPr>
          <p:cNvPr id="3" name="Title 2">
            <a:extLst>
              <a:ext uri="{FF2B5EF4-FFF2-40B4-BE49-F238E27FC236}">
                <a16:creationId xmlns:a16="http://schemas.microsoft.com/office/drawing/2014/main" id="{D8833AA6-E29E-C29B-C86D-AA55CD0344A8}"/>
              </a:ext>
            </a:extLst>
          </p:cNvPr>
          <p:cNvSpPr>
            <a:spLocks noGrp="1"/>
          </p:cNvSpPr>
          <p:nvPr>
            <p:ph type="title"/>
          </p:nvPr>
        </p:nvSpPr>
        <p:spPr/>
        <p:txBody>
          <a:bodyPr/>
          <a:lstStyle/>
          <a:p>
            <a:r>
              <a:rPr lang="en-US" dirty="0"/>
              <a:t>limitations</a:t>
            </a:r>
          </a:p>
        </p:txBody>
      </p:sp>
      <p:sp>
        <p:nvSpPr>
          <p:cNvPr id="2" name="Text Placeholder 6">
            <a:extLst>
              <a:ext uri="{FF2B5EF4-FFF2-40B4-BE49-F238E27FC236}">
                <a16:creationId xmlns:a16="http://schemas.microsoft.com/office/drawing/2014/main" id="{17DC2ED6-A872-5DFD-A4BE-64FF7B3A32D4}"/>
              </a:ext>
            </a:extLst>
          </p:cNvPr>
          <p:cNvSpPr txBox="1">
            <a:spLocks/>
          </p:cNvSpPr>
          <p:nvPr/>
        </p:nvSpPr>
        <p:spPr bwMode="gray">
          <a:xfrm>
            <a:off x="8263510" y="4563142"/>
            <a:ext cx="2520448" cy="42062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1" kern="1200" cap="all" baseline="0">
                <a:solidFill>
                  <a:schemeClr val="accent1"/>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Study as a whole:</a:t>
            </a:r>
          </a:p>
        </p:txBody>
      </p:sp>
      <p:sp>
        <p:nvSpPr>
          <p:cNvPr id="5" name="Content Placeholder 7">
            <a:extLst>
              <a:ext uri="{FF2B5EF4-FFF2-40B4-BE49-F238E27FC236}">
                <a16:creationId xmlns:a16="http://schemas.microsoft.com/office/drawing/2014/main" id="{1EC3E461-0BA6-2B1B-924F-3675523033D3}"/>
              </a:ext>
            </a:extLst>
          </p:cNvPr>
          <p:cNvSpPr txBox="1">
            <a:spLocks/>
          </p:cNvSpPr>
          <p:nvPr/>
        </p:nvSpPr>
        <p:spPr bwMode="gray">
          <a:xfrm>
            <a:off x="7683119" y="4983766"/>
            <a:ext cx="4265304" cy="604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SzPct val="60000"/>
              <a:buFont typeface="Courier New" panose="02070309020205020404" pitchFamily="49" charset="0"/>
              <a:buChar char="o"/>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Results limited by time and place</a:t>
            </a:r>
          </a:p>
          <a:p>
            <a:endParaRPr lang="en-US" dirty="0"/>
          </a:p>
        </p:txBody>
      </p:sp>
      <p:sp>
        <p:nvSpPr>
          <p:cNvPr id="6" name="Slide Number Placeholder 3">
            <a:extLst>
              <a:ext uri="{FF2B5EF4-FFF2-40B4-BE49-F238E27FC236}">
                <a16:creationId xmlns:a16="http://schemas.microsoft.com/office/drawing/2014/main" id="{21AB7813-D320-40DB-421F-523AAC10DEA0}"/>
              </a:ext>
            </a:extLst>
          </p:cNvPr>
          <p:cNvSpPr txBox="1">
            <a:spLocks/>
          </p:cNvSpPr>
          <p:nvPr/>
        </p:nvSpPr>
        <p:spPr>
          <a:xfrm>
            <a:off x="18879140" y="9671826"/>
            <a:ext cx="436984"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5093C1-3A22-4FD3-9A2D-0EF7936C6C71}" type="slidenum">
              <a:rPr lang="en-US" smtClean="0"/>
              <a:pPr/>
              <a:t>54</a:t>
            </a:fld>
            <a:endParaRPr lang="en-US"/>
          </a:p>
        </p:txBody>
      </p:sp>
    </p:spTree>
    <p:extLst>
      <p:ext uri="{BB962C8B-B14F-4D97-AF65-F5344CB8AC3E}">
        <p14:creationId xmlns:p14="http://schemas.microsoft.com/office/powerpoint/2010/main" val="250608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55</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vron arrows with solid fill">
            <a:extLst>
              <a:ext uri="{FF2B5EF4-FFF2-40B4-BE49-F238E27FC236}">
                <a16:creationId xmlns:a16="http://schemas.microsoft.com/office/drawing/2014/main" id="{4A028A95-E48E-8E76-8C2B-0479831AAE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6227" y="305135"/>
            <a:ext cx="914400" cy="914400"/>
          </a:xfrm>
          <a:prstGeom prst="rect">
            <a:avLst/>
          </a:prstGeom>
        </p:spPr>
      </p:pic>
      <p:sp>
        <p:nvSpPr>
          <p:cNvPr id="10" name="Title 9">
            <a:extLst>
              <a:ext uri="{FF2B5EF4-FFF2-40B4-BE49-F238E27FC236}">
                <a16:creationId xmlns:a16="http://schemas.microsoft.com/office/drawing/2014/main" id="{37A651BA-B7DA-1751-A1BF-FE3425ED9E8F}"/>
              </a:ext>
            </a:extLst>
          </p:cNvPr>
          <p:cNvSpPr>
            <a:spLocks noGrp="1"/>
          </p:cNvSpPr>
          <p:nvPr>
            <p:ph type="title"/>
          </p:nvPr>
        </p:nvSpPr>
        <p:spPr/>
        <p:txBody>
          <a:bodyPr>
            <a:normAutofit/>
          </a:bodyPr>
          <a:lstStyle/>
          <a:p>
            <a:r>
              <a:rPr lang="en-US" dirty="0">
                <a:solidFill>
                  <a:schemeClr val="accent6"/>
                </a:solidFill>
              </a:rPr>
              <a:t>Recommendations / future directions</a:t>
            </a:r>
          </a:p>
        </p:txBody>
      </p:sp>
      <p:sp>
        <p:nvSpPr>
          <p:cNvPr id="14" name="TextBox 13">
            <a:extLst>
              <a:ext uri="{FF2B5EF4-FFF2-40B4-BE49-F238E27FC236}">
                <a16:creationId xmlns:a16="http://schemas.microsoft.com/office/drawing/2014/main" id="{4251C227-A2F1-0755-E3ED-D127C089E40E}"/>
              </a:ext>
            </a:extLst>
          </p:cNvPr>
          <p:cNvSpPr txBox="1"/>
          <p:nvPr/>
        </p:nvSpPr>
        <p:spPr>
          <a:xfrm>
            <a:off x="1463040" y="1744393"/>
            <a:ext cx="2071208" cy="523220"/>
          </a:xfrm>
          <a:prstGeom prst="rect">
            <a:avLst/>
          </a:prstGeom>
          <a:noFill/>
        </p:spPr>
        <p:txBody>
          <a:bodyPr wrap="none" rtlCol="0">
            <a:spAutoFit/>
          </a:bodyPr>
          <a:lstStyle/>
          <a:p>
            <a:r>
              <a:rPr lang="en-US" sz="2800" b="1" dirty="0"/>
              <a:t>Key Themes:</a:t>
            </a:r>
          </a:p>
        </p:txBody>
      </p:sp>
      <p:sp>
        <p:nvSpPr>
          <p:cNvPr id="15" name="TextBox 14">
            <a:extLst>
              <a:ext uri="{FF2B5EF4-FFF2-40B4-BE49-F238E27FC236}">
                <a16:creationId xmlns:a16="http://schemas.microsoft.com/office/drawing/2014/main" id="{52A51054-CB6B-EA69-9AA3-A739B535C50B}"/>
              </a:ext>
            </a:extLst>
          </p:cNvPr>
          <p:cNvSpPr txBox="1"/>
          <p:nvPr/>
        </p:nvSpPr>
        <p:spPr>
          <a:xfrm>
            <a:off x="1447053" y="2267613"/>
            <a:ext cx="4483279" cy="1697068"/>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solidFill>
                  <a:schemeClr val="tx2"/>
                </a:solidFill>
              </a:rPr>
              <a:t>Teaching and research activities</a:t>
            </a:r>
          </a:p>
          <a:p>
            <a:pPr marL="342900" indent="-342900">
              <a:lnSpc>
                <a:spcPct val="150000"/>
              </a:lnSpc>
              <a:buFont typeface="Arial" panose="020B0604020202020204" pitchFamily="34" charset="0"/>
              <a:buChar char="•"/>
            </a:pPr>
            <a:r>
              <a:rPr lang="en-US" sz="2400" dirty="0">
                <a:solidFill>
                  <a:schemeClr val="tx2"/>
                </a:solidFill>
              </a:rPr>
              <a:t>Supervision</a:t>
            </a:r>
          </a:p>
          <a:p>
            <a:pPr marL="342900" indent="-342900">
              <a:lnSpc>
                <a:spcPct val="150000"/>
              </a:lnSpc>
              <a:buFont typeface="Arial" panose="020B0604020202020204" pitchFamily="34" charset="0"/>
              <a:buChar char="•"/>
            </a:pPr>
            <a:r>
              <a:rPr lang="en-US" sz="2400" dirty="0">
                <a:solidFill>
                  <a:schemeClr val="tx2"/>
                </a:solidFill>
              </a:rPr>
              <a:t>Financial issues</a:t>
            </a:r>
          </a:p>
        </p:txBody>
      </p:sp>
      <p:sp>
        <p:nvSpPr>
          <p:cNvPr id="18" name="TextBox 17">
            <a:extLst>
              <a:ext uri="{FF2B5EF4-FFF2-40B4-BE49-F238E27FC236}">
                <a16:creationId xmlns:a16="http://schemas.microsoft.com/office/drawing/2014/main" id="{06B1560B-0271-9BD2-317F-CE9F74B53130}"/>
              </a:ext>
            </a:extLst>
          </p:cNvPr>
          <p:cNvSpPr txBox="1"/>
          <p:nvPr/>
        </p:nvSpPr>
        <p:spPr>
          <a:xfrm>
            <a:off x="1991079" y="4847251"/>
            <a:ext cx="8655148" cy="400110"/>
          </a:xfrm>
          <a:prstGeom prst="rect">
            <a:avLst/>
          </a:prstGeom>
          <a:noFill/>
        </p:spPr>
        <p:txBody>
          <a:bodyPr wrap="square">
            <a:spAutoFit/>
          </a:bodyPr>
          <a:lstStyle/>
          <a:p>
            <a:r>
              <a:rPr lang="en-CA" sz="2000" dirty="0">
                <a:effectLst/>
                <a:latin typeface="Times New Roman" panose="02020603050405020304" pitchFamily="18" charset="0"/>
                <a:ea typeface="Times New Roman" panose="02020603050405020304" pitchFamily="18" charset="0"/>
              </a:rPr>
              <a:t>The field of doctoral education hasn’t necessarily changed, but simply </a:t>
            </a:r>
            <a:r>
              <a:rPr lang="en-CA" sz="2000" i="1" dirty="0">
                <a:effectLst/>
                <a:latin typeface="Times New Roman" panose="02020603050405020304" pitchFamily="18" charset="0"/>
                <a:ea typeface="Times New Roman" panose="02020603050405020304" pitchFamily="18" charset="0"/>
              </a:rPr>
              <a:t>shifted</a:t>
            </a:r>
            <a:r>
              <a:rPr lang="en-CA" sz="2000" dirty="0">
                <a:effectLst/>
                <a:latin typeface="Times New Roman" panose="02020603050405020304" pitchFamily="18" charset="0"/>
                <a:ea typeface="Times New Roman" panose="02020603050405020304" pitchFamily="18" charset="0"/>
              </a:rPr>
              <a:t>. </a:t>
            </a:r>
            <a:endParaRPr lang="en-US" sz="2000" dirty="0"/>
          </a:p>
        </p:txBody>
      </p:sp>
      <p:sp>
        <p:nvSpPr>
          <p:cNvPr id="19" name="TextBox 18">
            <a:extLst>
              <a:ext uri="{FF2B5EF4-FFF2-40B4-BE49-F238E27FC236}">
                <a16:creationId xmlns:a16="http://schemas.microsoft.com/office/drawing/2014/main" id="{DFB5229D-8C75-2857-2C7B-84F0E76223B6}"/>
              </a:ext>
            </a:extLst>
          </p:cNvPr>
          <p:cNvSpPr txBox="1"/>
          <p:nvPr/>
        </p:nvSpPr>
        <p:spPr>
          <a:xfrm>
            <a:off x="1773029" y="5247361"/>
            <a:ext cx="9091247" cy="400110"/>
          </a:xfrm>
          <a:prstGeom prst="rect">
            <a:avLst/>
          </a:prstGeom>
          <a:noFill/>
        </p:spPr>
        <p:txBody>
          <a:bodyPr wrap="square">
            <a:spAutoFit/>
          </a:bodyPr>
          <a:lstStyle/>
          <a:p>
            <a:r>
              <a:rPr lang="en-CA" sz="2000" dirty="0">
                <a:effectLst/>
                <a:latin typeface="Times New Roman" panose="02020603050405020304" pitchFamily="18" charset="0"/>
                <a:ea typeface="Times New Roman" panose="02020603050405020304" pitchFamily="18" charset="0"/>
              </a:rPr>
              <a:t>Prior barriers to successful socialization remain, despite the new working environment. </a:t>
            </a:r>
            <a:endParaRPr lang="en-US" sz="2000" dirty="0"/>
          </a:p>
        </p:txBody>
      </p:sp>
    </p:spTree>
    <p:extLst>
      <p:ext uri="{BB962C8B-B14F-4D97-AF65-F5344CB8AC3E}">
        <p14:creationId xmlns:p14="http://schemas.microsoft.com/office/powerpoint/2010/main" val="1209591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56</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A29E072-D77C-3A9F-AAA9-433F87C61DD1}"/>
              </a:ext>
            </a:extLst>
          </p:cNvPr>
          <p:cNvSpPr>
            <a:spLocks noGrp="1"/>
          </p:cNvSpPr>
          <p:nvPr>
            <p:ph type="title"/>
          </p:nvPr>
        </p:nvSpPr>
        <p:spPr>
          <a:xfrm>
            <a:off x="725622" y="1375876"/>
            <a:ext cx="10409420" cy="879853"/>
          </a:xfrm>
        </p:spPr>
        <p:txBody>
          <a:bodyPr/>
          <a:lstStyle/>
          <a:p>
            <a:pPr algn="ctr"/>
            <a:r>
              <a:rPr lang="en-US" u="sng" dirty="0">
                <a:solidFill>
                  <a:schemeClr val="accent3"/>
                </a:solidFill>
              </a:rPr>
              <a:t>Implications</a:t>
            </a:r>
          </a:p>
        </p:txBody>
      </p:sp>
      <p:sp>
        <p:nvSpPr>
          <p:cNvPr id="8" name="TextBox 7">
            <a:extLst>
              <a:ext uri="{FF2B5EF4-FFF2-40B4-BE49-F238E27FC236}">
                <a16:creationId xmlns:a16="http://schemas.microsoft.com/office/drawing/2014/main" id="{5770775E-1456-F907-813F-AEC9EE4D0725}"/>
              </a:ext>
            </a:extLst>
          </p:cNvPr>
          <p:cNvSpPr txBox="1"/>
          <p:nvPr/>
        </p:nvSpPr>
        <p:spPr>
          <a:xfrm>
            <a:off x="932714" y="3342261"/>
            <a:ext cx="10846405" cy="400110"/>
          </a:xfrm>
          <a:prstGeom prst="rect">
            <a:avLst/>
          </a:prstGeom>
          <a:noFill/>
        </p:spPr>
        <p:txBody>
          <a:bodyPr wrap="square">
            <a:spAutoFit/>
          </a:bodyPr>
          <a:lstStyle/>
          <a:p>
            <a:r>
              <a:rPr lang="en-CA" sz="2000" b="1" dirty="0">
                <a:effectLst/>
                <a:latin typeface="Times New Roman" panose="02020603050405020304" pitchFamily="18" charset="0"/>
                <a:ea typeface="Times New Roman" panose="02020603050405020304" pitchFamily="18" charset="0"/>
              </a:rPr>
              <a:t>Greater importance of career intention than has been considered in existing literature thus far. </a:t>
            </a:r>
            <a:endParaRPr lang="en-US" sz="2000" b="1" dirty="0"/>
          </a:p>
        </p:txBody>
      </p:sp>
      <p:sp>
        <p:nvSpPr>
          <p:cNvPr id="10" name="TextBox 9">
            <a:extLst>
              <a:ext uri="{FF2B5EF4-FFF2-40B4-BE49-F238E27FC236}">
                <a16:creationId xmlns:a16="http://schemas.microsoft.com/office/drawing/2014/main" id="{64C429DD-2D3C-7B5C-9F5A-6749D7C6CAC8}"/>
              </a:ext>
            </a:extLst>
          </p:cNvPr>
          <p:cNvSpPr txBox="1"/>
          <p:nvPr/>
        </p:nvSpPr>
        <p:spPr>
          <a:xfrm>
            <a:off x="3090741" y="2370004"/>
            <a:ext cx="5679183" cy="400110"/>
          </a:xfrm>
          <a:prstGeom prst="rect">
            <a:avLst/>
          </a:prstGeom>
          <a:noFill/>
        </p:spPr>
        <p:txBody>
          <a:bodyPr wrap="none" rtlCol="0">
            <a:spAutoFit/>
          </a:bodyPr>
          <a:lstStyle/>
          <a:p>
            <a:r>
              <a:rPr lang="en-US" sz="2000" b="1" i="1" dirty="0">
                <a:solidFill>
                  <a:srgbClr val="003371"/>
                </a:solidFill>
              </a:rPr>
              <a:t>Is the doctoral program as we know it still relevant?</a:t>
            </a:r>
          </a:p>
        </p:txBody>
      </p:sp>
      <p:sp>
        <p:nvSpPr>
          <p:cNvPr id="13" name="TextBox 12">
            <a:extLst>
              <a:ext uri="{FF2B5EF4-FFF2-40B4-BE49-F238E27FC236}">
                <a16:creationId xmlns:a16="http://schemas.microsoft.com/office/drawing/2014/main" id="{355EA9C0-6F85-A197-0ACE-C8A44428645B}"/>
              </a:ext>
            </a:extLst>
          </p:cNvPr>
          <p:cNvSpPr txBox="1"/>
          <p:nvPr/>
        </p:nvSpPr>
        <p:spPr>
          <a:xfrm>
            <a:off x="1934011" y="3856646"/>
            <a:ext cx="8594148" cy="400110"/>
          </a:xfrm>
          <a:prstGeom prst="rect">
            <a:avLst/>
          </a:prstGeom>
          <a:noFill/>
        </p:spPr>
        <p:txBody>
          <a:bodyPr wrap="none" rtlCol="0">
            <a:spAutoFit/>
          </a:bodyPr>
          <a:lstStyle/>
          <a:p>
            <a:r>
              <a:rPr lang="en-US" sz="2000" i="1" dirty="0">
                <a:solidFill>
                  <a:schemeClr val="tx2"/>
                </a:solidFill>
              </a:rPr>
              <a:t>Are we helping or hindering doctoral students in terms of future career success? </a:t>
            </a:r>
          </a:p>
        </p:txBody>
      </p:sp>
      <p:sp>
        <p:nvSpPr>
          <p:cNvPr id="15" name="Title 9">
            <a:extLst>
              <a:ext uri="{FF2B5EF4-FFF2-40B4-BE49-F238E27FC236}">
                <a16:creationId xmlns:a16="http://schemas.microsoft.com/office/drawing/2014/main" id="{BCE864B2-A4D9-8481-05F6-5A8EEBB8CFC0}"/>
              </a:ext>
            </a:extLst>
          </p:cNvPr>
          <p:cNvSpPr txBox="1">
            <a:spLocks/>
          </p:cNvSpPr>
          <p:nvPr/>
        </p:nvSpPr>
        <p:spPr>
          <a:xfrm>
            <a:off x="422226" y="305135"/>
            <a:ext cx="9510245" cy="8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r>
              <a:rPr lang="en-US">
                <a:solidFill>
                  <a:schemeClr val="accent6"/>
                </a:solidFill>
              </a:rPr>
              <a:t>Recommendations / future directions</a:t>
            </a:r>
            <a:endParaRPr lang="en-US" dirty="0">
              <a:solidFill>
                <a:schemeClr val="accent6"/>
              </a:solidFill>
            </a:endParaRPr>
          </a:p>
        </p:txBody>
      </p:sp>
      <p:sp>
        <p:nvSpPr>
          <p:cNvPr id="6" name="TextBox 5">
            <a:extLst>
              <a:ext uri="{FF2B5EF4-FFF2-40B4-BE49-F238E27FC236}">
                <a16:creationId xmlns:a16="http://schemas.microsoft.com/office/drawing/2014/main" id="{DB110495-B60E-A0FC-3295-DC0CF39DA231}"/>
              </a:ext>
            </a:extLst>
          </p:cNvPr>
          <p:cNvSpPr txBox="1"/>
          <p:nvPr/>
        </p:nvSpPr>
        <p:spPr>
          <a:xfrm>
            <a:off x="932714" y="4828903"/>
            <a:ext cx="10409421" cy="400110"/>
          </a:xfrm>
          <a:prstGeom prst="rect">
            <a:avLst/>
          </a:prstGeom>
          <a:noFill/>
        </p:spPr>
        <p:txBody>
          <a:bodyPr wrap="square">
            <a:spAutoFit/>
          </a:bodyPr>
          <a:lstStyle/>
          <a:p>
            <a:r>
              <a:rPr lang="en-CA" sz="2000" b="1" kern="1200" dirty="0">
                <a:solidFill>
                  <a:schemeClr val="tx1"/>
                </a:solidFill>
                <a:effectLst/>
                <a:latin typeface="+mn-lt"/>
                <a:ea typeface="+mn-ea"/>
                <a:cs typeface="+mn-cs"/>
              </a:rPr>
              <a:t>Importance of sufficient funding for doctoral education, so we are not losing valuable talent </a:t>
            </a:r>
            <a:endParaRPr lang="en-US" sz="2000" b="1" dirty="0"/>
          </a:p>
        </p:txBody>
      </p:sp>
      <p:sp>
        <p:nvSpPr>
          <p:cNvPr id="9" name="TextBox 8">
            <a:extLst>
              <a:ext uri="{FF2B5EF4-FFF2-40B4-BE49-F238E27FC236}">
                <a16:creationId xmlns:a16="http://schemas.microsoft.com/office/drawing/2014/main" id="{285B77D5-4154-9749-31BE-A7FBEF21F6D6}"/>
              </a:ext>
            </a:extLst>
          </p:cNvPr>
          <p:cNvSpPr txBox="1"/>
          <p:nvPr/>
        </p:nvSpPr>
        <p:spPr>
          <a:xfrm>
            <a:off x="2273283" y="5343288"/>
            <a:ext cx="10108668" cy="400110"/>
          </a:xfrm>
          <a:prstGeom prst="rect">
            <a:avLst/>
          </a:prstGeom>
          <a:noFill/>
        </p:spPr>
        <p:txBody>
          <a:bodyPr wrap="square">
            <a:spAutoFit/>
          </a:bodyPr>
          <a:lstStyle/>
          <a:p>
            <a:r>
              <a:rPr lang="en-CA" sz="2000" b="1" dirty="0"/>
              <a:t>I</a:t>
            </a:r>
            <a:r>
              <a:rPr lang="en-CA" sz="2000" b="1" kern="1200" dirty="0">
                <a:solidFill>
                  <a:schemeClr val="tx1"/>
                </a:solidFill>
                <a:effectLst/>
                <a:latin typeface="+mn-lt"/>
                <a:ea typeface="+mn-ea"/>
                <a:cs typeface="+mn-cs"/>
              </a:rPr>
              <a:t>ncreased importance of supervision for effective student socialization</a:t>
            </a:r>
            <a:endParaRPr lang="en-US" sz="2000" b="1" dirty="0"/>
          </a:p>
        </p:txBody>
      </p:sp>
    </p:spTree>
    <p:extLst>
      <p:ext uri="{BB962C8B-B14F-4D97-AF65-F5344CB8AC3E}">
        <p14:creationId xmlns:p14="http://schemas.microsoft.com/office/powerpoint/2010/main" val="2535765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54E972-2612-AC2B-E94A-FBE415426DC8}"/>
              </a:ext>
            </a:extLst>
          </p:cNvPr>
          <p:cNvSpPr>
            <a:spLocks noGrp="1"/>
          </p:cNvSpPr>
          <p:nvPr>
            <p:ph sz="half" idx="2"/>
          </p:nvPr>
        </p:nvSpPr>
        <p:spPr>
          <a:xfrm>
            <a:off x="1340875" y="1658859"/>
            <a:ext cx="9510245" cy="4014153"/>
          </a:xfrm>
        </p:spPr>
        <p:txBody>
          <a:bodyPr>
            <a:normAutofit fontScale="85000" lnSpcReduction="10000"/>
          </a:bodyPr>
          <a:lstStyle/>
          <a:p>
            <a:r>
              <a:rPr lang="en-US" dirty="0">
                <a:solidFill>
                  <a:schemeClr val="accent6"/>
                </a:solidFill>
              </a:rPr>
              <a:t>Bourdieu, P. (1977). </a:t>
            </a:r>
            <a:r>
              <a:rPr lang="en-US" i="1" dirty="0">
                <a:solidFill>
                  <a:schemeClr val="accent6"/>
                </a:solidFill>
              </a:rPr>
              <a:t>Outline of a Theory of Practice </a:t>
            </a:r>
            <a:r>
              <a:rPr lang="en-US" dirty="0">
                <a:solidFill>
                  <a:schemeClr val="accent6"/>
                </a:solidFill>
              </a:rPr>
              <a:t>(R. Nice, Trans.). Cambridge University Press.</a:t>
            </a:r>
          </a:p>
          <a:p>
            <a:r>
              <a:rPr lang="en-US" dirty="0"/>
              <a:t>Jefferson, A. E. (2021). The Academic Profession in Canada: Successful Socialization to the Scholarly Role. </a:t>
            </a:r>
            <a:r>
              <a:rPr lang="en-US" i="1" dirty="0"/>
              <a:t>Brock Education Journal</a:t>
            </a:r>
            <a:r>
              <a:rPr lang="en-US" dirty="0"/>
              <a:t>, </a:t>
            </a:r>
            <a:r>
              <a:rPr lang="en-US" i="1" dirty="0"/>
              <a:t>30</a:t>
            </a:r>
            <a:r>
              <a:rPr lang="en-US" dirty="0"/>
              <a:t>(2), 31–62.</a:t>
            </a:r>
            <a:endParaRPr lang="en-US" dirty="0">
              <a:solidFill>
                <a:schemeClr val="accent6"/>
              </a:solidFill>
            </a:endParaRPr>
          </a:p>
          <a:p>
            <a:r>
              <a:rPr lang="en-US" dirty="0"/>
              <a:t>Jones, G. A. (2018a). Doctoral Education in Canada. In J. C. Shin, B. M. </a:t>
            </a:r>
            <a:r>
              <a:rPr lang="en-US" dirty="0" err="1"/>
              <a:t>Kehm</a:t>
            </a:r>
            <a:r>
              <a:rPr lang="en-US" dirty="0"/>
              <a:t>, &amp; G. A. Jones (Eds.), </a:t>
            </a:r>
            <a:r>
              <a:rPr lang="en-US" i="1" dirty="0"/>
              <a:t>Doctoral Education for the Knowledge Society: Convergence or Divergence in National Approaches?</a:t>
            </a:r>
            <a:r>
              <a:rPr lang="en-US" dirty="0"/>
              <a:t> (pp. 147–164). Springer International Publishing. </a:t>
            </a:r>
            <a:endParaRPr lang="en-CA" dirty="0"/>
          </a:p>
          <a:p>
            <a:r>
              <a:rPr lang="en-US" dirty="0" err="1"/>
              <a:t>Karram</a:t>
            </a:r>
            <a:r>
              <a:rPr lang="en-US" dirty="0"/>
              <a:t> Stephenson, G., Jones, G. A., </a:t>
            </a:r>
            <a:r>
              <a:rPr lang="en-US" dirty="0" err="1"/>
              <a:t>Bégin-Caouette</a:t>
            </a:r>
            <a:r>
              <a:rPr lang="en-US" dirty="0"/>
              <a:t>, O., &amp; Scott, A. (2020). Teaching, Research and the Canadian Professoriate: Findings from the 2018 APIKS survey. </a:t>
            </a:r>
            <a:r>
              <a:rPr lang="en-US" i="1" dirty="0"/>
              <a:t>Higher Education Forum</a:t>
            </a:r>
            <a:r>
              <a:rPr lang="en-US" dirty="0"/>
              <a:t>, </a:t>
            </a:r>
            <a:r>
              <a:rPr lang="en-US" i="1" dirty="0"/>
              <a:t>17</a:t>
            </a:r>
            <a:r>
              <a:rPr lang="en-US" dirty="0"/>
              <a:t>, 25–41.</a:t>
            </a:r>
          </a:p>
          <a:p>
            <a:r>
              <a:rPr lang="en-US" dirty="0"/>
              <a:t>Statistics Canada. (2021c, June 9). </a:t>
            </a:r>
            <a:r>
              <a:rPr lang="en-US" i="1" dirty="0"/>
              <a:t>Persistence and graduation of doctoral degree students, within Canada, by student characteristics</a:t>
            </a:r>
            <a:r>
              <a:rPr lang="en-US" dirty="0"/>
              <a:t>. Statistics Canada. https://www150.statcan.gc.ca/t1/tbl1/</a:t>
            </a:r>
            <a:r>
              <a:rPr lang="en-US" dirty="0" err="1"/>
              <a:t>en</a:t>
            </a:r>
            <a:r>
              <a:rPr lang="en-US" dirty="0"/>
              <a:t>/</a:t>
            </a:r>
            <a:r>
              <a:rPr lang="en-US" dirty="0" err="1"/>
              <a:t>tv.action?pid</a:t>
            </a:r>
            <a:r>
              <a:rPr lang="en-US" dirty="0"/>
              <a:t>=3710013605</a:t>
            </a:r>
            <a:endParaRPr lang="en-CA" dirty="0"/>
          </a:p>
          <a:p>
            <a:r>
              <a:rPr lang="en-US" dirty="0">
                <a:solidFill>
                  <a:schemeClr val="accent6"/>
                </a:solidFill>
              </a:rPr>
              <a:t>Weidman, J. C., &amp; Stein, E. L. (2003). The Socialization of Doctoral Students to Academic Norms. </a:t>
            </a:r>
            <a:r>
              <a:rPr lang="en-US" i="1" dirty="0">
                <a:solidFill>
                  <a:schemeClr val="accent6"/>
                </a:solidFill>
              </a:rPr>
              <a:t>Research in Higher Education, 44</a:t>
            </a:r>
            <a:r>
              <a:rPr lang="en-US" dirty="0">
                <a:solidFill>
                  <a:schemeClr val="accent6"/>
                </a:solidFill>
              </a:rPr>
              <a:t>(6), 641–656. </a:t>
            </a:r>
          </a:p>
          <a:p>
            <a:endParaRPr lang="en-US" dirty="0">
              <a:solidFill>
                <a:schemeClr val="accent6"/>
              </a:solidFill>
            </a:endParaRPr>
          </a:p>
          <a:p>
            <a:endParaRPr lang="en-US" dirty="0">
              <a:solidFill>
                <a:schemeClr val="accent6"/>
              </a:solidFill>
            </a:endParaRPr>
          </a:p>
          <a:p>
            <a:endParaRPr lang="en-US" dirty="0">
              <a:solidFill>
                <a:schemeClr val="accent6"/>
              </a:solidFill>
            </a:endParaRPr>
          </a:p>
          <a:p>
            <a:endParaRPr lang="en-US" dirty="0">
              <a:solidFill>
                <a:schemeClr val="accent6"/>
              </a:solidFill>
            </a:endParaRPr>
          </a:p>
          <a:p>
            <a:endParaRPr lang="en-US" dirty="0">
              <a:solidFill>
                <a:schemeClr val="accent6"/>
              </a:solidFill>
            </a:endParaRPr>
          </a:p>
        </p:txBody>
      </p:sp>
      <p:sp>
        <p:nvSpPr>
          <p:cNvPr id="4" name="Slide Number Placeholder 3">
            <a:extLst>
              <a:ext uri="{FF2B5EF4-FFF2-40B4-BE49-F238E27FC236}">
                <a16:creationId xmlns:a16="http://schemas.microsoft.com/office/drawing/2014/main" id="{DA2A6CDA-B6E8-2FDA-B72F-56B4239D1819}"/>
              </a:ext>
            </a:extLst>
          </p:cNvPr>
          <p:cNvSpPr>
            <a:spLocks noGrp="1"/>
          </p:cNvSpPr>
          <p:nvPr>
            <p:ph type="sldNum" sz="quarter" idx="12"/>
          </p:nvPr>
        </p:nvSpPr>
        <p:spPr/>
        <p:txBody>
          <a:bodyPr/>
          <a:lstStyle/>
          <a:p>
            <a:fld id="{E95093C1-3A22-4FD3-9A2D-0EF7936C6C71}" type="slidenum">
              <a:rPr lang="en-US" smtClean="0"/>
              <a:t>57</a:t>
            </a:fld>
            <a:endParaRPr lang="en-US"/>
          </a:p>
        </p:txBody>
      </p:sp>
      <p:sp>
        <p:nvSpPr>
          <p:cNvPr id="5" name="Title 4">
            <a:extLst>
              <a:ext uri="{FF2B5EF4-FFF2-40B4-BE49-F238E27FC236}">
                <a16:creationId xmlns:a16="http://schemas.microsoft.com/office/drawing/2014/main" id="{AF5BBA0D-47B2-BAF0-4D86-B63551A00279}"/>
              </a:ext>
            </a:extLst>
          </p:cNvPr>
          <p:cNvSpPr>
            <a:spLocks noGrp="1"/>
          </p:cNvSpPr>
          <p:nvPr>
            <p:ph type="title"/>
          </p:nvPr>
        </p:nvSpPr>
        <p:spPr>
          <a:xfrm>
            <a:off x="1340875" y="318138"/>
            <a:ext cx="9510245" cy="715591"/>
          </a:xfrm>
        </p:spPr>
        <p:txBody>
          <a:bodyPr/>
          <a:lstStyle/>
          <a:p>
            <a:pPr algn="ctr"/>
            <a:r>
              <a:rPr lang="en-US" dirty="0"/>
              <a:t>To Sum Up…</a:t>
            </a:r>
          </a:p>
        </p:txBody>
      </p:sp>
      <p:sp>
        <p:nvSpPr>
          <p:cNvPr id="9" name="TextBox 8">
            <a:extLst>
              <a:ext uri="{FF2B5EF4-FFF2-40B4-BE49-F238E27FC236}">
                <a16:creationId xmlns:a16="http://schemas.microsoft.com/office/drawing/2014/main" id="{CFCC16FB-65B3-FF0F-C46E-6DBC97D0BCF4}"/>
              </a:ext>
            </a:extLst>
          </p:cNvPr>
          <p:cNvSpPr txBox="1"/>
          <p:nvPr/>
        </p:nvSpPr>
        <p:spPr>
          <a:xfrm>
            <a:off x="1565329" y="1161628"/>
            <a:ext cx="4588500" cy="369332"/>
          </a:xfrm>
          <a:prstGeom prst="rect">
            <a:avLst/>
          </a:prstGeom>
          <a:noFill/>
        </p:spPr>
        <p:txBody>
          <a:bodyPr wrap="none" rtlCol="0">
            <a:spAutoFit/>
          </a:bodyPr>
          <a:lstStyle/>
          <a:p>
            <a:r>
              <a:rPr lang="en-US" dirty="0"/>
              <a:t>A selection of the relevant literature discussed:</a:t>
            </a:r>
          </a:p>
        </p:txBody>
      </p:sp>
    </p:spTree>
    <p:extLst>
      <p:ext uri="{BB962C8B-B14F-4D97-AF65-F5344CB8AC3E}">
        <p14:creationId xmlns:p14="http://schemas.microsoft.com/office/powerpoint/2010/main" val="3215317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FEF184-7581-40DD-4997-BA87AD9359FC}"/>
              </a:ext>
            </a:extLst>
          </p:cNvPr>
          <p:cNvSpPr>
            <a:spLocks noGrp="1"/>
          </p:cNvSpPr>
          <p:nvPr>
            <p:ph type="sldNum" sz="quarter" idx="12"/>
          </p:nvPr>
        </p:nvSpPr>
        <p:spPr/>
        <p:txBody>
          <a:bodyPr/>
          <a:lstStyle/>
          <a:p>
            <a:fld id="{E95093C1-3A22-4FD3-9A2D-0EF7936C6C71}" type="slidenum">
              <a:rPr lang="en-US" smtClean="0"/>
              <a:t>58</a:t>
            </a:fld>
            <a:endParaRPr lang="en-US"/>
          </a:p>
        </p:txBody>
      </p:sp>
      <p:sp>
        <p:nvSpPr>
          <p:cNvPr id="3" name="Rectangle 2">
            <a:extLst>
              <a:ext uri="{FF2B5EF4-FFF2-40B4-BE49-F238E27FC236}">
                <a16:creationId xmlns:a16="http://schemas.microsoft.com/office/drawing/2014/main" id="{E0DC1E89-98A7-E435-BE2B-9CCFCE3F2176}"/>
              </a:ext>
            </a:extLst>
          </p:cNvPr>
          <p:cNvSpPr/>
          <p:nvPr/>
        </p:nvSpPr>
        <p:spPr>
          <a:xfrm>
            <a:off x="0" y="0"/>
            <a:ext cx="300038" cy="6858000"/>
          </a:xfrm>
          <a:prstGeom prst="rect">
            <a:avLst/>
          </a:prstGeom>
          <a:solidFill>
            <a:srgbClr val="A0024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6">
            <a:extLst>
              <a:ext uri="{FF2B5EF4-FFF2-40B4-BE49-F238E27FC236}">
                <a16:creationId xmlns:a16="http://schemas.microsoft.com/office/drawing/2014/main" id="{D05ACF14-8A70-687E-7BAF-4EE717ABAE59}"/>
              </a:ext>
            </a:extLst>
          </p:cNvPr>
          <p:cNvSpPr>
            <a:spLocks noGrp="1"/>
          </p:cNvSpPr>
          <p:nvPr>
            <p:ph type="title"/>
          </p:nvPr>
        </p:nvSpPr>
        <p:spPr>
          <a:xfrm>
            <a:off x="682003" y="737946"/>
            <a:ext cx="9510245" cy="879853"/>
          </a:xfrm>
        </p:spPr>
        <p:txBody>
          <a:bodyPr>
            <a:normAutofit/>
          </a:bodyPr>
          <a:lstStyle/>
          <a:p>
            <a:r>
              <a:rPr lang="en-US" sz="4400" dirty="0"/>
              <a:t>Questions?</a:t>
            </a:r>
          </a:p>
        </p:txBody>
      </p:sp>
      <p:sp>
        <p:nvSpPr>
          <p:cNvPr id="2" name="Title 4">
            <a:extLst>
              <a:ext uri="{FF2B5EF4-FFF2-40B4-BE49-F238E27FC236}">
                <a16:creationId xmlns:a16="http://schemas.microsoft.com/office/drawing/2014/main" id="{EF9FA930-DF75-3277-92F9-7AEFFC650B77}"/>
              </a:ext>
            </a:extLst>
          </p:cNvPr>
          <p:cNvSpPr txBox="1">
            <a:spLocks/>
          </p:cNvSpPr>
          <p:nvPr/>
        </p:nvSpPr>
        <p:spPr>
          <a:xfrm>
            <a:off x="1539658" y="2901458"/>
            <a:ext cx="9510245" cy="8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cap="all" baseline="0">
                <a:solidFill>
                  <a:schemeClr val="tx2"/>
                </a:solidFill>
                <a:latin typeface="+mj-lt"/>
                <a:ea typeface="+mj-ea"/>
                <a:cs typeface="+mj-cs"/>
              </a:defRPr>
            </a:lvl1pPr>
          </a:lstStyle>
          <a:p>
            <a:pPr algn="ctr"/>
            <a:r>
              <a:rPr lang="en-US" dirty="0"/>
              <a:t>Thank You</a:t>
            </a:r>
          </a:p>
        </p:txBody>
      </p:sp>
    </p:spTree>
    <p:extLst>
      <p:ext uri="{BB962C8B-B14F-4D97-AF65-F5344CB8AC3E}">
        <p14:creationId xmlns:p14="http://schemas.microsoft.com/office/powerpoint/2010/main" val="398064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B89C-0283-7A06-457D-4559AF184735}"/>
              </a:ext>
            </a:extLst>
          </p:cNvPr>
          <p:cNvSpPr>
            <a:spLocks noGrp="1"/>
          </p:cNvSpPr>
          <p:nvPr>
            <p:ph type="title"/>
          </p:nvPr>
        </p:nvSpPr>
        <p:spPr>
          <a:xfrm>
            <a:off x="556839" y="0"/>
            <a:ext cx="7104916" cy="1124331"/>
          </a:xfrm>
        </p:spPr>
        <p:txBody>
          <a:bodyPr/>
          <a:lstStyle/>
          <a:p>
            <a:r>
              <a:rPr lang="en-US" sz="4400" dirty="0"/>
              <a:t>Upcoming</a:t>
            </a:r>
            <a:r>
              <a:rPr lang="en-US" dirty="0"/>
              <a:t> :</a:t>
            </a:r>
          </a:p>
        </p:txBody>
      </p:sp>
      <p:sp>
        <p:nvSpPr>
          <p:cNvPr id="3" name="Text Placeholder 2">
            <a:extLst>
              <a:ext uri="{FF2B5EF4-FFF2-40B4-BE49-F238E27FC236}">
                <a16:creationId xmlns:a16="http://schemas.microsoft.com/office/drawing/2014/main" id="{B2594256-DFF1-8DB7-B558-0DB4CD30CADC}"/>
              </a:ext>
            </a:extLst>
          </p:cNvPr>
          <p:cNvSpPr>
            <a:spLocks noGrp="1"/>
          </p:cNvSpPr>
          <p:nvPr>
            <p:ph type="body" idx="1"/>
          </p:nvPr>
        </p:nvSpPr>
        <p:spPr>
          <a:xfrm>
            <a:off x="594106" y="1123124"/>
            <a:ext cx="11003788" cy="1495389"/>
          </a:xfrm>
        </p:spPr>
        <p:txBody>
          <a:bodyPr/>
          <a:lstStyle/>
          <a:p>
            <a:pPr indent="457200" algn="l"/>
            <a:endParaRPr lang="en-CA" sz="1800" dirty="0">
              <a:solidFill>
                <a:srgbClr val="000000"/>
              </a:solidFill>
              <a:latin typeface="inherit"/>
            </a:endParaRPr>
          </a:p>
          <a:p>
            <a:r>
              <a:rPr lang="en-CA" sz="1800" dirty="0">
                <a:solidFill>
                  <a:srgbClr val="000000"/>
                </a:solidFill>
                <a:latin typeface="inherit"/>
              </a:rPr>
              <a:t>2. </a:t>
            </a:r>
            <a:r>
              <a:rPr lang="en-CA" sz="1800" i="0" dirty="0">
                <a:solidFill>
                  <a:srgbClr val="000000"/>
                </a:solidFill>
                <a:effectLst/>
                <a:latin typeface="inherit"/>
              </a:rPr>
              <a:t>Thursday, January 26, 2023, 12:00-1:00 PM EST </a:t>
            </a:r>
            <a:endParaRPr lang="en-CA" sz="1800" i="0" dirty="0">
              <a:solidFill>
                <a:srgbClr val="000000"/>
              </a:solidFill>
              <a:effectLst/>
              <a:latin typeface="Calibri" panose="020F0502020204030204" pitchFamily="34" charset="0"/>
            </a:endParaRPr>
          </a:p>
          <a:p>
            <a:r>
              <a:rPr lang="en-CA" sz="1800" b="0" dirty="0">
                <a:solidFill>
                  <a:srgbClr val="000000"/>
                </a:solidFill>
                <a:latin typeface="inherit"/>
              </a:rPr>
              <a:t>“Centering Justice and Equity in Supporting Graduate Students of Color” with Dr. Kimberly .A Truong</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D42440-84B4-610A-0407-D6009C8F0A0E}"/>
              </a:ext>
            </a:extLst>
          </p:cNvPr>
          <p:cNvSpPr>
            <a:spLocks noGrp="1"/>
          </p:cNvSpPr>
          <p:nvPr>
            <p:ph type="sldNum" sz="quarter" idx="12"/>
          </p:nvPr>
        </p:nvSpPr>
        <p:spPr/>
        <p:txBody>
          <a:bodyPr/>
          <a:lstStyle/>
          <a:p>
            <a:fld id="{E95093C1-3A22-4FD3-9A2D-0EF7936C6C71}" type="slidenum">
              <a:rPr lang="en-US" smtClean="0"/>
              <a:t>59</a:t>
            </a:fld>
            <a:endParaRPr lang="en-US"/>
          </a:p>
        </p:txBody>
      </p:sp>
      <p:sp>
        <p:nvSpPr>
          <p:cNvPr id="6" name="Text Placeholder 2">
            <a:extLst>
              <a:ext uri="{FF2B5EF4-FFF2-40B4-BE49-F238E27FC236}">
                <a16:creationId xmlns:a16="http://schemas.microsoft.com/office/drawing/2014/main" id="{55BE6A09-5B89-8EB9-7019-80A47C068FA5}"/>
              </a:ext>
            </a:extLst>
          </p:cNvPr>
          <p:cNvSpPr txBox="1">
            <a:spLocks/>
          </p:cNvSpPr>
          <p:nvPr/>
        </p:nvSpPr>
        <p:spPr bwMode="gray">
          <a:xfrm>
            <a:off x="556839" y="2259540"/>
            <a:ext cx="11003788" cy="1495389"/>
          </a:xfrm>
          <a:prstGeom prst="rect">
            <a:avLst/>
          </a:prstGeom>
        </p:spPr>
        <p:txBody>
          <a:bodyPr vert="horz" lIns="91440" tIns="45720" rIns="91440" bIns="45720" rtlCol="0">
            <a:normAutofit/>
          </a:bodyPr>
          <a:lstStyle>
            <a:lvl1pPr marL="0" indent="0" algn="l" defTabSz="914400" rtl="0" eaLnBrk="1" latinLnBrk="0" hangingPunct="1">
              <a:lnSpc>
                <a:spcPct val="70000"/>
              </a:lnSpc>
              <a:spcBef>
                <a:spcPts val="1800"/>
              </a:spcBef>
              <a:buFont typeface="Arial" panose="020B0604020202020204" pitchFamily="34" charset="0"/>
              <a:buNone/>
              <a:defRPr sz="4400" b="1" kern="1200" cap="all" baseline="0">
                <a:solidFill>
                  <a:schemeClr val="tx2"/>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457200"/>
            <a:endParaRPr lang="en-CA" sz="1800" dirty="0">
              <a:solidFill>
                <a:srgbClr val="000000"/>
              </a:solidFill>
              <a:latin typeface="inherit"/>
            </a:endParaRPr>
          </a:p>
          <a:p>
            <a:r>
              <a:rPr lang="en-CA" sz="1800" dirty="0">
                <a:solidFill>
                  <a:srgbClr val="000000"/>
                </a:solidFill>
                <a:latin typeface="inherit"/>
              </a:rPr>
              <a:t>3.  Friday, February 17, 2023, 12:00-1:00 PM EST </a:t>
            </a:r>
            <a:endParaRPr lang="en-CA" sz="1800" dirty="0">
              <a:solidFill>
                <a:srgbClr val="000000"/>
              </a:solidFill>
              <a:latin typeface="Calibri" panose="020F0502020204030204" pitchFamily="34" charset="0"/>
            </a:endParaRPr>
          </a:p>
          <a:p>
            <a:r>
              <a:rPr lang="en-CA" sz="1800" b="0" dirty="0">
                <a:solidFill>
                  <a:srgbClr val="000000"/>
                </a:solidFill>
                <a:latin typeface="inherit"/>
              </a:rPr>
              <a:t>“Resource Use and Perception Across Demographic Characteristics With Maryrose </a:t>
            </a:r>
            <a:r>
              <a:rPr lang="en-CA" sz="1800" b="0" dirty="0" err="1">
                <a:solidFill>
                  <a:srgbClr val="000000"/>
                </a:solidFill>
                <a:latin typeface="inherit"/>
              </a:rPr>
              <a:t>Weatherton</a:t>
            </a:r>
            <a:r>
              <a:rPr lang="en-CA" sz="1800" b="0" dirty="0">
                <a:solidFill>
                  <a:srgbClr val="000000"/>
                </a:solidFill>
                <a:latin typeface="inherit"/>
              </a:rPr>
              <a:t>”</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8" name="Text Placeholder 2">
            <a:extLst>
              <a:ext uri="{FF2B5EF4-FFF2-40B4-BE49-F238E27FC236}">
                <a16:creationId xmlns:a16="http://schemas.microsoft.com/office/drawing/2014/main" id="{0E0AF417-6408-B1E7-FC31-17E9F1F19C0F}"/>
              </a:ext>
            </a:extLst>
          </p:cNvPr>
          <p:cNvSpPr txBox="1">
            <a:spLocks/>
          </p:cNvSpPr>
          <p:nvPr/>
        </p:nvSpPr>
        <p:spPr bwMode="gray">
          <a:xfrm>
            <a:off x="556839" y="3429000"/>
            <a:ext cx="11003788" cy="1495389"/>
          </a:xfrm>
          <a:prstGeom prst="rect">
            <a:avLst/>
          </a:prstGeom>
        </p:spPr>
        <p:txBody>
          <a:bodyPr vert="horz" lIns="91440" tIns="45720" rIns="91440" bIns="45720" rtlCol="0">
            <a:normAutofit/>
          </a:bodyPr>
          <a:lstStyle>
            <a:lvl1pPr marL="0" indent="0" algn="l" defTabSz="914400" rtl="0" eaLnBrk="1" latinLnBrk="0" hangingPunct="1">
              <a:lnSpc>
                <a:spcPct val="70000"/>
              </a:lnSpc>
              <a:spcBef>
                <a:spcPts val="1800"/>
              </a:spcBef>
              <a:buFont typeface="Arial" panose="020B0604020202020204" pitchFamily="34" charset="0"/>
              <a:buNone/>
              <a:defRPr sz="4400" b="1" kern="1200" cap="all" baseline="0">
                <a:solidFill>
                  <a:schemeClr val="tx2"/>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457200"/>
            <a:endParaRPr lang="en-CA" sz="1800" dirty="0">
              <a:solidFill>
                <a:srgbClr val="000000"/>
              </a:solidFill>
              <a:latin typeface="inherit"/>
            </a:endParaRPr>
          </a:p>
          <a:p>
            <a:r>
              <a:rPr lang="en-CA" sz="1800" dirty="0">
                <a:solidFill>
                  <a:srgbClr val="000000"/>
                </a:solidFill>
                <a:latin typeface="inherit"/>
              </a:rPr>
              <a:t>4. Thursday, March 9, 2023, 2:00-3:00 PM EST </a:t>
            </a:r>
            <a:endParaRPr lang="en-CA" sz="1800" dirty="0">
              <a:solidFill>
                <a:srgbClr val="000000"/>
              </a:solidFill>
              <a:latin typeface="Calibri" panose="020F0502020204030204" pitchFamily="34" charset="0"/>
            </a:endParaRPr>
          </a:p>
          <a:p>
            <a:pPr>
              <a:lnSpc>
                <a:spcPct val="90000"/>
              </a:lnSpc>
            </a:pPr>
            <a:r>
              <a:rPr lang="en-CA" sz="1800" b="0" dirty="0">
                <a:solidFill>
                  <a:srgbClr val="000000"/>
                </a:solidFill>
                <a:latin typeface="inherit"/>
              </a:rPr>
              <a:t>“Online Learning Communities as Subversive Activity: Countering the Isolation and Silos in Graduate Supervision With Dr. Michele Jacobsen”</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9" name="Rounded Rectangle 8">
            <a:extLst>
              <a:ext uri="{FF2B5EF4-FFF2-40B4-BE49-F238E27FC236}">
                <a16:creationId xmlns:a16="http://schemas.microsoft.com/office/drawing/2014/main" id="{96A2FF33-9CAF-B3E0-D33D-C557A4594249}"/>
              </a:ext>
            </a:extLst>
          </p:cNvPr>
          <p:cNvSpPr/>
          <p:nvPr/>
        </p:nvSpPr>
        <p:spPr>
          <a:xfrm>
            <a:off x="3543781" y="5460619"/>
            <a:ext cx="5104436" cy="1223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Join Us!</a:t>
            </a:r>
          </a:p>
          <a:p>
            <a:pPr algn="ctr"/>
            <a:r>
              <a:rPr lang="en-US" dirty="0"/>
              <a:t>To register, visit https://</a:t>
            </a:r>
            <a:r>
              <a:rPr lang="en-US" dirty="0" err="1"/>
              <a:t>www.oise.utoronto.ca</a:t>
            </a:r>
            <a:r>
              <a:rPr lang="en-US" dirty="0"/>
              <a:t>/</a:t>
            </a:r>
            <a:r>
              <a:rPr lang="en-US" dirty="0" err="1"/>
              <a:t>cihe</a:t>
            </a:r>
            <a:r>
              <a:rPr lang="en-US" dirty="0"/>
              <a:t>/events/</a:t>
            </a:r>
            <a:r>
              <a:rPr lang="en-US" dirty="0" err="1"/>
              <a:t>cihe</a:t>
            </a:r>
            <a:r>
              <a:rPr lang="en-US" dirty="0"/>
              <a:t>-speaker-series/</a:t>
            </a:r>
          </a:p>
        </p:txBody>
      </p:sp>
      <p:sp>
        <p:nvSpPr>
          <p:cNvPr id="10" name="TextBox 9">
            <a:extLst>
              <a:ext uri="{FF2B5EF4-FFF2-40B4-BE49-F238E27FC236}">
                <a16:creationId xmlns:a16="http://schemas.microsoft.com/office/drawing/2014/main" id="{FDEEA7B6-31E3-5983-C84A-A70AD3BC726E}"/>
              </a:ext>
            </a:extLst>
          </p:cNvPr>
          <p:cNvSpPr txBox="1"/>
          <p:nvPr/>
        </p:nvSpPr>
        <p:spPr>
          <a:xfrm>
            <a:off x="3814141" y="680237"/>
            <a:ext cx="6097656" cy="369332"/>
          </a:xfrm>
          <a:prstGeom prst="rect">
            <a:avLst/>
          </a:prstGeom>
          <a:noFill/>
        </p:spPr>
        <p:txBody>
          <a:bodyPr wrap="square">
            <a:spAutoFit/>
          </a:bodyPr>
          <a:lstStyle/>
          <a:p>
            <a:r>
              <a:rPr lang="en-CA" sz="1800" b="1" i="0" dirty="0">
                <a:solidFill>
                  <a:srgbClr val="000000"/>
                </a:solidFill>
                <a:effectLst/>
                <a:latin typeface="inherit"/>
              </a:rPr>
              <a:t>CIHE Speaker Series – </a:t>
            </a:r>
            <a:r>
              <a:rPr lang="en-CA" sz="1800" b="1" i="1" dirty="0">
                <a:solidFill>
                  <a:srgbClr val="000000"/>
                </a:solidFill>
                <a:effectLst/>
                <a:latin typeface="inherit"/>
              </a:rPr>
              <a:t>Graduate Education in a Global Context</a:t>
            </a:r>
            <a:r>
              <a:rPr lang="en-CA" sz="1800" b="1" i="0" dirty="0">
                <a:solidFill>
                  <a:srgbClr val="000000"/>
                </a:solidFill>
                <a:effectLst/>
                <a:latin typeface="inherit"/>
              </a:rPr>
              <a:t> </a:t>
            </a:r>
          </a:p>
        </p:txBody>
      </p:sp>
    </p:spTree>
    <p:extLst>
      <p:ext uri="{BB962C8B-B14F-4D97-AF65-F5344CB8AC3E}">
        <p14:creationId xmlns:p14="http://schemas.microsoft.com/office/powerpoint/2010/main" val="160566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627263-8482-0D8A-4190-EEE03867D90A}"/>
              </a:ext>
            </a:extLst>
          </p:cNvPr>
          <p:cNvSpPr>
            <a:spLocks noGrp="1"/>
          </p:cNvSpPr>
          <p:nvPr>
            <p:ph type="body" idx="1"/>
          </p:nvPr>
        </p:nvSpPr>
        <p:spPr/>
        <p:txBody>
          <a:bodyPr/>
          <a:lstStyle/>
          <a:p>
            <a:r>
              <a:rPr lang="en-US" dirty="0"/>
              <a:t>background</a:t>
            </a:r>
          </a:p>
        </p:txBody>
      </p:sp>
      <p:sp>
        <p:nvSpPr>
          <p:cNvPr id="4" name="Slide Number Placeholder 3">
            <a:extLst>
              <a:ext uri="{FF2B5EF4-FFF2-40B4-BE49-F238E27FC236}">
                <a16:creationId xmlns:a16="http://schemas.microsoft.com/office/drawing/2014/main" id="{11D6405B-6AA3-DA4E-5C30-1096095F28D6}"/>
              </a:ext>
            </a:extLst>
          </p:cNvPr>
          <p:cNvSpPr>
            <a:spLocks noGrp="1"/>
          </p:cNvSpPr>
          <p:nvPr>
            <p:ph type="sldNum" sz="quarter" idx="12"/>
          </p:nvPr>
        </p:nvSpPr>
        <p:spPr/>
        <p:txBody>
          <a:bodyPr/>
          <a:lstStyle/>
          <a:p>
            <a:fld id="{E95093C1-3A22-4FD3-9A2D-0EF7936C6C71}" type="slidenum">
              <a:rPr lang="en-US" smtClean="0"/>
              <a:t>6</a:t>
            </a:fld>
            <a:endParaRPr lang="en-US"/>
          </a:p>
        </p:txBody>
      </p:sp>
      <p:sp>
        <p:nvSpPr>
          <p:cNvPr id="2" name="Rectangle 1">
            <a:extLst>
              <a:ext uri="{FF2B5EF4-FFF2-40B4-BE49-F238E27FC236}">
                <a16:creationId xmlns:a16="http://schemas.microsoft.com/office/drawing/2014/main" id="{BC7914E1-F7FF-23C5-1B24-74A4F31C95EE}"/>
              </a:ext>
            </a:extLst>
          </p:cNvPr>
          <p:cNvSpPr/>
          <p:nvPr/>
        </p:nvSpPr>
        <p:spPr>
          <a:xfrm>
            <a:off x="-5636"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Folder Search with solid fill">
            <a:extLst>
              <a:ext uri="{FF2B5EF4-FFF2-40B4-BE49-F238E27FC236}">
                <a16:creationId xmlns:a16="http://schemas.microsoft.com/office/drawing/2014/main" id="{DECCA07E-0003-1B3C-92EC-855770D54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2164" y="3429000"/>
            <a:ext cx="914400" cy="914400"/>
          </a:xfrm>
          <a:prstGeom prst="rect">
            <a:avLst/>
          </a:prstGeom>
        </p:spPr>
      </p:pic>
      <p:pic>
        <p:nvPicPr>
          <p:cNvPr id="10" name="Graphic 9" descr="Statistics with solid fill">
            <a:extLst>
              <a:ext uri="{FF2B5EF4-FFF2-40B4-BE49-F238E27FC236}">
                <a16:creationId xmlns:a16="http://schemas.microsoft.com/office/drawing/2014/main" id="{95253E81-018C-D0D2-9481-C36581E864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6564" y="3429000"/>
            <a:ext cx="914400" cy="914400"/>
          </a:xfrm>
          <a:prstGeom prst="rect">
            <a:avLst/>
          </a:prstGeom>
        </p:spPr>
      </p:pic>
      <p:pic>
        <p:nvPicPr>
          <p:cNvPr id="15" name="Graphic 14" descr="Document with solid fill">
            <a:extLst>
              <a:ext uri="{FF2B5EF4-FFF2-40B4-BE49-F238E27FC236}">
                <a16:creationId xmlns:a16="http://schemas.microsoft.com/office/drawing/2014/main" id="{20153710-033D-0660-4261-4CB913734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7764" y="3429000"/>
            <a:ext cx="914400" cy="914400"/>
          </a:xfrm>
          <a:prstGeom prst="rect">
            <a:avLst/>
          </a:prstGeom>
        </p:spPr>
      </p:pic>
    </p:spTree>
    <p:extLst>
      <p:ext uri="{BB962C8B-B14F-4D97-AF65-F5344CB8AC3E}">
        <p14:creationId xmlns:p14="http://schemas.microsoft.com/office/powerpoint/2010/main" val="3164543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B89C-0283-7A06-457D-4559AF184735}"/>
              </a:ext>
            </a:extLst>
          </p:cNvPr>
          <p:cNvSpPr>
            <a:spLocks noGrp="1"/>
          </p:cNvSpPr>
          <p:nvPr>
            <p:ph type="title"/>
          </p:nvPr>
        </p:nvSpPr>
        <p:spPr>
          <a:xfrm>
            <a:off x="556839" y="0"/>
            <a:ext cx="7104916" cy="1124331"/>
          </a:xfrm>
        </p:spPr>
        <p:txBody>
          <a:bodyPr/>
          <a:lstStyle/>
          <a:p>
            <a:r>
              <a:rPr lang="en-US" sz="4400" dirty="0"/>
              <a:t>Upcoming</a:t>
            </a:r>
            <a:r>
              <a:rPr lang="en-US" dirty="0"/>
              <a:t> :</a:t>
            </a:r>
          </a:p>
        </p:txBody>
      </p:sp>
      <p:sp>
        <p:nvSpPr>
          <p:cNvPr id="3" name="Text Placeholder 2">
            <a:extLst>
              <a:ext uri="{FF2B5EF4-FFF2-40B4-BE49-F238E27FC236}">
                <a16:creationId xmlns:a16="http://schemas.microsoft.com/office/drawing/2014/main" id="{B2594256-DFF1-8DB7-B558-0DB4CD30CADC}"/>
              </a:ext>
            </a:extLst>
          </p:cNvPr>
          <p:cNvSpPr>
            <a:spLocks noGrp="1"/>
          </p:cNvSpPr>
          <p:nvPr>
            <p:ph type="body" idx="1"/>
          </p:nvPr>
        </p:nvSpPr>
        <p:spPr>
          <a:xfrm>
            <a:off x="666169" y="3469960"/>
            <a:ext cx="11003788" cy="1495389"/>
          </a:xfrm>
        </p:spPr>
        <p:txBody>
          <a:bodyPr>
            <a:normAutofit lnSpcReduction="10000"/>
          </a:bodyPr>
          <a:lstStyle/>
          <a:p>
            <a:pPr indent="457200" algn="l"/>
            <a:endParaRPr lang="en-CA" sz="1800" dirty="0">
              <a:solidFill>
                <a:srgbClr val="000000"/>
              </a:solidFill>
              <a:latin typeface="inherit"/>
            </a:endParaRPr>
          </a:p>
          <a:p>
            <a:r>
              <a:rPr lang="en-CA" sz="1800" i="0" dirty="0">
                <a:solidFill>
                  <a:srgbClr val="000000"/>
                </a:solidFill>
                <a:effectLst/>
                <a:latin typeface="inherit"/>
              </a:rPr>
              <a:t>Thursday, </a:t>
            </a:r>
            <a:r>
              <a:rPr lang="en-CA" sz="1800" i="0" dirty="0" err="1">
                <a:solidFill>
                  <a:srgbClr val="000000"/>
                </a:solidFill>
                <a:effectLst/>
                <a:latin typeface="inherit"/>
              </a:rPr>
              <a:t>february</a:t>
            </a:r>
            <a:r>
              <a:rPr lang="en-CA" sz="1800" i="0" dirty="0">
                <a:solidFill>
                  <a:srgbClr val="000000"/>
                </a:solidFill>
                <a:effectLst/>
                <a:latin typeface="inherit"/>
              </a:rPr>
              <a:t> 9, 2023, 5:00-6:30 PM EST </a:t>
            </a:r>
            <a:endParaRPr lang="en-CA" sz="1800" i="0" dirty="0">
              <a:solidFill>
                <a:srgbClr val="000000"/>
              </a:solidFill>
              <a:effectLst/>
              <a:latin typeface="Calibri" panose="020F0502020204030204" pitchFamily="34" charset="0"/>
            </a:endParaRPr>
          </a:p>
          <a:p>
            <a:r>
              <a:rPr lang="en-CA" sz="1800" b="0" dirty="0">
                <a:solidFill>
                  <a:srgbClr val="000000"/>
                </a:solidFill>
                <a:latin typeface="inherit"/>
              </a:rPr>
              <a:t>“eroding the social role of vocational education in Australia,” </a:t>
            </a:r>
          </a:p>
          <a:p>
            <a:r>
              <a:rPr lang="en-CA" sz="1800" b="0" dirty="0">
                <a:solidFill>
                  <a:srgbClr val="000000"/>
                </a:solidFill>
                <a:latin typeface="inherit"/>
              </a:rPr>
              <a:t>with Dr. Steven Hodge</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1D42440-84B4-610A-0407-D6009C8F0A0E}"/>
              </a:ext>
            </a:extLst>
          </p:cNvPr>
          <p:cNvSpPr>
            <a:spLocks noGrp="1"/>
          </p:cNvSpPr>
          <p:nvPr>
            <p:ph type="sldNum" sz="quarter" idx="12"/>
          </p:nvPr>
        </p:nvSpPr>
        <p:spPr/>
        <p:txBody>
          <a:bodyPr/>
          <a:lstStyle/>
          <a:p>
            <a:fld id="{E95093C1-3A22-4FD3-9A2D-0EF7936C6C71}" type="slidenum">
              <a:rPr lang="en-US" smtClean="0"/>
              <a:t>60</a:t>
            </a:fld>
            <a:endParaRPr lang="en-US"/>
          </a:p>
        </p:txBody>
      </p:sp>
      <p:sp>
        <p:nvSpPr>
          <p:cNvPr id="5" name="TextBox 4">
            <a:extLst>
              <a:ext uri="{FF2B5EF4-FFF2-40B4-BE49-F238E27FC236}">
                <a16:creationId xmlns:a16="http://schemas.microsoft.com/office/drawing/2014/main" id="{EA830251-5A6A-B001-6C5A-AFB929C0B336}"/>
              </a:ext>
            </a:extLst>
          </p:cNvPr>
          <p:cNvSpPr txBox="1"/>
          <p:nvPr/>
        </p:nvSpPr>
        <p:spPr>
          <a:xfrm>
            <a:off x="3695944" y="566814"/>
            <a:ext cx="6348982" cy="738664"/>
          </a:xfrm>
          <a:prstGeom prst="rect">
            <a:avLst/>
          </a:prstGeom>
          <a:noFill/>
        </p:spPr>
        <p:txBody>
          <a:bodyPr wrap="none" rtlCol="0">
            <a:spAutoFit/>
          </a:bodyPr>
          <a:lstStyle/>
          <a:p>
            <a:r>
              <a:rPr lang="en-CA" sz="2400" b="1" i="0" dirty="0">
                <a:solidFill>
                  <a:srgbClr val="000000"/>
                </a:solidFill>
                <a:effectLst/>
                <a:latin typeface="inherit"/>
              </a:rPr>
              <a:t>CIHE Speaker Series – </a:t>
            </a:r>
            <a:r>
              <a:rPr lang="en-CA" sz="2400" b="1" i="1" dirty="0">
                <a:solidFill>
                  <a:srgbClr val="000000"/>
                </a:solidFill>
                <a:effectLst/>
                <a:latin typeface="inherit"/>
              </a:rPr>
              <a:t>The Social Role of Colleges</a:t>
            </a:r>
            <a:endParaRPr lang="en-CA" sz="2400" b="1" i="0" dirty="0">
              <a:solidFill>
                <a:srgbClr val="000000"/>
              </a:solidFill>
              <a:effectLst/>
              <a:latin typeface="inherit"/>
            </a:endParaRPr>
          </a:p>
          <a:p>
            <a:endParaRPr lang="en-US" dirty="0"/>
          </a:p>
        </p:txBody>
      </p:sp>
      <p:sp>
        <p:nvSpPr>
          <p:cNvPr id="6" name="Text Placeholder 2">
            <a:extLst>
              <a:ext uri="{FF2B5EF4-FFF2-40B4-BE49-F238E27FC236}">
                <a16:creationId xmlns:a16="http://schemas.microsoft.com/office/drawing/2014/main" id="{55BE6A09-5B89-8EB9-7019-80A47C068FA5}"/>
              </a:ext>
            </a:extLst>
          </p:cNvPr>
          <p:cNvSpPr txBox="1">
            <a:spLocks/>
          </p:cNvSpPr>
          <p:nvPr/>
        </p:nvSpPr>
        <p:spPr bwMode="gray">
          <a:xfrm>
            <a:off x="666169" y="1479302"/>
            <a:ext cx="11003788" cy="1495389"/>
          </a:xfrm>
          <a:prstGeom prst="rect">
            <a:avLst/>
          </a:prstGeom>
        </p:spPr>
        <p:txBody>
          <a:bodyPr vert="horz" lIns="91440" tIns="45720" rIns="91440" bIns="45720" rtlCol="0">
            <a:normAutofit lnSpcReduction="10000"/>
          </a:bodyPr>
          <a:lstStyle>
            <a:lvl1pPr marL="0" indent="0" algn="l" defTabSz="914400" rtl="0" eaLnBrk="1" latinLnBrk="0" hangingPunct="1">
              <a:lnSpc>
                <a:spcPct val="70000"/>
              </a:lnSpc>
              <a:spcBef>
                <a:spcPts val="1800"/>
              </a:spcBef>
              <a:buFont typeface="Arial" panose="020B0604020202020204" pitchFamily="34" charset="0"/>
              <a:buNone/>
              <a:defRPr sz="4400" b="1" kern="1200" cap="all" baseline="0">
                <a:solidFill>
                  <a:schemeClr val="tx2"/>
                </a:solidFill>
                <a:latin typeface="+mj-lt"/>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indent="457200"/>
            <a:endParaRPr lang="en-CA" sz="1800" dirty="0">
              <a:solidFill>
                <a:srgbClr val="000000"/>
              </a:solidFill>
              <a:latin typeface="inherit"/>
            </a:endParaRPr>
          </a:p>
          <a:p>
            <a:r>
              <a:rPr lang="en-CA" sz="1800" dirty="0">
                <a:solidFill>
                  <a:srgbClr val="000000"/>
                </a:solidFill>
                <a:latin typeface="inherit"/>
              </a:rPr>
              <a:t>Friday, January 26, 2023, 5:00-6:30 PM EST </a:t>
            </a:r>
            <a:endParaRPr lang="en-CA" sz="1800" dirty="0">
              <a:solidFill>
                <a:srgbClr val="000000"/>
              </a:solidFill>
              <a:latin typeface="Calibri" panose="020F0502020204030204" pitchFamily="34" charset="0"/>
            </a:endParaRPr>
          </a:p>
          <a:p>
            <a:r>
              <a:rPr lang="en-CA" sz="1800" b="0" dirty="0">
                <a:solidFill>
                  <a:srgbClr val="000000"/>
                </a:solidFill>
                <a:latin typeface="inherit"/>
              </a:rPr>
              <a:t>“Defying the Primacy of the Market: the challenge of </a:t>
            </a:r>
            <a:r>
              <a:rPr lang="en-CA" sz="1800" b="0" dirty="0" err="1">
                <a:solidFill>
                  <a:srgbClr val="000000"/>
                </a:solidFill>
                <a:latin typeface="inherit"/>
              </a:rPr>
              <a:t>chile’s</a:t>
            </a:r>
            <a:r>
              <a:rPr lang="en-CA" sz="1800" b="0" dirty="0">
                <a:solidFill>
                  <a:srgbClr val="000000"/>
                </a:solidFill>
                <a:latin typeface="inherit"/>
              </a:rPr>
              <a:t> public higher vocational education,” </a:t>
            </a:r>
          </a:p>
          <a:p>
            <a:r>
              <a:rPr lang="en-CA" sz="1800" b="0" dirty="0">
                <a:solidFill>
                  <a:srgbClr val="000000"/>
                </a:solidFill>
                <a:latin typeface="inherit"/>
              </a:rPr>
              <a:t>With Cristian </a:t>
            </a:r>
            <a:r>
              <a:rPr lang="en-CA" sz="1800" b="0" dirty="0" err="1">
                <a:solidFill>
                  <a:srgbClr val="000000"/>
                </a:solidFill>
                <a:latin typeface="inherit"/>
              </a:rPr>
              <a:t>lincovil</a:t>
            </a:r>
            <a:r>
              <a:rPr lang="en-CA" sz="1800" b="0" dirty="0">
                <a:solidFill>
                  <a:srgbClr val="000000"/>
                </a:solidFill>
                <a:latin typeface="inherit"/>
              </a:rPr>
              <a:t> Belmar and </a:t>
            </a:r>
            <a:r>
              <a:rPr lang="en-CA" sz="1800" b="0" dirty="0" err="1">
                <a:solidFill>
                  <a:srgbClr val="000000"/>
                </a:solidFill>
                <a:latin typeface="inherit"/>
              </a:rPr>
              <a:t>miski</a:t>
            </a:r>
            <a:r>
              <a:rPr lang="en-CA" sz="1800" b="0" dirty="0">
                <a:solidFill>
                  <a:srgbClr val="000000"/>
                </a:solidFill>
                <a:latin typeface="inherit"/>
              </a:rPr>
              <a:t> </a:t>
            </a:r>
            <a:r>
              <a:rPr lang="en-CA" sz="1800" b="0" dirty="0" err="1">
                <a:solidFill>
                  <a:srgbClr val="000000"/>
                </a:solidFill>
                <a:latin typeface="inherit"/>
              </a:rPr>
              <a:t>peralta</a:t>
            </a:r>
            <a:r>
              <a:rPr lang="en-CA" sz="1800" b="0" dirty="0">
                <a:solidFill>
                  <a:srgbClr val="000000"/>
                </a:solidFill>
                <a:latin typeface="inherit"/>
              </a:rPr>
              <a:t> </a:t>
            </a:r>
            <a:r>
              <a:rPr lang="en-CA" sz="1800" b="0" dirty="0" err="1">
                <a:solidFill>
                  <a:srgbClr val="000000"/>
                </a:solidFill>
                <a:latin typeface="inherit"/>
              </a:rPr>
              <a:t>rojas</a:t>
            </a:r>
            <a:endParaRPr lang="en-CA" sz="1800" b="0" dirty="0">
              <a:solidFill>
                <a:srgbClr val="000000"/>
              </a:solidFill>
              <a:latin typeface="Calibri" panose="020F0502020204030204" pitchFamily="34" charset="0"/>
            </a:endParaRPr>
          </a:p>
          <a:p>
            <a:endParaRPr lang="en-US" dirty="0"/>
          </a:p>
          <a:p>
            <a:endParaRPr lang="en-US" dirty="0"/>
          </a:p>
          <a:p>
            <a:endParaRPr lang="en-US" dirty="0"/>
          </a:p>
        </p:txBody>
      </p:sp>
      <p:sp>
        <p:nvSpPr>
          <p:cNvPr id="9" name="Rounded Rectangle 8">
            <a:extLst>
              <a:ext uri="{FF2B5EF4-FFF2-40B4-BE49-F238E27FC236}">
                <a16:creationId xmlns:a16="http://schemas.microsoft.com/office/drawing/2014/main" id="{96A2FF33-9CAF-B3E0-D33D-C557A4594249}"/>
              </a:ext>
            </a:extLst>
          </p:cNvPr>
          <p:cNvSpPr/>
          <p:nvPr/>
        </p:nvSpPr>
        <p:spPr>
          <a:xfrm>
            <a:off x="3543781" y="5460619"/>
            <a:ext cx="5104436" cy="12235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Join Us!</a:t>
            </a:r>
          </a:p>
          <a:p>
            <a:pPr algn="ctr"/>
            <a:r>
              <a:rPr lang="en-US" dirty="0"/>
              <a:t>To register, visit https://</a:t>
            </a:r>
            <a:r>
              <a:rPr lang="en-US" dirty="0" err="1"/>
              <a:t>www.oise.utoronto.ca</a:t>
            </a:r>
            <a:r>
              <a:rPr lang="en-US" dirty="0"/>
              <a:t>/</a:t>
            </a:r>
            <a:r>
              <a:rPr lang="en-US" dirty="0" err="1"/>
              <a:t>cihe</a:t>
            </a:r>
            <a:r>
              <a:rPr lang="en-US" dirty="0"/>
              <a:t>/events/</a:t>
            </a:r>
            <a:r>
              <a:rPr lang="en-US" dirty="0" err="1"/>
              <a:t>cihe</a:t>
            </a:r>
            <a:r>
              <a:rPr lang="en-US" dirty="0"/>
              <a:t>-speaker-series/</a:t>
            </a:r>
          </a:p>
        </p:txBody>
      </p:sp>
    </p:spTree>
    <p:extLst>
      <p:ext uri="{BB962C8B-B14F-4D97-AF65-F5344CB8AC3E}">
        <p14:creationId xmlns:p14="http://schemas.microsoft.com/office/powerpoint/2010/main" val="329920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A852-A1E2-90BE-0D15-777C1140BFBE}"/>
              </a:ext>
            </a:extLst>
          </p:cNvPr>
          <p:cNvSpPr>
            <a:spLocks noGrp="1"/>
          </p:cNvSpPr>
          <p:nvPr>
            <p:ph type="title"/>
          </p:nvPr>
        </p:nvSpPr>
        <p:spPr>
          <a:xfrm>
            <a:off x="4075044" y="2500784"/>
            <a:ext cx="6766139" cy="1856432"/>
          </a:xfrm>
        </p:spPr>
        <p:txBody>
          <a:bodyPr>
            <a:normAutofit/>
          </a:bodyPr>
          <a:lstStyle/>
          <a:p>
            <a:pPr algn="ctr"/>
            <a:r>
              <a:rPr lang="en-CA" b="0" i="0" dirty="0">
                <a:effectLst/>
                <a:latin typeface="Roboto" panose="02000000000000000000" pitchFamily="2" charset="0"/>
              </a:rPr>
              <a:t>What are the main issues/concerns faced by contemporary doctoral students?</a:t>
            </a:r>
            <a:endParaRPr lang="en-US" dirty="0"/>
          </a:p>
        </p:txBody>
      </p:sp>
      <p:sp>
        <p:nvSpPr>
          <p:cNvPr id="4" name="Slide Number Placeholder 3">
            <a:extLst>
              <a:ext uri="{FF2B5EF4-FFF2-40B4-BE49-F238E27FC236}">
                <a16:creationId xmlns:a16="http://schemas.microsoft.com/office/drawing/2014/main" id="{44E9E52E-738B-FB72-B8ED-AA830A1FF3B8}"/>
              </a:ext>
            </a:extLst>
          </p:cNvPr>
          <p:cNvSpPr>
            <a:spLocks noGrp="1"/>
          </p:cNvSpPr>
          <p:nvPr>
            <p:ph type="sldNum" sz="quarter" idx="12"/>
          </p:nvPr>
        </p:nvSpPr>
        <p:spPr/>
        <p:txBody>
          <a:bodyPr/>
          <a:lstStyle/>
          <a:p>
            <a:fld id="{E95093C1-3A22-4FD3-9A2D-0EF7936C6C71}" type="slidenum">
              <a:rPr lang="en-US" smtClean="0"/>
              <a:t>7</a:t>
            </a:fld>
            <a:endParaRPr lang="en-US"/>
          </a:p>
        </p:txBody>
      </p:sp>
      <p:pic>
        <p:nvPicPr>
          <p:cNvPr id="1026" name="Picture 2" descr="Slido Team, Author at Slido Blog">
            <a:extLst>
              <a:ext uri="{FF2B5EF4-FFF2-40B4-BE49-F238E27FC236}">
                <a16:creationId xmlns:a16="http://schemas.microsoft.com/office/drawing/2014/main" id="{E9BDBCDD-AAEA-C3F5-5776-DA932CF2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096" y="173849"/>
            <a:ext cx="1467678" cy="146767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B07B435-88ED-CB97-2DE0-6F112DB52A8B}"/>
              </a:ext>
            </a:extLst>
          </p:cNvPr>
          <p:cNvSpPr txBox="1"/>
          <p:nvPr/>
        </p:nvSpPr>
        <p:spPr>
          <a:xfrm>
            <a:off x="3446393" y="907688"/>
            <a:ext cx="6097656" cy="369332"/>
          </a:xfrm>
          <a:prstGeom prst="rect">
            <a:avLst/>
          </a:prstGeom>
          <a:noFill/>
        </p:spPr>
        <p:txBody>
          <a:bodyPr wrap="square">
            <a:spAutoFit/>
          </a:bodyPr>
          <a:lstStyle/>
          <a:p>
            <a:r>
              <a:rPr lang="en-US" dirty="0"/>
              <a:t>https://</a:t>
            </a:r>
            <a:r>
              <a:rPr lang="en-US" dirty="0" err="1"/>
              <a:t>app.sli.do</a:t>
            </a:r>
            <a:r>
              <a:rPr lang="en-US" dirty="0"/>
              <a:t>/event/p2EHEM3itRktremLE7wJfp</a:t>
            </a:r>
          </a:p>
        </p:txBody>
      </p:sp>
      <p:pic>
        <p:nvPicPr>
          <p:cNvPr id="17" name="Picture 16" descr="Qr code&#10;&#10;Description automatically generated">
            <a:extLst>
              <a:ext uri="{FF2B5EF4-FFF2-40B4-BE49-F238E27FC236}">
                <a16:creationId xmlns:a16="http://schemas.microsoft.com/office/drawing/2014/main" id="{66519C47-9F6E-A21D-EDF5-7951CC177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86" y="1803400"/>
            <a:ext cx="3251200" cy="3251200"/>
          </a:xfrm>
          <a:prstGeom prst="rect">
            <a:avLst/>
          </a:prstGeom>
        </p:spPr>
      </p:pic>
    </p:spTree>
    <p:extLst>
      <p:ext uri="{BB962C8B-B14F-4D97-AF65-F5344CB8AC3E}">
        <p14:creationId xmlns:p14="http://schemas.microsoft.com/office/powerpoint/2010/main" val="98056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9C5DB-3B98-B0BB-4455-18A12B7CB57A}"/>
              </a:ext>
            </a:extLst>
          </p:cNvPr>
          <p:cNvSpPr>
            <a:spLocks noGrp="1"/>
          </p:cNvSpPr>
          <p:nvPr>
            <p:ph type="sldNum" sz="quarter" idx="12"/>
          </p:nvPr>
        </p:nvSpPr>
        <p:spPr/>
        <p:txBody>
          <a:bodyPr/>
          <a:lstStyle/>
          <a:p>
            <a:fld id="{E95093C1-3A22-4FD3-9A2D-0EF7936C6C71}" type="slidenum">
              <a:rPr lang="en-US" smtClean="0"/>
              <a:t>8</a:t>
            </a:fld>
            <a:endParaRPr lang="en-US"/>
          </a:p>
        </p:txBody>
      </p:sp>
      <p:sp>
        <p:nvSpPr>
          <p:cNvPr id="5" name="Title 4">
            <a:extLst>
              <a:ext uri="{FF2B5EF4-FFF2-40B4-BE49-F238E27FC236}">
                <a16:creationId xmlns:a16="http://schemas.microsoft.com/office/drawing/2014/main" id="{36ECE084-D2AF-2D07-BE5A-2DFDCA8A6D0F}"/>
              </a:ext>
            </a:extLst>
          </p:cNvPr>
          <p:cNvSpPr>
            <a:spLocks noGrp="1"/>
          </p:cNvSpPr>
          <p:nvPr>
            <p:ph type="title"/>
          </p:nvPr>
        </p:nvSpPr>
        <p:spPr>
          <a:xfrm>
            <a:off x="422226" y="305135"/>
            <a:ext cx="9510245" cy="746425"/>
          </a:xfrm>
        </p:spPr>
        <p:txBody>
          <a:bodyPr/>
          <a:lstStyle/>
          <a:p>
            <a:r>
              <a:rPr lang="en-US" dirty="0"/>
              <a:t>Why is doctoral education it important?</a:t>
            </a:r>
          </a:p>
        </p:txBody>
      </p:sp>
      <p:pic>
        <p:nvPicPr>
          <p:cNvPr id="14" name="Graphic 13" descr="Globe outline">
            <a:extLst>
              <a:ext uri="{FF2B5EF4-FFF2-40B4-BE49-F238E27FC236}">
                <a16:creationId xmlns:a16="http://schemas.microsoft.com/office/drawing/2014/main" id="{019111FD-840D-7C33-E7B6-4BF57F518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1417" y="2132618"/>
            <a:ext cx="2592764" cy="2592764"/>
          </a:xfrm>
          <a:prstGeom prst="rect">
            <a:avLst/>
          </a:prstGeom>
        </p:spPr>
      </p:pic>
      <p:pic>
        <p:nvPicPr>
          <p:cNvPr id="17" name="Graphic 16" descr="Scientific Thought outline">
            <a:extLst>
              <a:ext uri="{FF2B5EF4-FFF2-40B4-BE49-F238E27FC236}">
                <a16:creationId xmlns:a16="http://schemas.microsoft.com/office/drawing/2014/main" id="{7D682A17-13CD-259C-369C-F3D2BDB259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7662" y="2077848"/>
            <a:ext cx="1417320" cy="1417320"/>
          </a:xfrm>
          <a:prstGeom prst="rect">
            <a:avLst/>
          </a:prstGeom>
        </p:spPr>
      </p:pic>
      <p:pic>
        <p:nvPicPr>
          <p:cNvPr id="19" name="Graphic 18" descr="Bank outline">
            <a:extLst>
              <a:ext uri="{FF2B5EF4-FFF2-40B4-BE49-F238E27FC236}">
                <a16:creationId xmlns:a16="http://schemas.microsoft.com/office/drawing/2014/main" id="{97846352-B723-2CA6-F88B-76C4AB1AF9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9798" y="2593900"/>
            <a:ext cx="1802536" cy="1802536"/>
          </a:xfrm>
          <a:prstGeom prst="rect">
            <a:avLst/>
          </a:prstGeom>
        </p:spPr>
      </p:pic>
      <p:grpSp>
        <p:nvGrpSpPr>
          <p:cNvPr id="30" name="Group 29">
            <a:extLst>
              <a:ext uri="{FF2B5EF4-FFF2-40B4-BE49-F238E27FC236}">
                <a16:creationId xmlns:a16="http://schemas.microsoft.com/office/drawing/2014/main" id="{01AB3CCE-6E84-4470-89ED-620452A73256}"/>
              </a:ext>
            </a:extLst>
          </p:cNvPr>
          <p:cNvGrpSpPr/>
          <p:nvPr/>
        </p:nvGrpSpPr>
        <p:grpSpPr>
          <a:xfrm>
            <a:off x="2707662" y="3891965"/>
            <a:ext cx="1626671" cy="1626671"/>
            <a:chOff x="7974528" y="1860948"/>
            <a:chExt cx="1626671" cy="1626671"/>
          </a:xfrm>
        </p:grpSpPr>
        <p:pic>
          <p:nvPicPr>
            <p:cNvPr id="25" name="Graphic 24" descr="Research outline">
              <a:extLst>
                <a:ext uri="{FF2B5EF4-FFF2-40B4-BE49-F238E27FC236}">
                  <a16:creationId xmlns:a16="http://schemas.microsoft.com/office/drawing/2014/main" id="{A6C0D040-3035-8F60-0714-F17C94F5A4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74528" y="1860948"/>
              <a:ext cx="1626671" cy="1626671"/>
            </a:xfrm>
            <a:prstGeom prst="rect">
              <a:avLst/>
            </a:prstGeom>
          </p:spPr>
        </p:pic>
        <p:pic>
          <p:nvPicPr>
            <p:cNvPr id="29" name="Graphic 28" descr="DNA outline">
              <a:extLst>
                <a:ext uri="{FF2B5EF4-FFF2-40B4-BE49-F238E27FC236}">
                  <a16:creationId xmlns:a16="http://schemas.microsoft.com/office/drawing/2014/main" id="{D42AB3BB-6898-A15F-C67F-F832C106F8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7956512">
              <a:off x="8559263" y="2021199"/>
              <a:ext cx="457200" cy="457200"/>
            </a:xfrm>
            <a:prstGeom prst="rect">
              <a:avLst/>
            </a:prstGeom>
          </p:spPr>
        </p:pic>
      </p:grpSp>
      <p:pic>
        <p:nvPicPr>
          <p:cNvPr id="32" name="Graphic 31" descr="Connections outline">
            <a:extLst>
              <a:ext uri="{FF2B5EF4-FFF2-40B4-BE49-F238E27FC236}">
                <a16:creationId xmlns:a16="http://schemas.microsoft.com/office/drawing/2014/main" id="{9A125643-73A3-BE1D-9CE5-178FCF7120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998" y="2058299"/>
            <a:ext cx="1417320" cy="1417320"/>
          </a:xfrm>
          <a:prstGeom prst="rect">
            <a:avLst/>
          </a:prstGeom>
        </p:spPr>
      </p:pic>
      <p:pic>
        <p:nvPicPr>
          <p:cNvPr id="34" name="Graphic 33" descr="Business Growth outline">
            <a:extLst>
              <a:ext uri="{FF2B5EF4-FFF2-40B4-BE49-F238E27FC236}">
                <a16:creationId xmlns:a16="http://schemas.microsoft.com/office/drawing/2014/main" id="{40EC4854-7871-4739-4AFC-36D9055DB5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9506" y="3891965"/>
            <a:ext cx="1636304" cy="1636304"/>
          </a:xfrm>
          <a:prstGeom prst="rect">
            <a:avLst/>
          </a:prstGeom>
        </p:spPr>
      </p:pic>
      <p:sp>
        <p:nvSpPr>
          <p:cNvPr id="6" name="Rectangle 5">
            <a:extLst>
              <a:ext uri="{FF2B5EF4-FFF2-40B4-BE49-F238E27FC236}">
                <a16:creationId xmlns:a16="http://schemas.microsoft.com/office/drawing/2014/main" id="{8563AE34-3A23-7528-AFF8-5A888CB5F7C0}"/>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BA5CD9-F5C3-8A2C-FD26-31D84F71C942}"/>
              </a:ext>
            </a:extLst>
          </p:cNvPr>
          <p:cNvSpPr txBox="1"/>
          <p:nvPr/>
        </p:nvSpPr>
        <p:spPr>
          <a:xfrm>
            <a:off x="9035740" y="5528269"/>
            <a:ext cx="27433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err="1">
                <a:solidFill>
                  <a:schemeClr val="accent2"/>
                </a:solidFill>
                <a:effectLst/>
                <a:latin typeface="+mn-lt"/>
                <a:ea typeface="+mn-ea"/>
                <a:cs typeface="+mn-cs"/>
              </a:rPr>
              <a:t>Altbach</a:t>
            </a:r>
            <a:r>
              <a:rPr lang="en-CA" sz="1200" kern="1200" dirty="0">
                <a:solidFill>
                  <a:schemeClr val="accent2"/>
                </a:solidFill>
                <a:effectLst/>
                <a:latin typeface="+mn-lt"/>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accent2"/>
                </a:solidFill>
                <a:effectLst/>
                <a:latin typeface="+mn-lt"/>
                <a:ea typeface="+mn-ea"/>
                <a:cs typeface="+mn-cs"/>
              </a:rPr>
              <a:t>Marginson, 2010;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accent2"/>
                </a:solidFill>
                <a:effectLst/>
                <a:latin typeface="+mn-lt"/>
                <a:ea typeface="+mn-ea"/>
                <a:cs typeface="+mn-cs"/>
              </a:rPr>
              <a:t>Shin, Khem, &amp; Jones, 2018</a:t>
            </a:r>
          </a:p>
        </p:txBody>
      </p:sp>
    </p:spTree>
    <p:extLst>
      <p:ext uri="{BB962C8B-B14F-4D97-AF65-F5344CB8AC3E}">
        <p14:creationId xmlns:p14="http://schemas.microsoft.com/office/powerpoint/2010/main" val="18334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linds(horizont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9C5DB-3B98-B0BB-4455-18A12B7CB57A}"/>
              </a:ext>
            </a:extLst>
          </p:cNvPr>
          <p:cNvSpPr>
            <a:spLocks noGrp="1"/>
          </p:cNvSpPr>
          <p:nvPr>
            <p:ph type="sldNum" sz="quarter" idx="12"/>
          </p:nvPr>
        </p:nvSpPr>
        <p:spPr/>
        <p:txBody>
          <a:bodyPr/>
          <a:lstStyle/>
          <a:p>
            <a:fld id="{E95093C1-3A22-4FD3-9A2D-0EF7936C6C71}" type="slidenum">
              <a:rPr lang="en-US" smtClean="0"/>
              <a:t>9</a:t>
            </a:fld>
            <a:endParaRPr lang="en-US"/>
          </a:p>
        </p:txBody>
      </p:sp>
      <p:cxnSp>
        <p:nvCxnSpPr>
          <p:cNvPr id="11" name="Straight Arrow Connector 10">
            <a:extLst>
              <a:ext uri="{FF2B5EF4-FFF2-40B4-BE49-F238E27FC236}">
                <a16:creationId xmlns:a16="http://schemas.microsoft.com/office/drawing/2014/main" id="{385ECFCF-CD2E-83B1-1745-DD6D022CE1FF}"/>
              </a:ext>
            </a:extLst>
          </p:cNvPr>
          <p:cNvCxnSpPr>
            <a:cxnSpLocks/>
          </p:cNvCxnSpPr>
          <p:nvPr/>
        </p:nvCxnSpPr>
        <p:spPr>
          <a:xfrm>
            <a:off x="4557607" y="5344219"/>
            <a:ext cx="327660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D8E291-A10F-25E4-BEED-5393C5975216}"/>
              </a:ext>
            </a:extLst>
          </p:cNvPr>
          <p:cNvSpPr txBox="1"/>
          <p:nvPr/>
        </p:nvSpPr>
        <p:spPr>
          <a:xfrm>
            <a:off x="5422906" y="5391663"/>
            <a:ext cx="1397755" cy="338554"/>
          </a:xfrm>
          <a:prstGeom prst="rect">
            <a:avLst/>
          </a:prstGeom>
          <a:noFill/>
        </p:spPr>
        <p:txBody>
          <a:bodyPr wrap="none" rtlCol="0">
            <a:spAutoFit/>
          </a:bodyPr>
          <a:lstStyle/>
          <a:p>
            <a:r>
              <a:rPr lang="en-US" sz="1600" i="1" dirty="0"/>
              <a:t>20-year period</a:t>
            </a:r>
          </a:p>
        </p:txBody>
      </p:sp>
      <p:sp>
        <p:nvSpPr>
          <p:cNvPr id="15" name="TextBox 14">
            <a:extLst>
              <a:ext uri="{FF2B5EF4-FFF2-40B4-BE49-F238E27FC236}">
                <a16:creationId xmlns:a16="http://schemas.microsoft.com/office/drawing/2014/main" id="{F1D837C4-C99F-55A4-FDF2-DD236AA19409}"/>
              </a:ext>
            </a:extLst>
          </p:cNvPr>
          <p:cNvSpPr txBox="1"/>
          <p:nvPr/>
        </p:nvSpPr>
        <p:spPr>
          <a:xfrm>
            <a:off x="5859951" y="4639478"/>
            <a:ext cx="989373" cy="523220"/>
          </a:xfrm>
          <a:prstGeom prst="rect">
            <a:avLst/>
          </a:prstGeom>
          <a:noFill/>
        </p:spPr>
        <p:txBody>
          <a:bodyPr wrap="none" rtlCol="0">
            <a:spAutoFit/>
          </a:bodyPr>
          <a:lstStyle/>
          <a:p>
            <a:r>
              <a:rPr lang="en-US" sz="2800" b="1" dirty="0">
                <a:solidFill>
                  <a:srgbClr val="00B050"/>
                </a:solidFill>
              </a:rPr>
              <a:t>130%</a:t>
            </a:r>
          </a:p>
        </p:txBody>
      </p:sp>
      <p:sp>
        <p:nvSpPr>
          <p:cNvPr id="2" name="Oval 1">
            <a:extLst>
              <a:ext uri="{FF2B5EF4-FFF2-40B4-BE49-F238E27FC236}">
                <a16:creationId xmlns:a16="http://schemas.microsoft.com/office/drawing/2014/main" id="{20E2F484-0AA6-385D-12AF-C02674D03815}"/>
              </a:ext>
            </a:extLst>
          </p:cNvPr>
          <p:cNvSpPr/>
          <p:nvPr/>
        </p:nvSpPr>
        <p:spPr>
          <a:xfrm>
            <a:off x="2344805" y="3071273"/>
            <a:ext cx="951001" cy="887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0FC2AFE-F404-731D-B5C8-74D1135E2300}"/>
              </a:ext>
            </a:extLst>
          </p:cNvPr>
          <p:cNvSpPr/>
          <p:nvPr/>
        </p:nvSpPr>
        <p:spPr>
          <a:xfrm>
            <a:off x="8206017" y="2351999"/>
            <a:ext cx="2379678" cy="24495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6">
            <a:extLst>
              <a:ext uri="{FF2B5EF4-FFF2-40B4-BE49-F238E27FC236}">
                <a16:creationId xmlns:a16="http://schemas.microsoft.com/office/drawing/2014/main" id="{93A493E2-14AB-F1F8-0CC8-470765A17B93}"/>
              </a:ext>
            </a:extLst>
          </p:cNvPr>
          <p:cNvGraphicFramePr>
            <a:graphicFrameLocks noGrp="1"/>
          </p:cNvGraphicFramePr>
          <p:nvPr/>
        </p:nvGraphicFramePr>
        <p:xfrm>
          <a:off x="2032000" y="3162155"/>
          <a:ext cx="8128000" cy="741680"/>
        </p:xfrm>
        <a:graphic>
          <a:graphicData uri="http://schemas.openxmlformats.org/drawingml/2006/table">
            <a:tbl>
              <a:tblPr firstRow="1" bandRow="1">
                <a:tableStyleId>{D7AC3CCA-C797-4891-BE02-D94E43425B78}</a:tableStyleId>
              </a:tblPr>
              <a:tblGrid>
                <a:gridCol w="812800">
                  <a:extLst>
                    <a:ext uri="{9D8B030D-6E8A-4147-A177-3AD203B41FA5}">
                      <a16:colId xmlns:a16="http://schemas.microsoft.com/office/drawing/2014/main" val="3676028591"/>
                    </a:ext>
                  </a:extLst>
                </a:gridCol>
                <a:gridCol w="812800">
                  <a:extLst>
                    <a:ext uri="{9D8B030D-6E8A-4147-A177-3AD203B41FA5}">
                      <a16:colId xmlns:a16="http://schemas.microsoft.com/office/drawing/2014/main" val="1307166157"/>
                    </a:ext>
                  </a:extLst>
                </a:gridCol>
                <a:gridCol w="812800">
                  <a:extLst>
                    <a:ext uri="{9D8B030D-6E8A-4147-A177-3AD203B41FA5}">
                      <a16:colId xmlns:a16="http://schemas.microsoft.com/office/drawing/2014/main" val="3426665543"/>
                    </a:ext>
                  </a:extLst>
                </a:gridCol>
                <a:gridCol w="812800">
                  <a:extLst>
                    <a:ext uri="{9D8B030D-6E8A-4147-A177-3AD203B41FA5}">
                      <a16:colId xmlns:a16="http://schemas.microsoft.com/office/drawing/2014/main" val="2499000859"/>
                    </a:ext>
                  </a:extLst>
                </a:gridCol>
                <a:gridCol w="812800">
                  <a:extLst>
                    <a:ext uri="{9D8B030D-6E8A-4147-A177-3AD203B41FA5}">
                      <a16:colId xmlns:a16="http://schemas.microsoft.com/office/drawing/2014/main" val="336820063"/>
                    </a:ext>
                  </a:extLst>
                </a:gridCol>
                <a:gridCol w="812800">
                  <a:extLst>
                    <a:ext uri="{9D8B030D-6E8A-4147-A177-3AD203B41FA5}">
                      <a16:colId xmlns:a16="http://schemas.microsoft.com/office/drawing/2014/main" val="4254643219"/>
                    </a:ext>
                  </a:extLst>
                </a:gridCol>
                <a:gridCol w="812800">
                  <a:extLst>
                    <a:ext uri="{9D8B030D-6E8A-4147-A177-3AD203B41FA5}">
                      <a16:colId xmlns:a16="http://schemas.microsoft.com/office/drawing/2014/main" val="4204397611"/>
                    </a:ext>
                  </a:extLst>
                </a:gridCol>
                <a:gridCol w="812800">
                  <a:extLst>
                    <a:ext uri="{9D8B030D-6E8A-4147-A177-3AD203B41FA5}">
                      <a16:colId xmlns:a16="http://schemas.microsoft.com/office/drawing/2014/main" val="739405176"/>
                    </a:ext>
                  </a:extLst>
                </a:gridCol>
                <a:gridCol w="812800">
                  <a:extLst>
                    <a:ext uri="{9D8B030D-6E8A-4147-A177-3AD203B41FA5}">
                      <a16:colId xmlns:a16="http://schemas.microsoft.com/office/drawing/2014/main" val="205755878"/>
                    </a:ext>
                  </a:extLst>
                </a:gridCol>
                <a:gridCol w="812800">
                  <a:extLst>
                    <a:ext uri="{9D8B030D-6E8A-4147-A177-3AD203B41FA5}">
                      <a16:colId xmlns:a16="http://schemas.microsoft.com/office/drawing/2014/main" val="1768617390"/>
                    </a:ext>
                  </a:extLst>
                </a:gridCol>
              </a:tblGrid>
              <a:tr h="370840">
                <a:tc>
                  <a:txBody>
                    <a:bodyPr/>
                    <a:lstStyle/>
                    <a:p>
                      <a:endParaRPr lang="en-US"/>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283991"/>
                  </a:ext>
                </a:extLst>
              </a:tr>
              <a:tr h="370840">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9056263"/>
                  </a:ext>
                </a:extLst>
              </a:tr>
            </a:tbl>
          </a:graphicData>
        </a:graphic>
      </p:graphicFrame>
      <p:sp>
        <p:nvSpPr>
          <p:cNvPr id="9" name="TextBox 8">
            <a:extLst>
              <a:ext uri="{FF2B5EF4-FFF2-40B4-BE49-F238E27FC236}">
                <a16:creationId xmlns:a16="http://schemas.microsoft.com/office/drawing/2014/main" id="{BC0F84BD-F722-0B9B-ED5E-00D58EA813CE}"/>
              </a:ext>
            </a:extLst>
          </p:cNvPr>
          <p:cNvSpPr txBox="1"/>
          <p:nvPr/>
        </p:nvSpPr>
        <p:spPr>
          <a:xfrm>
            <a:off x="3048000" y="1708813"/>
            <a:ext cx="6096000" cy="461665"/>
          </a:xfrm>
          <a:prstGeom prst="rect">
            <a:avLst/>
          </a:prstGeom>
          <a:noFill/>
        </p:spPr>
        <p:txBody>
          <a:bodyPr wrap="square">
            <a:spAutoFit/>
          </a:bodyPr>
          <a:lstStyle/>
          <a:p>
            <a:pPr algn="ctr" rtl="0">
              <a:defRPr sz="2400" b="1" i="0" u="none" strike="noStrike" kern="1200" cap="all" spc="120" normalizeH="0" baseline="0">
                <a:solidFill>
                  <a:srgbClr val="002060"/>
                </a:solidFill>
                <a:latin typeface="+mn-lt"/>
                <a:ea typeface="+mn-ea"/>
                <a:cs typeface="+mn-cs"/>
              </a:defRPr>
            </a:pPr>
            <a:r>
              <a:rPr lang="en-US" b="0" dirty="0">
                <a:solidFill>
                  <a:schemeClr val="accent1"/>
                </a:solidFill>
              </a:rPr>
              <a:t>Canadian doctoral enrolments</a:t>
            </a:r>
            <a:endParaRPr lang="en-CA" b="0" dirty="0">
              <a:solidFill>
                <a:schemeClr val="accent1"/>
              </a:solidFill>
            </a:endParaRPr>
          </a:p>
        </p:txBody>
      </p:sp>
      <p:sp>
        <p:nvSpPr>
          <p:cNvPr id="14" name="TextBox 13">
            <a:extLst>
              <a:ext uri="{FF2B5EF4-FFF2-40B4-BE49-F238E27FC236}">
                <a16:creationId xmlns:a16="http://schemas.microsoft.com/office/drawing/2014/main" id="{4F77C9CB-6804-DA57-6EA3-4CB991882589}"/>
              </a:ext>
            </a:extLst>
          </p:cNvPr>
          <p:cNvSpPr txBox="1"/>
          <p:nvPr/>
        </p:nvSpPr>
        <p:spPr>
          <a:xfrm>
            <a:off x="2493935" y="3897798"/>
            <a:ext cx="652743" cy="369332"/>
          </a:xfrm>
          <a:prstGeom prst="rect">
            <a:avLst/>
          </a:prstGeom>
          <a:noFill/>
        </p:spPr>
        <p:txBody>
          <a:bodyPr wrap="none" rtlCol="0">
            <a:spAutoFit/>
          </a:bodyPr>
          <a:lstStyle/>
          <a:p>
            <a:r>
              <a:rPr lang="en-US" dirty="0"/>
              <a:t>1992</a:t>
            </a:r>
          </a:p>
        </p:txBody>
      </p:sp>
      <p:sp>
        <p:nvSpPr>
          <p:cNvPr id="17" name="TextBox 16">
            <a:extLst>
              <a:ext uri="{FF2B5EF4-FFF2-40B4-BE49-F238E27FC236}">
                <a16:creationId xmlns:a16="http://schemas.microsoft.com/office/drawing/2014/main" id="{5B3A785F-819D-39E1-46DF-FFD41D40E6BA}"/>
              </a:ext>
            </a:extLst>
          </p:cNvPr>
          <p:cNvSpPr txBox="1"/>
          <p:nvPr/>
        </p:nvSpPr>
        <p:spPr>
          <a:xfrm>
            <a:off x="4078651" y="3897798"/>
            <a:ext cx="652743" cy="369332"/>
          </a:xfrm>
          <a:prstGeom prst="rect">
            <a:avLst/>
          </a:prstGeom>
          <a:noFill/>
        </p:spPr>
        <p:txBody>
          <a:bodyPr wrap="none" rtlCol="0">
            <a:spAutoFit/>
          </a:bodyPr>
          <a:lstStyle/>
          <a:p>
            <a:r>
              <a:rPr lang="en-US" dirty="0"/>
              <a:t>2000</a:t>
            </a:r>
          </a:p>
        </p:txBody>
      </p:sp>
      <p:sp>
        <p:nvSpPr>
          <p:cNvPr id="18" name="TextBox 17">
            <a:extLst>
              <a:ext uri="{FF2B5EF4-FFF2-40B4-BE49-F238E27FC236}">
                <a16:creationId xmlns:a16="http://schemas.microsoft.com/office/drawing/2014/main" id="{8E71C726-BCD3-6A15-4566-2D5B7AAC1B28}"/>
              </a:ext>
            </a:extLst>
          </p:cNvPr>
          <p:cNvSpPr txBox="1"/>
          <p:nvPr/>
        </p:nvSpPr>
        <p:spPr>
          <a:xfrm>
            <a:off x="5769628" y="3897798"/>
            <a:ext cx="652743" cy="369332"/>
          </a:xfrm>
          <a:prstGeom prst="rect">
            <a:avLst/>
          </a:prstGeom>
          <a:noFill/>
        </p:spPr>
        <p:txBody>
          <a:bodyPr wrap="none" rtlCol="0">
            <a:spAutoFit/>
          </a:bodyPr>
          <a:lstStyle/>
          <a:p>
            <a:r>
              <a:rPr lang="en-US" dirty="0"/>
              <a:t>2004</a:t>
            </a:r>
          </a:p>
        </p:txBody>
      </p:sp>
      <p:sp>
        <p:nvSpPr>
          <p:cNvPr id="19" name="TextBox 18">
            <a:extLst>
              <a:ext uri="{FF2B5EF4-FFF2-40B4-BE49-F238E27FC236}">
                <a16:creationId xmlns:a16="http://schemas.microsoft.com/office/drawing/2014/main" id="{4A05F14E-F16C-1EAC-1327-95B163DE8C0E}"/>
              </a:ext>
            </a:extLst>
          </p:cNvPr>
          <p:cNvSpPr txBox="1"/>
          <p:nvPr/>
        </p:nvSpPr>
        <p:spPr>
          <a:xfrm>
            <a:off x="7440384" y="3927664"/>
            <a:ext cx="652743" cy="369332"/>
          </a:xfrm>
          <a:prstGeom prst="rect">
            <a:avLst/>
          </a:prstGeom>
          <a:noFill/>
        </p:spPr>
        <p:txBody>
          <a:bodyPr wrap="none" rtlCol="0">
            <a:spAutoFit/>
          </a:bodyPr>
          <a:lstStyle/>
          <a:p>
            <a:r>
              <a:rPr lang="en-US" dirty="0"/>
              <a:t>2008</a:t>
            </a:r>
          </a:p>
        </p:txBody>
      </p:sp>
      <p:sp>
        <p:nvSpPr>
          <p:cNvPr id="20" name="TextBox 19">
            <a:extLst>
              <a:ext uri="{FF2B5EF4-FFF2-40B4-BE49-F238E27FC236}">
                <a16:creationId xmlns:a16="http://schemas.microsoft.com/office/drawing/2014/main" id="{14ECCA3B-23CE-575A-8D5D-F09B4DF52C60}"/>
              </a:ext>
            </a:extLst>
          </p:cNvPr>
          <p:cNvSpPr txBox="1"/>
          <p:nvPr/>
        </p:nvSpPr>
        <p:spPr>
          <a:xfrm>
            <a:off x="9025100" y="3927664"/>
            <a:ext cx="652743" cy="369332"/>
          </a:xfrm>
          <a:prstGeom prst="rect">
            <a:avLst/>
          </a:prstGeom>
          <a:noFill/>
        </p:spPr>
        <p:txBody>
          <a:bodyPr wrap="none" rtlCol="0">
            <a:spAutoFit/>
          </a:bodyPr>
          <a:lstStyle/>
          <a:p>
            <a:r>
              <a:rPr lang="en-US" dirty="0"/>
              <a:t>2012</a:t>
            </a:r>
          </a:p>
        </p:txBody>
      </p:sp>
      <p:sp>
        <p:nvSpPr>
          <p:cNvPr id="23" name="Up Arrow 22">
            <a:extLst>
              <a:ext uri="{FF2B5EF4-FFF2-40B4-BE49-F238E27FC236}">
                <a16:creationId xmlns:a16="http://schemas.microsoft.com/office/drawing/2014/main" id="{D702E39E-65E3-8996-3A76-DBAF64194A54}"/>
              </a:ext>
            </a:extLst>
          </p:cNvPr>
          <p:cNvSpPr/>
          <p:nvPr/>
        </p:nvSpPr>
        <p:spPr>
          <a:xfrm>
            <a:off x="5621867" y="4765669"/>
            <a:ext cx="250368" cy="26919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00B050"/>
              </a:solidFill>
              <a:effectLst>
                <a:outerShdw blurRad="38100" dist="25400" dir="5400000" algn="ctr" rotWithShape="0">
                  <a:srgbClr val="6E747A">
                    <a:alpha val="43000"/>
                  </a:srgbClr>
                </a:outerShdw>
              </a:effectLst>
            </a:endParaRPr>
          </a:p>
        </p:txBody>
      </p:sp>
      <p:sp>
        <p:nvSpPr>
          <p:cNvPr id="25" name="Rectangle 24">
            <a:extLst>
              <a:ext uri="{FF2B5EF4-FFF2-40B4-BE49-F238E27FC236}">
                <a16:creationId xmlns:a16="http://schemas.microsoft.com/office/drawing/2014/main" id="{FEE1786A-E7ED-3118-67FF-6EF57004D7EA}"/>
              </a:ext>
            </a:extLst>
          </p:cNvPr>
          <p:cNvSpPr/>
          <p:nvPr/>
        </p:nvSpPr>
        <p:spPr>
          <a:xfrm>
            <a:off x="0" y="0"/>
            <a:ext cx="30003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4">
            <a:extLst>
              <a:ext uri="{FF2B5EF4-FFF2-40B4-BE49-F238E27FC236}">
                <a16:creationId xmlns:a16="http://schemas.microsoft.com/office/drawing/2014/main" id="{96C8E218-6870-7AEB-97EF-E302208BCAA1}"/>
              </a:ext>
            </a:extLst>
          </p:cNvPr>
          <p:cNvSpPr>
            <a:spLocks noGrp="1"/>
          </p:cNvSpPr>
          <p:nvPr>
            <p:ph type="title"/>
          </p:nvPr>
        </p:nvSpPr>
        <p:spPr>
          <a:xfrm>
            <a:off x="422226" y="305135"/>
            <a:ext cx="9510245" cy="746425"/>
          </a:xfrm>
        </p:spPr>
        <p:txBody>
          <a:bodyPr/>
          <a:lstStyle/>
          <a:p>
            <a:r>
              <a:rPr lang="en-US" dirty="0"/>
              <a:t>Why is doctoral education it important?</a:t>
            </a:r>
          </a:p>
        </p:txBody>
      </p:sp>
      <p:sp>
        <p:nvSpPr>
          <p:cNvPr id="30" name="TextBox 29">
            <a:extLst>
              <a:ext uri="{FF2B5EF4-FFF2-40B4-BE49-F238E27FC236}">
                <a16:creationId xmlns:a16="http://schemas.microsoft.com/office/drawing/2014/main" id="{B31E697E-CECE-B4B4-85FF-975A2A2830DE}"/>
              </a:ext>
            </a:extLst>
          </p:cNvPr>
          <p:cNvSpPr txBox="1"/>
          <p:nvPr/>
        </p:nvSpPr>
        <p:spPr>
          <a:xfrm>
            <a:off x="9117012" y="5963520"/>
            <a:ext cx="6093618" cy="276999"/>
          </a:xfrm>
          <a:prstGeom prst="rect">
            <a:avLst/>
          </a:prstGeom>
          <a:noFill/>
        </p:spPr>
        <p:txBody>
          <a:bodyPr wrap="square">
            <a:spAutoFit/>
          </a:bodyPr>
          <a:lstStyle/>
          <a:p>
            <a:r>
              <a:rPr lang="en-CA" sz="1200" kern="1200" dirty="0">
                <a:solidFill>
                  <a:schemeClr val="accent2"/>
                </a:solidFill>
                <a:effectLst/>
                <a:latin typeface="+mn-lt"/>
                <a:ea typeface="+mn-ea"/>
                <a:cs typeface="+mn-cs"/>
              </a:rPr>
              <a:t>Jones, 2018a</a:t>
            </a:r>
            <a:endParaRPr lang="en-US" sz="1200" dirty="0">
              <a:solidFill>
                <a:schemeClr val="accent2"/>
              </a:solidFill>
            </a:endParaRPr>
          </a:p>
        </p:txBody>
      </p:sp>
    </p:spTree>
    <p:extLst>
      <p:ext uri="{BB962C8B-B14F-4D97-AF65-F5344CB8AC3E}">
        <p14:creationId xmlns:p14="http://schemas.microsoft.com/office/powerpoint/2010/main" val="3036157067"/>
      </p:ext>
    </p:extLst>
  </p:cSld>
  <p:clrMapOvr>
    <a:masterClrMapping/>
  </p:clrMapOvr>
</p:sld>
</file>

<file path=ppt/theme/theme1.xml><?xml version="1.0" encoding="utf-8"?>
<a:theme xmlns:a="http://schemas.openxmlformats.org/drawingml/2006/main" name="1_BOUNDLESS Fall 2015">
  <a:themeElements>
    <a:clrScheme name="Boundless2015">
      <a:dk1>
        <a:sysClr val="windowText" lastClr="000000"/>
      </a:dk1>
      <a:lt1>
        <a:sysClr val="window" lastClr="FFFFFF"/>
      </a:lt1>
      <a:dk2>
        <a:srgbClr val="002A5C"/>
      </a:dk2>
      <a:lt2>
        <a:srgbClr val="E7E6E6"/>
      </a:lt2>
      <a:accent1>
        <a:srgbClr val="008BA9"/>
      </a:accent1>
      <a:accent2>
        <a:srgbClr val="A5A5A5"/>
      </a:accent2>
      <a:accent3>
        <a:srgbClr val="7BA4D9"/>
      </a:accent3>
      <a:accent4>
        <a:srgbClr val="DAE5CD"/>
      </a:accent4>
      <a:accent5>
        <a:srgbClr val="FFE498"/>
      </a:accent5>
      <a:accent6>
        <a:srgbClr val="2AA6C8"/>
      </a:accent6>
      <a:hlink>
        <a:srgbClr val="008BA9"/>
      </a:hlink>
      <a:folHlink>
        <a:srgbClr val="7BA4D9"/>
      </a:folHlink>
    </a:clrScheme>
    <a:fontScheme name="Boundless_UofT">
      <a:majorFont>
        <a:latin typeface="Trade Gothic LT Std Bold"/>
        <a:ea typeface=""/>
        <a:cs typeface=""/>
      </a:majorFont>
      <a:minorFont>
        <a:latin typeface="Trade Gothic 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ISE Slide Deck" id="{92DD698C-79AF-924D-956D-8136FF6DDC1B}" vid="{584D7625-4529-7640-B2D4-582121B5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BOUNDLESS Fall 2015</Template>
  <TotalTime>5358</TotalTime>
  <Words>3437</Words>
  <Application>Microsoft Macintosh PowerPoint</Application>
  <PresentationFormat>Widescreen</PresentationFormat>
  <Paragraphs>643</Paragraphs>
  <Slides>60</Slides>
  <Notes>60</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Arial</vt:lpstr>
      <vt:lpstr>Calibri</vt:lpstr>
      <vt:lpstr>Courier New</vt:lpstr>
      <vt:lpstr>Helvetica</vt:lpstr>
      <vt:lpstr>inherit</vt:lpstr>
      <vt:lpstr>Open Sans</vt:lpstr>
      <vt:lpstr>Roboto</vt:lpstr>
      <vt:lpstr>Times New Roman</vt:lpstr>
      <vt:lpstr>Trade Gothic LT Std</vt:lpstr>
      <vt:lpstr>Trade Gothic LT Std Bold</vt:lpstr>
      <vt:lpstr>Verdana</vt:lpstr>
      <vt:lpstr>Wingdings</vt:lpstr>
      <vt:lpstr>1_BOUNDLESS Fall 2015</vt:lpstr>
      <vt:lpstr>Speaker Series</vt:lpstr>
      <vt:lpstr>Upcoming :</vt:lpstr>
      <vt:lpstr>Land acknowledgement</vt:lpstr>
      <vt:lpstr>The new normal? The practice of doctoral education in a global pandemic</vt:lpstr>
      <vt:lpstr>Agenda</vt:lpstr>
      <vt:lpstr>PowerPoint Presentation</vt:lpstr>
      <vt:lpstr>What are the main issues/concerns faced by contemporary doctoral students?</vt:lpstr>
      <vt:lpstr>Why is doctoral education it important?</vt:lpstr>
      <vt:lpstr>Why is doctoral education it important?</vt:lpstr>
      <vt:lpstr>BUT…</vt:lpstr>
      <vt:lpstr>PowerPoint Presentation</vt:lpstr>
      <vt:lpstr>PowerPoint Presentation</vt:lpstr>
      <vt:lpstr>PowerPoint Presentation</vt:lpstr>
      <vt:lpstr>Perceptions of the doctorate</vt:lpstr>
      <vt:lpstr>PowerPoint Presentation</vt:lpstr>
      <vt:lpstr>PowerPoint Presentation</vt:lpstr>
      <vt:lpstr>PowerPoint Presentation</vt:lpstr>
      <vt:lpstr>Doctoral Socialization</vt:lpstr>
      <vt:lpstr>PowerPoint Presentation</vt:lpstr>
      <vt:lpstr>PowerPoint Presentation</vt:lpstr>
      <vt:lpstr>PowerPoint Presentation</vt:lpstr>
      <vt:lpstr>Research design &amp; Methods</vt:lpstr>
      <vt:lpstr>Research design &amp; Methods</vt:lpstr>
      <vt:lpstr>Research design &amp; Methods</vt:lpstr>
      <vt:lpstr>Research design &amp; Methods</vt:lpstr>
      <vt:lpstr>Research design &amp; Methods</vt:lpstr>
      <vt:lpstr>PowerPoint Presentation</vt:lpstr>
      <vt:lpstr>How was your Doctoral experience?</vt:lpstr>
      <vt:lpstr>Participants</vt:lpstr>
      <vt:lpstr>demographics</vt:lpstr>
      <vt:lpstr>PowerPoint Presentation</vt:lpstr>
      <vt:lpstr>Doctoral Experience in Canada: “overeducated &amp; underpaid”</vt:lpstr>
      <vt:lpstr>Results: Doctoral Experience in Canada</vt:lpstr>
      <vt:lpstr>Results: Doctoral Experience in Canada</vt:lpstr>
      <vt:lpstr>Results: Doctoral Experience in Canada</vt:lpstr>
      <vt:lpstr>Results: Doctoral Experience in Canada</vt:lpstr>
      <vt:lpstr>Results: Doctoral Experience in Canada</vt:lpstr>
      <vt:lpstr>How was your pandemic experience?</vt:lpstr>
      <vt:lpstr>Results: The Pandemic Doctorate</vt:lpstr>
      <vt:lpstr>Results: The Pandemic Doctorate</vt:lpstr>
      <vt:lpstr>Results: The Pandemic Doctorate</vt:lpstr>
      <vt:lpstr>Results: The Pandemic Doctorate</vt:lpstr>
      <vt:lpstr>Results: The Pandemic Doctorate</vt:lpstr>
      <vt:lpstr>PowerPoint Presentation</vt:lpstr>
      <vt:lpstr>a “new” field of doctoral education?</vt:lpstr>
      <vt:lpstr>PowerPoint Presentation</vt:lpstr>
      <vt:lpstr>PowerPoint Presentation</vt:lpstr>
      <vt:lpstr>In Summary</vt:lpstr>
      <vt:lpstr>PowerPoint Presentation</vt:lpstr>
      <vt:lpstr>FG Students</vt:lpstr>
      <vt:lpstr>FG Students</vt:lpstr>
      <vt:lpstr>FG Students</vt:lpstr>
      <vt:lpstr>FG Students</vt:lpstr>
      <vt:lpstr>limitations</vt:lpstr>
      <vt:lpstr>Recommendations / future directions</vt:lpstr>
      <vt:lpstr>Implications</vt:lpstr>
      <vt:lpstr>To Sum Up…</vt:lpstr>
      <vt:lpstr>Questions?</vt:lpstr>
      <vt:lpstr>Upcoming :</vt:lpstr>
      <vt:lpstr>Upcoming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Doctoral socialization in time of pandemic: inequity in the new social field</dc:title>
  <dc:subject/>
  <dc:creator>Microsoft Office User</dc:creator>
  <cp:keywords/>
  <dc:description/>
  <cp:lastModifiedBy>Ali Jefferson</cp:lastModifiedBy>
  <cp:revision>4</cp:revision>
  <cp:lastPrinted>2015-11-18T18:05:23Z</cp:lastPrinted>
  <dcterms:created xsi:type="dcterms:W3CDTF">2022-08-08T19:30:35Z</dcterms:created>
  <dcterms:modified xsi:type="dcterms:W3CDTF">2023-01-19T19:27:26Z</dcterms:modified>
  <cp:category/>
</cp:coreProperties>
</file>