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3" r:id="rId3"/>
    <p:sldId id="257" r:id="rId4"/>
    <p:sldId id="258" r:id="rId5"/>
    <p:sldId id="259" r:id="rId6"/>
    <p:sldId id="260" r:id="rId7"/>
    <p:sldId id="341" r:id="rId8"/>
    <p:sldId id="342" r:id="rId9"/>
    <p:sldId id="343" r:id="rId10"/>
    <p:sldId id="344" r:id="rId11"/>
    <p:sldId id="345" r:id="rId12"/>
    <p:sldId id="346" r:id="rId13"/>
    <p:sldId id="347" r:id="rId14"/>
    <p:sldId id="349" r:id="rId15"/>
    <p:sldId id="348" r:id="rId16"/>
    <p:sldId id="351" r:id="rId17"/>
    <p:sldId id="350" r:id="rId18"/>
    <p:sldId id="354" r:id="rId19"/>
    <p:sldId id="352"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65" autoAdjust="0"/>
    <p:restoredTop sz="94660"/>
  </p:normalViewPr>
  <p:slideViewPr>
    <p:cSldViewPr snapToGrid="0">
      <p:cViewPr varScale="1">
        <p:scale>
          <a:sx n="76" d="100"/>
          <a:sy n="76" d="100"/>
        </p:scale>
        <p:origin x="93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9270B-B9A2-51B7-C823-D0D927D6AF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DEE6798E-0A87-2559-C7AB-E2AA85805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360CD32-CBD4-144D-DA0A-034CDE05522B}"/>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5" name="Footer Placeholder 4">
            <a:extLst>
              <a:ext uri="{FF2B5EF4-FFF2-40B4-BE49-F238E27FC236}">
                <a16:creationId xmlns:a16="http://schemas.microsoft.com/office/drawing/2014/main" id="{08F8D20F-8DD8-823A-6B96-9EDE85168AA5}"/>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32CAAF9C-38F4-7112-E8CB-0028B8CB2966}"/>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337387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306E3-499C-738A-06A9-EB5A6B804115}"/>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516B125-23D9-82D5-2C9C-64CBF5CD74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88FB06-225E-EE1C-95E1-9A8F9609C017}"/>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5" name="Footer Placeholder 4">
            <a:extLst>
              <a:ext uri="{FF2B5EF4-FFF2-40B4-BE49-F238E27FC236}">
                <a16:creationId xmlns:a16="http://schemas.microsoft.com/office/drawing/2014/main" id="{CDB96C3B-EE9D-F278-8FB2-99D8F50B8576}"/>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922D06FC-8025-D7CE-8312-9737124F9932}"/>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342528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204512-54CC-908E-7FE4-4CAFFC8285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20EB98D-4950-E6F0-7B72-9C243CCC20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AF9B75A-2FED-78F8-4062-58EC72002154}"/>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5" name="Footer Placeholder 4">
            <a:extLst>
              <a:ext uri="{FF2B5EF4-FFF2-40B4-BE49-F238E27FC236}">
                <a16:creationId xmlns:a16="http://schemas.microsoft.com/office/drawing/2014/main" id="{682587E5-2C50-0D4F-15AD-FEA10C9C9C1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46B942D8-33EE-D06F-C1F3-5A60A3AD5D54}"/>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43233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5148B-EA59-7860-0E1F-A304F331C81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7189138-9FC4-C94F-BE32-93E1EBE019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47FC043-C9B8-77C3-CEA3-40B59C9CDC2D}"/>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5" name="Footer Placeholder 4">
            <a:extLst>
              <a:ext uri="{FF2B5EF4-FFF2-40B4-BE49-F238E27FC236}">
                <a16:creationId xmlns:a16="http://schemas.microsoft.com/office/drawing/2014/main" id="{B13255AA-72FB-B901-B7A5-ECA442987EAC}"/>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9536EBEB-CDC2-CEFA-C4BB-30D84B4E2231}"/>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1324325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A8439-E1DE-75A3-227B-287208932C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371EA7C-ACF2-C6DD-CA66-38D696477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6E7614-1AB5-E553-D4E6-348A0895A681}"/>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5" name="Footer Placeholder 4">
            <a:extLst>
              <a:ext uri="{FF2B5EF4-FFF2-40B4-BE49-F238E27FC236}">
                <a16:creationId xmlns:a16="http://schemas.microsoft.com/office/drawing/2014/main" id="{8285FF2C-56CC-E5F4-E210-A5820DE6CA0B}"/>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ED6137F7-9A8A-3CEA-FCCB-57B19B7B1AAB}"/>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3063911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CDF15-7664-9EB2-5EFE-7C63547C39D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F937FC6-45E6-7803-6142-9D9F4D71F8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7B9216E-A66B-ABAF-CB2B-3E15B50312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367E3CF-01BC-CDCE-E04C-340806CF50B1}"/>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6" name="Footer Placeholder 5">
            <a:extLst>
              <a:ext uri="{FF2B5EF4-FFF2-40B4-BE49-F238E27FC236}">
                <a16:creationId xmlns:a16="http://schemas.microsoft.com/office/drawing/2014/main" id="{AB4BF331-C5D6-A73D-DE95-CC6BFB72D5E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E29A46EA-B5EB-653F-91AD-B93DB503C42C}"/>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2918442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322D-12E5-CDCB-1A60-66CBB4E745D2}"/>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534042D-3767-681A-7C0B-44AC685B67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CEF1D9-BBD0-EE35-70A2-2F7EC41017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D634A08-2831-B089-FA72-C0375D0FD9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55D91-B09E-A096-C11B-004437BA67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8FC6252-0375-49F1-B24E-CB5A58FF0EE8}"/>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8" name="Footer Placeholder 7">
            <a:extLst>
              <a:ext uri="{FF2B5EF4-FFF2-40B4-BE49-F238E27FC236}">
                <a16:creationId xmlns:a16="http://schemas.microsoft.com/office/drawing/2014/main" id="{A0120C9E-9752-C719-064B-C29A98EC82A2}"/>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F70FC94B-6C18-5716-5781-2B9843DD1A70}"/>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327615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58838-72E4-752D-6DF7-C0ADA31874C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067A6D-8D13-247D-CC73-46F65CE06030}"/>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4" name="Footer Placeholder 3">
            <a:extLst>
              <a:ext uri="{FF2B5EF4-FFF2-40B4-BE49-F238E27FC236}">
                <a16:creationId xmlns:a16="http://schemas.microsoft.com/office/drawing/2014/main" id="{6DEE82E5-31BF-EA12-6497-FDF25B018C54}"/>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594F15F7-AB95-1426-6A66-8E6A33B84B33}"/>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4192356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A599C4-A1AF-BCBA-DABF-A90CF6BC1546}"/>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3" name="Footer Placeholder 2">
            <a:extLst>
              <a:ext uri="{FF2B5EF4-FFF2-40B4-BE49-F238E27FC236}">
                <a16:creationId xmlns:a16="http://schemas.microsoft.com/office/drawing/2014/main" id="{4609FD76-CB36-AD36-A27A-33BBA4437ECC}"/>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E0F75F9D-9E36-A3E3-B44C-6BB0BEA4FAEF}"/>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36707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DDC3-2FBE-2691-FD6E-71C1652AE5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7C128F2-FE01-5AB7-475F-D35C93F42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0A862CA-9C20-C0C1-9406-D6490781A2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7D384E-0EB6-2953-B308-FF42FDE42177}"/>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6" name="Footer Placeholder 5">
            <a:extLst>
              <a:ext uri="{FF2B5EF4-FFF2-40B4-BE49-F238E27FC236}">
                <a16:creationId xmlns:a16="http://schemas.microsoft.com/office/drawing/2014/main" id="{95F7B94F-6797-D7D0-ACDE-2F7CB4CCFD52}"/>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7A426380-21EB-92AF-5BDC-E8FFF96E1D2B}"/>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3202279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71170-494F-78C1-C884-5FD0DA65E7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3C21C369-46E2-2C87-DBDC-86DA79D565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016D58D9-D073-91CF-0E34-DE04565346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A9919A-4B1C-5312-6F65-326237E7F73D}"/>
              </a:ext>
            </a:extLst>
          </p:cNvPr>
          <p:cNvSpPr>
            <a:spLocks noGrp="1"/>
          </p:cNvSpPr>
          <p:nvPr>
            <p:ph type="dt" sz="half" idx="10"/>
          </p:nvPr>
        </p:nvSpPr>
        <p:spPr/>
        <p:txBody>
          <a:bodyPr/>
          <a:lstStyle/>
          <a:p>
            <a:fld id="{BCE5098F-2DA1-44E9-8CDE-C521622B45AB}" type="datetimeFigureOut">
              <a:rPr lang="en-AU" smtClean="0"/>
              <a:t>10/02/2023</a:t>
            </a:fld>
            <a:endParaRPr lang="en-AU" dirty="0"/>
          </a:p>
        </p:txBody>
      </p:sp>
      <p:sp>
        <p:nvSpPr>
          <p:cNvPr id="6" name="Footer Placeholder 5">
            <a:extLst>
              <a:ext uri="{FF2B5EF4-FFF2-40B4-BE49-F238E27FC236}">
                <a16:creationId xmlns:a16="http://schemas.microsoft.com/office/drawing/2014/main" id="{76A6C898-0275-EE5F-F477-5D59761A6D61}"/>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8F71025C-ECE0-4DA5-6BDD-B88FECED9342}"/>
              </a:ext>
            </a:extLst>
          </p:cNvPr>
          <p:cNvSpPr>
            <a:spLocks noGrp="1"/>
          </p:cNvSpPr>
          <p:nvPr>
            <p:ph type="sldNum" sz="quarter" idx="12"/>
          </p:nvPr>
        </p:nvSpPr>
        <p:spPr/>
        <p:txBody>
          <a:bodyPr/>
          <a:lstStyle/>
          <a:p>
            <a:fld id="{4025A5E2-6950-47F0-8A09-730EC7DEBAE4}" type="slidenum">
              <a:rPr lang="en-AU" smtClean="0"/>
              <a:t>‹#›</a:t>
            </a:fld>
            <a:endParaRPr lang="en-AU" dirty="0"/>
          </a:p>
        </p:txBody>
      </p:sp>
    </p:spTree>
    <p:extLst>
      <p:ext uri="{BB962C8B-B14F-4D97-AF65-F5344CB8AC3E}">
        <p14:creationId xmlns:p14="http://schemas.microsoft.com/office/powerpoint/2010/main" val="2942834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2D8BA2-8783-B698-C9D3-4EC28B0E80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E08B690-CECE-C185-53D7-25BF162649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569EBBC-1FF1-4CE0-F2ED-D83EFEA8C9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5098F-2DA1-44E9-8CDE-C521622B45AB}" type="datetimeFigureOut">
              <a:rPr lang="en-AU" smtClean="0"/>
              <a:t>10/02/2023</a:t>
            </a:fld>
            <a:endParaRPr lang="en-AU" dirty="0"/>
          </a:p>
        </p:txBody>
      </p:sp>
      <p:sp>
        <p:nvSpPr>
          <p:cNvPr id="5" name="Footer Placeholder 4">
            <a:extLst>
              <a:ext uri="{FF2B5EF4-FFF2-40B4-BE49-F238E27FC236}">
                <a16:creationId xmlns:a16="http://schemas.microsoft.com/office/drawing/2014/main" id="{B40B9FE3-5CD6-A8A1-4AE3-5ECDE1A8E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C7C4E86E-31AD-D906-50E7-45006A6AD5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5A5E2-6950-47F0-8A09-730EC7DEBAE4}" type="slidenum">
              <a:rPr lang="en-AU" smtClean="0"/>
              <a:t>‹#›</a:t>
            </a:fld>
            <a:endParaRPr lang="en-AU" dirty="0"/>
          </a:p>
        </p:txBody>
      </p:sp>
    </p:spTree>
    <p:extLst>
      <p:ext uri="{BB962C8B-B14F-4D97-AF65-F5344CB8AC3E}">
        <p14:creationId xmlns:p14="http://schemas.microsoft.com/office/powerpoint/2010/main" val="1927588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ncver.edu.au/research-and-statistics/visualisation-gallery/latest-vet-statisti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1B3BF-7492-B36E-634B-DC984B4325F6}"/>
              </a:ext>
            </a:extLst>
          </p:cNvPr>
          <p:cNvSpPr>
            <a:spLocks noGrp="1"/>
          </p:cNvSpPr>
          <p:nvPr>
            <p:ph type="ctrTitle"/>
          </p:nvPr>
        </p:nvSpPr>
        <p:spPr>
          <a:xfrm>
            <a:off x="510746" y="1122363"/>
            <a:ext cx="11178745" cy="2387600"/>
          </a:xfrm>
        </p:spPr>
        <p:txBody>
          <a:bodyPr>
            <a:normAutofit/>
          </a:bodyPr>
          <a:lstStyle/>
          <a:p>
            <a:r>
              <a:rPr lang="en-AU" dirty="0"/>
              <a:t>Eroding the Social Role of Vocational Education in Australia</a:t>
            </a:r>
          </a:p>
        </p:txBody>
      </p:sp>
      <p:sp>
        <p:nvSpPr>
          <p:cNvPr id="3" name="Subtitle 2">
            <a:extLst>
              <a:ext uri="{FF2B5EF4-FFF2-40B4-BE49-F238E27FC236}">
                <a16:creationId xmlns:a16="http://schemas.microsoft.com/office/drawing/2014/main" id="{DA20D597-79C5-28F9-F24F-40CD7864117E}"/>
              </a:ext>
            </a:extLst>
          </p:cNvPr>
          <p:cNvSpPr>
            <a:spLocks noGrp="1"/>
          </p:cNvSpPr>
          <p:nvPr>
            <p:ph type="subTitle" idx="1"/>
          </p:nvPr>
        </p:nvSpPr>
        <p:spPr>
          <a:xfrm>
            <a:off x="1524000" y="3929448"/>
            <a:ext cx="9144000" cy="1328351"/>
          </a:xfrm>
        </p:spPr>
        <p:txBody>
          <a:bodyPr/>
          <a:lstStyle/>
          <a:p>
            <a:r>
              <a:rPr lang="en-AU" dirty="0"/>
              <a:t>Steven Hodge, Griffith University, Australia</a:t>
            </a:r>
          </a:p>
        </p:txBody>
      </p:sp>
    </p:spTree>
    <p:extLst>
      <p:ext uri="{BB962C8B-B14F-4D97-AF65-F5344CB8AC3E}">
        <p14:creationId xmlns:p14="http://schemas.microsoft.com/office/powerpoint/2010/main" val="3788666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F3270-4B07-6F2A-57E8-205B813AF1F8}"/>
              </a:ext>
            </a:extLst>
          </p:cNvPr>
          <p:cNvSpPr>
            <a:spLocks noGrp="1"/>
          </p:cNvSpPr>
          <p:nvPr>
            <p:ph idx="1"/>
          </p:nvPr>
        </p:nvSpPr>
        <p:spPr>
          <a:xfrm>
            <a:off x="838200" y="670034"/>
            <a:ext cx="10515600" cy="5506929"/>
          </a:xfrm>
        </p:spPr>
        <p:txBody>
          <a:bodyPr>
            <a:normAutofit/>
          </a:bodyPr>
          <a:lstStyle/>
          <a:p>
            <a:pPr marL="0" indent="0">
              <a:buNone/>
            </a:pPr>
            <a:r>
              <a:rPr lang="en-AU" i="1" dirty="0"/>
              <a:t>The Government is determined that our education and training systems should play an active role in responding to the major economic challenges now facing Australia.</a:t>
            </a:r>
          </a:p>
          <a:p>
            <a:pPr marL="0" indent="0">
              <a:buNone/>
            </a:pPr>
            <a:r>
              <a:rPr lang="en-AU" i="1" dirty="0"/>
              <a:t>The adjustments required in the structure of the economy, and improvements in Australia's international competitiveness, will make heavy demands on our human resources and labour force skills. Our skills formation and training arrangements are not yet adequate to meet those demands.</a:t>
            </a:r>
          </a:p>
          <a:p>
            <a:pPr marL="0" indent="0">
              <a:buNone/>
            </a:pPr>
            <a:r>
              <a:rPr lang="en-AU" i="1" dirty="0"/>
              <a:t>The world’s most successful economies over the past two decades have given high priority to education, skills and competence at work as vital factors in economic performance, and have supported their skills development policies accordingly. Now we must do likewise. </a:t>
            </a:r>
          </a:p>
          <a:p>
            <a:pPr marL="0" indent="0">
              <a:buNone/>
            </a:pPr>
            <a:r>
              <a:rPr lang="en-AU" dirty="0"/>
              <a:t>(1987, p. iii)</a:t>
            </a:r>
          </a:p>
        </p:txBody>
      </p:sp>
    </p:spTree>
    <p:extLst>
      <p:ext uri="{BB962C8B-B14F-4D97-AF65-F5344CB8AC3E}">
        <p14:creationId xmlns:p14="http://schemas.microsoft.com/office/powerpoint/2010/main" val="3564369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6F871-D144-0303-A863-FC71792CF0B6}"/>
              </a:ext>
            </a:extLst>
          </p:cNvPr>
          <p:cNvSpPr>
            <a:spLocks noGrp="1"/>
          </p:cNvSpPr>
          <p:nvPr>
            <p:ph type="title"/>
          </p:nvPr>
        </p:nvSpPr>
        <p:spPr/>
        <p:txBody>
          <a:bodyPr/>
          <a:lstStyle/>
          <a:p>
            <a:r>
              <a:rPr lang="en-AU" dirty="0"/>
              <a:t>Key elements of the Training Reform Agenda</a:t>
            </a:r>
          </a:p>
        </p:txBody>
      </p:sp>
      <p:sp>
        <p:nvSpPr>
          <p:cNvPr id="3" name="Content Placeholder 2">
            <a:extLst>
              <a:ext uri="{FF2B5EF4-FFF2-40B4-BE49-F238E27FC236}">
                <a16:creationId xmlns:a16="http://schemas.microsoft.com/office/drawing/2014/main" id="{6CC1ABB6-3160-CA08-EA3A-5353B2120FB1}"/>
              </a:ext>
            </a:extLst>
          </p:cNvPr>
          <p:cNvSpPr>
            <a:spLocks noGrp="1"/>
          </p:cNvSpPr>
          <p:nvPr>
            <p:ph idx="1"/>
          </p:nvPr>
        </p:nvSpPr>
        <p:spPr/>
        <p:txBody>
          <a:bodyPr/>
          <a:lstStyle/>
          <a:p>
            <a:r>
              <a:rPr lang="en-AU" dirty="0"/>
              <a:t>Re-conceptualising the purpose of vocational education</a:t>
            </a:r>
          </a:p>
          <a:p>
            <a:r>
              <a:rPr lang="en-AU" dirty="0"/>
              <a:t>Positioning ‘industry’ as leader of the vocational education system</a:t>
            </a:r>
          </a:p>
          <a:p>
            <a:r>
              <a:rPr lang="en-AU" dirty="0"/>
              <a:t>Adopting competency-based training as a system-wide curriculum model</a:t>
            </a:r>
          </a:p>
          <a:p>
            <a:r>
              <a:rPr lang="en-AU" dirty="0"/>
              <a:t>Marketising vocational education provision</a:t>
            </a:r>
          </a:p>
          <a:p>
            <a:endParaRPr lang="en-AU" dirty="0"/>
          </a:p>
          <a:p>
            <a:endParaRPr lang="en-AU" dirty="0"/>
          </a:p>
        </p:txBody>
      </p:sp>
    </p:spTree>
    <p:extLst>
      <p:ext uri="{BB962C8B-B14F-4D97-AF65-F5344CB8AC3E}">
        <p14:creationId xmlns:p14="http://schemas.microsoft.com/office/powerpoint/2010/main" val="3512941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4ACEE-3809-F82D-B103-CABE0541190C}"/>
              </a:ext>
            </a:extLst>
          </p:cNvPr>
          <p:cNvSpPr>
            <a:spLocks noGrp="1"/>
          </p:cNvSpPr>
          <p:nvPr>
            <p:ph type="title"/>
          </p:nvPr>
        </p:nvSpPr>
        <p:spPr/>
        <p:txBody>
          <a:bodyPr/>
          <a:lstStyle/>
          <a:p>
            <a:r>
              <a:rPr lang="en-AU" dirty="0"/>
              <a:t>The purpose of vocational education</a:t>
            </a:r>
          </a:p>
        </p:txBody>
      </p:sp>
      <p:sp>
        <p:nvSpPr>
          <p:cNvPr id="3" name="Content Placeholder 2">
            <a:extLst>
              <a:ext uri="{FF2B5EF4-FFF2-40B4-BE49-F238E27FC236}">
                <a16:creationId xmlns:a16="http://schemas.microsoft.com/office/drawing/2014/main" id="{1AAE134D-F7C4-6B8E-BD7D-96DF361C57CD}"/>
              </a:ext>
            </a:extLst>
          </p:cNvPr>
          <p:cNvSpPr>
            <a:spLocks noGrp="1"/>
          </p:cNvSpPr>
          <p:nvPr>
            <p:ph idx="1"/>
          </p:nvPr>
        </p:nvSpPr>
        <p:spPr>
          <a:xfrm>
            <a:off x="838200" y="1825624"/>
            <a:ext cx="10515600" cy="4896451"/>
          </a:xfrm>
        </p:spPr>
        <p:txBody>
          <a:bodyPr/>
          <a:lstStyle/>
          <a:p>
            <a:r>
              <a:rPr lang="en-AU" dirty="0"/>
              <a:t>In the context of national crisis, the purpose of vocational education was reconceptualised in economic terms</a:t>
            </a:r>
          </a:p>
          <a:p>
            <a:r>
              <a:rPr lang="en-AU" dirty="0"/>
              <a:t>‘National skills formation’ became the focus</a:t>
            </a:r>
          </a:p>
          <a:p>
            <a:r>
              <a:rPr lang="en-AU" dirty="0"/>
              <a:t>Note that disadvantaged and unemployed people are specifically addressed in the policy with a view to their full participation in the workforce</a:t>
            </a:r>
          </a:p>
          <a:p>
            <a:r>
              <a:rPr lang="en-AU" dirty="0"/>
              <a:t>The economic rationale assumed that ‘national prosperity’ would automatically produce social benefits. Therefore, if VET is re-oriented to economic ends, the system will ultimately fulfil a social role</a:t>
            </a:r>
          </a:p>
          <a:p>
            <a:r>
              <a:rPr lang="en-AU" dirty="0"/>
              <a:t>Human capital theory supports the repurposing of VET</a:t>
            </a:r>
          </a:p>
        </p:txBody>
      </p:sp>
    </p:spTree>
    <p:extLst>
      <p:ext uri="{BB962C8B-B14F-4D97-AF65-F5344CB8AC3E}">
        <p14:creationId xmlns:p14="http://schemas.microsoft.com/office/powerpoint/2010/main" val="3897893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D1E4-6F52-F313-B73E-B5DF890777B0}"/>
              </a:ext>
            </a:extLst>
          </p:cNvPr>
          <p:cNvSpPr>
            <a:spLocks noGrp="1"/>
          </p:cNvSpPr>
          <p:nvPr>
            <p:ph type="title"/>
          </p:nvPr>
        </p:nvSpPr>
        <p:spPr/>
        <p:txBody>
          <a:bodyPr/>
          <a:lstStyle/>
          <a:p>
            <a:r>
              <a:rPr lang="en-AU" dirty="0"/>
              <a:t>Industry leadership of vocational education</a:t>
            </a:r>
          </a:p>
        </p:txBody>
      </p:sp>
      <p:sp>
        <p:nvSpPr>
          <p:cNvPr id="3" name="Content Placeholder 2">
            <a:extLst>
              <a:ext uri="{FF2B5EF4-FFF2-40B4-BE49-F238E27FC236}">
                <a16:creationId xmlns:a16="http://schemas.microsoft.com/office/drawing/2014/main" id="{861447A3-5F16-715C-320F-BB4496F2E5AD}"/>
              </a:ext>
            </a:extLst>
          </p:cNvPr>
          <p:cNvSpPr>
            <a:spLocks noGrp="1"/>
          </p:cNvSpPr>
          <p:nvPr>
            <p:ph idx="1"/>
          </p:nvPr>
        </p:nvSpPr>
        <p:spPr/>
        <p:txBody>
          <a:bodyPr/>
          <a:lstStyle/>
          <a:p>
            <a:r>
              <a:rPr lang="en-AU" dirty="0"/>
              <a:t>Educators were portrayed as having had too much influence over vocational education</a:t>
            </a:r>
          </a:p>
          <a:p>
            <a:r>
              <a:rPr lang="en-AU" dirty="0"/>
              <a:t>National skills formation would require input from ‘industry’</a:t>
            </a:r>
          </a:p>
          <a:p>
            <a:r>
              <a:rPr lang="en-AU" dirty="0"/>
              <a:t>Industry became the new leader of VET</a:t>
            </a:r>
          </a:p>
          <a:p>
            <a:r>
              <a:rPr lang="en-AU" dirty="0"/>
              <a:t>However,</a:t>
            </a:r>
          </a:p>
          <a:p>
            <a:pPr lvl="1"/>
            <a:r>
              <a:rPr lang="en-AU" dirty="0"/>
              <a:t>Not necessarily clear what is ‘industry’</a:t>
            </a:r>
          </a:p>
          <a:p>
            <a:pPr lvl="1"/>
            <a:r>
              <a:rPr lang="en-AU" dirty="0"/>
              <a:t>Not necessarily the case that ‘industry’ knows what it needs from VET</a:t>
            </a:r>
          </a:p>
          <a:p>
            <a:pPr lvl="1"/>
            <a:r>
              <a:rPr lang="en-AU" dirty="0"/>
              <a:t>Do industry interests coincide with public interests?</a:t>
            </a:r>
          </a:p>
          <a:p>
            <a:pPr marL="0" indent="0">
              <a:buNone/>
            </a:pPr>
            <a:endParaRPr lang="en-AU" dirty="0"/>
          </a:p>
        </p:txBody>
      </p:sp>
    </p:spTree>
    <p:extLst>
      <p:ext uri="{BB962C8B-B14F-4D97-AF65-F5344CB8AC3E}">
        <p14:creationId xmlns:p14="http://schemas.microsoft.com/office/powerpoint/2010/main" val="1444014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2EFE3-2C09-1E99-158E-991422653E07}"/>
              </a:ext>
            </a:extLst>
          </p:cNvPr>
          <p:cNvSpPr>
            <a:spLocks noGrp="1"/>
          </p:cNvSpPr>
          <p:nvPr>
            <p:ph type="title"/>
          </p:nvPr>
        </p:nvSpPr>
        <p:spPr>
          <a:xfrm>
            <a:off x="838200" y="365125"/>
            <a:ext cx="11353800" cy="1325563"/>
          </a:xfrm>
        </p:spPr>
        <p:txBody>
          <a:bodyPr/>
          <a:lstStyle/>
          <a:p>
            <a:r>
              <a:rPr lang="en-AU" dirty="0"/>
              <a:t>Competency-based training (Australian version)</a:t>
            </a:r>
          </a:p>
        </p:txBody>
      </p:sp>
      <p:sp>
        <p:nvSpPr>
          <p:cNvPr id="3" name="Content Placeholder 2">
            <a:extLst>
              <a:ext uri="{FF2B5EF4-FFF2-40B4-BE49-F238E27FC236}">
                <a16:creationId xmlns:a16="http://schemas.microsoft.com/office/drawing/2014/main" id="{C01C44EE-90B3-F5E4-1421-EC24EA75E95A}"/>
              </a:ext>
            </a:extLst>
          </p:cNvPr>
          <p:cNvSpPr>
            <a:spLocks noGrp="1"/>
          </p:cNvSpPr>
          <p:nvPr>
            <p:ph idx="1"/>
          </p:nvPr>
        </p:nvSpPr>
        <p:spPr/>
        <p:txBody>
          <a:bodyPr/>
          <a:lstStyle/>
          <a:p>
            <a:r>
              <a:rPr lang="en-AU" dirty="0"/>
              <a:t>Instrument of industry leadership of VET</a:t>
            </a:r>
          </a:p>
          <a:p>
            <a:r>
              <a:rPr lang="en-AU" dirty="0"/>
              <a:t>Focus on immediately applicable, narrowly construed skills</a:t>
            </a:r>
          </a:p>
          <a:p>
            <a:r>
              <a:rPr lang="en-AU" dirty="0"/>
              <a:t>Some problems:</a:t>
            </a:r>
          </a:p>
          <a:p>
            <a:pPr lvl="1"/>
            <a:r>
              <a:rPr lang="en-AU" dirty="0"/>
              <a:t>rapid redundancy of learning</a:t>
            </a:r>
          </a:p>
          <a:p>
            <a:pPr lvl="1"/>
            <a:r>
              <a:rPr lang="en-AU" dirty="0"/>
              <a:t>constrains mobility (in work and education)</a:t>
            </a:r>
          </a:p>
          <a:p>
            <a:pPr lvl="1"/>
            <a:r>
              <a:rPr lang="en-AU" dirty="0"/>
              <a:t>blocks access to ‘powerful knowledge’</a:t>
            </a:r>
          </a:p>
          <a:p>
            <a:pPr lvl="1"/>
            <a:r>
              <a:rPr lang="en-AU" dirty="0"/>
              <a:t>limits agency of educators</a:t>
            </a:r>
          </a:p>
          <a:p>
            <a:pPr lvl="1"/>
            <a:r>
              <a:rPr lang="en-AU" dirty="0"/>
              <a:t>difficulties accommodating local conditions and practices</a:t>
            </a:r>
          </a:p>
          <a:p>
            <a:pPr lvl="1"/>
            <a:endParaRPr lang="en-AU" dirty="0"/>
          </a:p>
          <a:p>
            <a:endParaRPr lang="en-AU" dirty="0"/>
          </a:p>
          <a:p>
            <a:endParaRPr lang="en-AU" dirty="0"/>
          </a:p>
        </p:txBody>
      </p:sp>
    </p:spTree>
    <p:extLst>
      <p:ext uri="{BB962C8B-B14F-4D97-AF65-F5344CB8AC3E}">
        <p14:creationId xmlns:p14="http://schemas.microsoft.com/office/powerpoint/2010/main" val="536990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19571-91C9-3EB1-0634-2A5561164C1E}"/>
              </a:ext>
            </a:extLst>
          </p:cNvPr>
          <p:cNvSpPr>
            <a:spLocks noGrp="1"/>
          </p:cNvSpPr>
          <p:nvPr>
            <p:ph type="title"/>
          </p:nvPr>
        </p:nvSpPr>
        <p:spPr>
          <a:xfrm>
            <a:off x="838200" y="365125"/>
            <a:ext cx="5257800" cy="1325563"/>
          </a:xfrm>
        </p:spPr>
        <p:txBody>
          <a:bodyPr/>
          <a:lstStyle/>
          <a:p>
            <a:r>
              <a:rPr lang="en-AU" dirty="0"/>
              <a:t>Marketisation of VET</a:t>
            </a:r>
          </a:p>
        </p:txBody>
      </p:sp>
      <p:sp>
        <p:nvSpPr>
          <p:cNvPr id="3" name="Content Placeholder 2">
            <a:extLst>
              <a:ext uri="{FF2B5EF4-FFF2-40B4-BE49-F238E27FC236}">
                <a16:creationId xmlns:a16="http://schemas.microsoft.com/office/drawing/2014/main" id="{17C3678C-C4FA-E7BA-8640-3B6AA86CC1BB}"/>
              </a:ext>
            </a:extLst>
          </p:cNvPr>
          <p:cNvSpPr>
            <a:spLocks noGrp="1"/>
          </p:cNvSpPr>
          <p:nvPr>
            <p:ph idx="1"/>
          </p:nvPr>
        </p:nvSpPr>
        <p:spPr>
          <a:xfrm>
            <a:off x="838198" y="1825625"/>
            <a:ext cx="5257799" cy="4351338"/>
          </a:xfrm>
        </p:spPr>
        <p:txBody>
          <a:bodyPr>
            <a:normAutofit/>
          </a:bodyPr>
          <a:lstStyle/>
          <a:p>
            <a:r>
              <a:rPr lang="en-AU" dirty="0"/>
              <a:t>Private provision has grown considerably as a result of training reform policy</a:t>
            </a:r>
          </a:p>
          <a:p>
            <a:r>
              <a:rPr lang="en-AU" dirty="0"/>
              <a:t>The focus of public providers has shifted</a:t>
            </a:r>
          </a:p>
          <a:p>
            <a:endParaRPr lang="en-AU" dirty="0"/>
          </a:p>
          <a:p>
            <a:endParaRPr lang="en-AU" dirty="0"/>
          </a:p>
          <a:p>
            <a:pPr marL="0" indent="0">
              <a:buNone/>
            </a:pPr>
            <a:endParaRPr lang="en-AU" dirty="0"/>
          </a:p>
          <a:p>
            <a:pPr marL="0" indent="0">
              <a:buNone/>
            </a:pPr>
            <a:r>
              <a:rPr lang="en-AU" dirty="0"/>
              <a:t>(Source: Toner, 2018)</a:t>
            </a:r>
          </a:p>
        </p:txBody>
      </p:sp>
      <p:pic>
        <p:nvPicPr>
          <p:cNvPr id="6" name="Picture 5">
            <a:extLst>
              <a:ext uri="{FF2B5EF4-FFF2-40B4-BE49-F238E27FC236}">
                <a16:creationId xmlns:a16="http://schemas.microsoft.com/office/drawing/2014/main" id="{F5911720-AABE-416D-5D72-921CB1EB9F7F}"/>
              </a:ext>
            </a:extLst>
          </p:cNvPr>
          <p:cNvPicPr>
            <a:picLocks noChangeAspect="1"/>
          </p:cNvPicPr>
          <p:nvPr/>
        </p:nvPicPr>
        <p:blipFill>
          <a:blip r:embed="rId2"/>
          <a:stretch>
            <a:fillRect/>
          </a:stretch>
        </p:blipFill>
        <p:spPr>
          <a:xfrm>
            <a:off x="6095997" y="205946"/>
            <a:ext cx="5898289" cy="6622566"/>
          </a:xfrm>
          <a:prstGeom prst="rect">
            <a:avLst/>
          </a:prstGeom>
        </p:spPr>
      </p:pic>
    </p:spTree>
    <p:extLst>
      <p:ext uri="{BB962C8B-B14F-4D97-AF65-F5344CB8AC3E}">
        <p14:creationId xmlns:p14="http://schemas.microsoft.com/office/powerpoint/2010/main" val="3130223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19571-91C9-3EB1-0634-2A5561164C1E}"/>
              </a:ext>
            </a:extLst>
          </p:cNvPr>
          <p:cNvSpPr>
            <a:spLocks noGrp="1"/>
          </p:cNvSpPr>
          <p:nvPr>
            <p:ph type="title"/>
          </p:nvPr>
        </p:nvSpPr>
        <p:spPr/>
        <p:txBody>
          <a:bodyPr/>
          <a:lstStyle/>
          <a:p>
            <a:r>
              <a:rPr lang="en-AU" dirty="0"/>
              <a:t>Marketisation of VET (cont.)</a:t>
            </a:r>
          </a:p>
        </p:txBody>
      </p:sp>
      <p:sp>
        <p:nvSpPr>
          <p:cNvPr id="3" name="Content Placeholder 2">
            <a:extLst>
              <a:ext uri="{FF2B5EF4-FFF2-40B4-BE49-F238E27FC236}">
                <a16:creationId xmlns:a16="http://schemas.microsoft.com/office/drawing/2014/main" id="{17C3678C-C4FA-E7BA-8640-3B6AA86CC1BB}"/>
              </a:ext>
            </a:extLst>
          </p:cNvPr>
          <p:cNvSpPr>
            <a:spLocks noGrp="1"/>
          </p:cNvSpPr>
          <p:nvPr>
            <p:ph idx="1"/>
          </p:nvPr>
        </p:nvSpPr>
        <p:spPr>
          <a:xfrm>
            <a:off x="838199" y="1825624"/>
            <a:ext cx="10678297" cy="4962353"/>
          </a:xfrm>
        </p:spPr>
        <p:txBody>
          <a:bodyPr/>
          <a:lstStyle/>
          <a:p>
            <a:r>
              <a:rPr lang="en-AU" dirty="0"/>
              <a:t>Marketising VET originally promoted as a way to expand provision</a:t>
            </a:r>
          </a:p>
          <a:p>
            <a:r>
              <a:rPr lang="en-AU" dirty="0"/>
              <a:t>However, marketisation has led to a range of quality problems noted by the VET regulator and employer associations</a:t>
            </a:r>
          </a:p>
          <a:p>
            <a:r>
              <a:rPr lang="en-AU" dirty="0"/>
              <a:t>From an economic theory perspective, problems of marketisation of VET in Australia include:</a:t>
            </a:r>
          </a:p>
          <a:p>
            <a:pPr lvl="1"/>
            <a:r>
              <a:rPr lang="en-AU" dirty="0"/>
              <a:t>Poor market information to consumers</a:t>
            </a:r>
          </a:p>
          <a:p>
            <a:pPr lvl="1"/>
            <a:r>
              <a:rPr lang="en-AU" dirty="0"/>
              <a:t>Restricted consumer choice</a:t>
            </a:r>
          </a:p>
          <a:p>
            <a:pPr lvl="1"/>
            <a:r>
              <a:rPr lang="en-AU" dirty="0"/>
              <a:t>Incentive structure creates a market for low-quality training</a:t>
            </a:r>
          </a:p>
          <a:p>
            <a:pPr lvl="1"/>
            <a:r>
              <a:rPr lang="en-AU" dirty="0"/>
              <a:t>Barriers to enter and exit the market</a:t>
            </a:r>
          </a:p>
          <a:p>
            <a:pPr lvl="1"/>
            <a:r>
              <a:rPr lang="en-AU" dirty="0"/>
              <a:t>Limits of regulation</a:t>
            </a:r>
          </a:p>
          <a:p>
            <a:pPr lvl="1"/>
            <a:r>
              <a:rPr lang="en-AU" dirty="0"/>
              <a:t>Reduced government funding overall (Toner, 2018)</a:t>
            </a:r>
          </a:p>
          <a:p>
            <a:pPr lvl="1"/>
            <a:endParaRPr lang="en-AU" dirty="0"/>
          </a:p>
          <a:p>
            <a:pPr lvl="1"/>
            <a:endParaRPr lang="en-AU" dirty="0"/>
          </a:p>
          <a:p>
            <a:pPr lvl="1"/>
            <a:endParaRPr lang="en-AU" dirty="0"/>
          </a:p>
        </p:txBody>
      </p:sp>
    </p:spTree>
    <p:extLst>
      <p:ext uri="{BB962C8B-B14F-4D97-AF65-F5344CB8AC3E}">
        <p14:creationId xmlns:p14="http://schemas.microsoft.com/office/powerpoint/2010/main" val="1941550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F026-51E9-6761-669A-52A3E0FB14A7}"/>
              </a:ext>
            </a:extLst>
          </p:cNvPr>
          <p:cNvSpPr>
            <a:spLocks noGrp="1"/>
          </p:cNvSpPr>
          <p:nvPr>
            <p:ph type="title"/>
          </p:nvPr>
        </p:nvSpPr>
        <p:spPr>
          <a:xfrm>
            <a:off x="838199" y="365125"/>
            <a:ext cx="10993821" cy="1325563"/>
          </a:xfrm>
        </p:spPr>
        <p:txBody>
          <a:bodyPr/>
          <a:lstStyle/>
          <a:p>
            <a:r>
              <a:rPr lang="en-AU" dirty="0"/>
              <a:t>Eroding the social role of vocational education</a:t>
            </a:r>
          </a:p>
        </p:txBody>
      </p:sp>
      <p:sp>
        <p:nvSpPr>
          <p:cNvPr id="3" name="Content Placeholder 2">
            <a:extLst>
              <a:ext uri="{FF2B5EF4-FFF2-40B4-BE49-F238E27FC236}">
                <a16:creationId xmlns:a16="http://schemas.microsoft.com/office/drawing/2014/main" id="{7E06A0A4-9AEC-F8CF-DCCD-5C90779C2D35}"/>
              </a:ext>
            </a:extLst>
          </p:cNvPr>
          <p:cNvSpPr>
            <a:spLocks noGrp="1"/>
          </p:cNvSpPr>
          <p:nvPr>
            <p:ph idx="1"/>
          </p:nvPr>
        </p:nvSpPr>
        <p:spPr>
          <a:xfrm>
            <a:off x="838200" y="1825624"/>
            <a:ext cx="10515600" cy="5032375"/>
          </a:xfrm>
        </p:spPr>
        <p:txBody>
          <a:bodyPr>
            <a:normAutofit/>
          </a:bodyPr>
          <a:lstStyle/>
          <a:p>
            <a:r>
              <a:rPr lang="en-AU" dirty="0"/>
              <a:t>Of a population of 25.7 million in 2021, 4.3 million participated in the VET system (most recent available figures [NCVER, 2023]). </a:t>
            </a:r>
          </a:p>
          <a:p>
            <a:r>
              <a:rPr lang="en-AU" dirty="0"/>
              <a:t>The dominance of the economic discourse crowds out alternative conceptualisations of vocational education</a:t>
            </a:r>
          </a:p>
          <a:p>
            <a:r>
              <a:rPr lang="en-AU" dirty="0"/>
              <a:t>Industry leadership has promoted interests of capital at considerable public cost (in latest figures, the Australian public contributed $10.4 billion to vocational education in 2021 [NCVER, 2023])</a:t>
            </a:r>
          </a:p>
          <a:p>
            <a:r>
              <a:rPr lang="en-AU" dirty="0"/>
              <a:t>Competency-based training limits educational outcomes for learners and has de-skilled the teaching workforce</a:t>
            </a:r>
          </a:p>
          <a:p>
            <a:r>
              <a:rPr lang="en-AU" dirty="0"/>
              <a:t>Marketisation has undermined the quality of vocational education</a:t>
            </a:r>
          </a:p>
        </p:txBody>
      </p:sp>
    </p:spTree>
    <p:extLst>
      <p:ext uri="{BB962C8B-B14F-4D97-AF65-F5344CB8AC3E}">
        <p14:creationId xmlns:p14="http://schemas.microsoft.com/office/powerpoint/2010/main" val="2928833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3B240-0A81-C118-E6E6-ADFF326AB16B}"/>
              </a:ext>
            </a:extLst>
          </p:cNvPr>
          <p:cNvSpPr>
            <a:spLocks noGrp="1"/>
          </p:cNvSpPr>
          <p:nvPr>
            <p:ph type="title"/>
          </p:nvPr>
        </p:nvSpPr>
        <p:spPr/>
        <p:txBody>
          <a:bodyPr/>
          <a:lstStyle/>
          <a:p>
            <a:r>
              <a:rPr lang="en-AU" dirty="0"/>
              <a:t>The future?</a:t>
            </a:r>
          </a:p>
        </p:txBody>
      </p:sp>
      <p:sp>
        <p:nvSpPr>
          <p:cNvPr id="3" name="Content Placeholder 2">
            <a:extLst>
              <a:ext uri="{FF2B5EF4-FFF2-40B4-BE49-F238E27FC236}">
                <a16:creationId xmlns:a16="http://schemas.microsoft.com/office/drawing/2014/main" id="{1849F42A-E472-25BF-5082-B5DA61C0E579}"/>
              </a:ext>
            </a:extLst>
          </p:cNvPr>
          <p:cNvSpPr>
            <a:spLocks noGrp="1"/>
          </p:cNvSpPr>
          <p:nvPr>
            <p:ph idx="1"/>
          </p:nvPr>
        </p:nvSpPr>
        <p:spPr/>
        <p:txBody>
          <a:bodyPr/>
          <a:lstStyle/>
          <a:p>
            <a:r>
              <a:rPr lang="en-AU" dirty="0"/>
              <a:t>Require sophisticated debate about the role of vocational education</a:t>
            </a:r>
          </a:p>
          <a:p>
            <a:r>
              <a:rPr lang="en-AU" dirty="0"/>
              <a:t>The social role of vocational education would be a generative starting-point</a:t>
            </a:r>
          </a:p>
          <a:p>
            <a:r>
              <a:rPr lang="en-AU" dirty="0"/>
              <a:t>Industry/employers have a role, but should it be the dominant one?</a:t>
            </a:r>
          </a:p>
          <a:p>
            <a:r>
              <a:rPr lang="en-AU" dirty="0"/>
              <a:t>Sophisticated forms of curriculum and pedagogy are demanded by contemporary conditions</a:t>
            </a:r>
          </a:p>
          <a:p>
            <a:r>
              <a:rPr lang="en-AU" dirty="0"/>
              <a:t>Marketisation needs to be fundamentally contested and rethought</a:t>
            </a:r>
          </a:p>
          <a:p>
            <a:endParaRPr lang="en-AU" dirty="0"/>
          </a:p>
        </p:txBody>
      </p:sp>
    </p:spTree>
    <p:extLst>
      <p:ext uri="{BB962C8B-B14F-4D97-AF65-F5344CB8AC3E}">
        <p14:creationId xmlns:p14="http://schemas.microsoft.com/office/powerpoint/2010/main" val="1274100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F5E70-16F6-DEB9-1A5F-65504C224EAB}"/>
              </a:ext>
            </a:extLst>
          </p:cNvPr>
          <p:cNvSpPr>
            <a:spLocks noGrp="1"/>
          </p:cNvSpPr>
          <p:nvPr>
            <p:ph type="title"/>
          </p:nvPr>
        </p:nvSpPr>
        <p:spPr/>
        <p:txBody>
          <a:bodyPr/>
          <a:lstStyle/>
          <a:p>
            <a:r>
              <a:rPr lang="en-AU" dirty="0"/>
              <a:t>References</a:t>
            </a:r>
          </a:p>
        </p:txBody>
      </p:sp>
      <p:sp>
        <p:nvSpPr>
          <p:cNvPr id="3" name="Content Placeholder 2">
            <a:extLst>
              <a:ext uri="{FF2B5EF4-FFF2-40B4-BE49-F238E27FC236}">
                <a16:creationId xmlns:a16="http://schemas.microsoft.com/office/drawing/2014/main" id="{931E5FFC-3998-9264-EA0D-DE787E714E81}"/>
              </a:ext>
            </a:extLst>
          </p:cNvPr>
          <p:cNvSpPr>
            <a:spLocks noGrp="1"/>
          </p:cNvSpPr>
          <p:nvPr>
            <p:ph idx="1"/>
          </p:nvPr>
        </p:nvSpPr>
        <p:spPr>
          <a:xfrm>
            <a:off x="838200" y="1825625"/>
            <a:ext cx="10515600" cy="4903098"/>
          </a:xfrm>
        </p:spPr>
        <p:txBody>
          <a:bodyPr>
            <a:normAutofit fontScale="85000" lnSpcReduction="20000"/>
          </a:bodyPr>
          <a:lstStyle/>
          <a:p>
            <a:pPr>
              <a:lnSpc>
                <a:spcPct val="107000"/>
              </a:lnSpc>
              <a:spcAft>
                <a:spcPts val="800"/>
              </a:spcAft>
            </a:pPr>
            <a:r>
              <a:rPr lang="en-AU" sz="2800" dirty="0">
                <a:effectLst/>
                <a:latin typeface="Calibri" panose="020F0502020204030204" pitchFamily="34" charset="0"/>
                <a:ea typeface="Calibri" panose="020F0502020204030204" pitchFamily="34" charset="0"/>
                <a:cs typeface="Times New Roman" panose="02020603050405020304" pitchFamily="18" charset="0"/>
              </a:rPr>
              <a:t>Australian Qualifications Framework Council (2013). </a:t>
            </a:r>
            <a:r>
              <a:rPr lang="en-AU" sz="2800" i="1" dirty="0">
                <a:effectLst/>
                <a:latin typeface="Calibri" panose="020F0502020204030204" pitchFamily="34" charset="0"/>
                <a:ea typeface="Calibri" panose="020F0502020204030204" pitchFamily="34" charset="0"/>
                <a:cs typeface="Times New Roman" panose="02020603050405020304" pitchFamily="18" charset="0"/>
              </a:rPr>
              <a:t>Australian Qualifications Framework, Second Edition</a:t>
            </a:r>
            <a:r>
              <a:rPr lang="en-AU" sz="2800" dirty="0">
                <a:effectLst/>
                <a:latin typeface="Calibri" panose="020F0502020204030204" pitchFamily="34" charset="0"/>
                <a:ea typeface="Calibri" panose="020F0502020204030204" pitchFamily="34" charset="0"/>
                <a:cs typeface="Times New Roman" panose="02020603050405020304" pitchFamily="18" charset="0"/>
              </a:rPr>
              <a:t>. AQFC.</a:t>
            </a:r>
          </a:p>
          <a:p>
            <a:pPr>
              <a:lnSpc>
                <a:spcPct val="107000"/>
              </a:lnSpc>
              <a:spcAft>
                <a:spcPts val="800"/>
              </a:spcAft>
            </a:pPr>
            <a:r>
              <a:rPr lang="en-AU" sz="2800" dirty="0">
                <a:effectLst/>
                <a:latin typeface="Calibri" panose="020F0502020204030204" pitchFamily="34" charset="0"/>
                <a:ea typeface="Calibri" panose="020F0502020204030204" pitchFamily="34" charset="0"/>
                <a:cs typeface="Times New Roman" panose="02020603050405020304" pitchFamily="18" charset="0"/>
              </a:rPr>
              <a:t>Dawkins, J. &amp; Holding, A. (1987). </a:t>
            </a:r>
            <a:r>
              <a:rPr lang="en-AU" sz="2800" i="1" dirty="0">
                <a:effectLst/>
                <a:latin typeface="Calibri" panose="020F0502020204030204" pitchFamily="34" charset="0"/>
                <a:ea typeface="Calibri" panose="020F0502020204030204" pitchFamily="34" charset="0"/>
                <a:cs typeface="Times New Roman" panose="02020603050405020304" pitchFamily="18" charset="0"/>
              </a:rPr>
              <a:t>Skills for Australia. </a:t>
            </a:r>
            <a:r>
              <a:rPr lang="en-AU" sz="2800" dirty="0">
                <a:effectLst/>
                <a:latin typeface="Calibri" panose="020F0502020204030204" pitchFamily="34" charset="0"/>
                <a:ea typeface="Calibri" panose="020F0502020204030204" pitchFamily="34" charset="0"/>
                <a:cs typeface="Times New Roman" panose="02020603050405020304" pitchFamily="18" charset="0"/>
              </a:rPr>
              <a:t>AGPS.</a:t>
            </a:r>
          </a:p>
          <a:p>
            <a:pPr>
              <a:lnSpc>
                <a:spcPct val="107000"/>
              </a:lnSpc>
              <a:spcAft>
                <a:spcPts val="800"/>
              </a:spcAft>
            </a:pPr>
            <a:r>
              <a:rPr lang="en-AU" sz="2800" dirty="0">
                <a:effectLst/>
                <a:latin typeface="Calibri" panose="020F0502020204030204" pitchFamily="34" charset="0"/>
                <a:ea typeface="Calibri" panose="020F0502020204030204" pitchFamily="34" charset="0"/>
                <a:cs typeface="Times New Roman" panose="02020603050405020304" pitchFamily="18" charset="0"/>
              </a:rPr>
              <a:t>Kangan, M. (ACOTAFE) (1974). </a:t>
            </a:r>
            <a:r>
              <a:rPr lang="en-AU" sz="2800" i="1" dirty="0">
                <a:effectLst/>
                <a:latin typeface="Calibri" panose="020F0502020204030204" pitchFamily="34" charset="0"/>
                <a:ea typeface="Calibri" panose="020F0502020204030204" pitchFamily="34" charset="0"/>
                <a:cs typeface="Times New Roman" panose="02020603050405020304" pitchFamily="18" charset="0"/>
              </a:rPr>
              <a:t>TAFE in Australia: Report on needs in technical and further education</a:t>
            </a:r>
            <a:r>
              <a:rPr lang="en-AU" sz="2800" dirty="0">
                <a:effectLst/>
                <a:latin typeface="Calibri" panose="020F0502020204030204" pitchFamily="34" charset="0"/>
                <a:ea typeface="Calibri" panose="020F0502020204030204" pitchFamily="34" charset="0"/>
                <a:cs typeface="Times New Roman" panose="02020603050405020304" pitchFamily="18" charset="0"/>
              </a:rPr>
              <a:t>.  AGPS. </a:t>
            </a:r>
          </a:p>
          <a:p>
            <a:pPr>
              <a:lnSpc>
                <a:spcPct val="107000"/>
              </a:lnSpc>
              <a:spcAft>
                <a:spcPts val="800"/>
              </a:spcAft>
            </a:pPr>
            <a:r>
              <a:rPr lang="en-AU" sz="2800" dirty="0">
                <a:effectLst/>
                <a:latin typeface="Calibri" panose="020F0502020204030204" pitchFamily="34" charset="0"/>
                <a:ea typeface="Calibri" panose="020F0502020204030204" pitchFamily="34" charset="0"/>
                <a:cs typeface="Times New Roman" panose="02020603050405020304" pitchFamily="18" charset="0"/>
              </a:rPr>
              <a:t>National Centre for Vocational Education Research (2023). </a:t>
            </a:r>
            <a:r>
              <a:rPr lang="en-AU" sz="2800" i="1" dirty="0">
                <a:effectLst/>
                <a:latin typeface="Calibri" panose="020F0502020204030204" pitchFamily="34" charset="0"/>
                <a:ea typeface="Calibri" panose="020F0502020204030204" pitchFamily="34" charset="0"/>
                <a:cs typeface="Times New Roman" panose="02020603050405020304" pitchFamily="18" charset="0"/>
              </a:rPr>
              <a:t>Latest VET Statistics</a:t>
            </a:r>
            <a:r>
              <a:rPr lang="en-AU" sz="2800" dirty="0">
                <a:effectLst/>
                <a:latin typeface="Calibri" panose="020F0502020204030204" pitchFamily="34" charset="0"/>
                <a:ea typeface="Calibri" panose="020F0502020204030204" pitchFamily="34" charset="0"/>
                <a:cs typeface="Times New Roman" panose="02020603050405020304" pitchFamily="18" charset="0"/>
              </a:rPr>
              <a:t>. Accessed 22/1/23 </a:t>
            </a:r>
            <a:r>
              <a:rPr lang="en-AU" sz="2800" dirty="0">
                <a:effectLst/>
                <a:latin typeface="Calibri" panose="020F0502020204030204" pitchFamily="34" charset="0"/>
                <a:ea typeface="Calibri" panose="020F0502020204030204" pitchFamily="34" charset="0"/>
                <a:cs typeface="Times New Roman" panose="02020603050405020304" pitchFamily="18" charset="0"/>
                <a:hlinkClick r:id="rId2"/>
              </a:rPr>
              <a:t>https://www.ncver.edu.au/research-and-statistics/visualisation-gallery/latest-vet-statistics</a:t>
            </a:r>
            <a:r>
              <a:rPr lang="en-AU" sz="2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800" dirty="0">
                <a:effectLst/>
                <a:latin typeface="Calibri" panose="020F0502020204030204" pitchFamily="34" charset="0"/>
                <a:ea typeface="Calibri" panose="020F0502020204030204" pitchFamily="34" charset="0"/>
                <a:cs typeface="Times New Roman" panose="02020603050405020304" pitchFamily="18" charset="0"/>
              </a:rPr>
              <a:t>Toner, P. (1918). A tale of Mandarins and Lemons: Creating the market for vocational education and training. In D. Cahill &amp; P. Toner (Eds.), </a:t>
            </a:r>
            <a:r>
              <a:rPr lang="en-AU" sz="2800" i="1" dirty="0">
                <a:effectLst/>
                <a:latin typeface="Calibri" panose="020F0502020204030204" pitchFamily="34" charset="0"/>
                <a:ea typeface="Calibri" panose="020F0502020204030204" pitchFamily="34" charset="0"/>
                <a:cs typeface="Times New Roman" panose="02020603050405020304" pitchFamily="18" charset="0"/>
              </a:rPr>
              <a:t>Wrong Way: How Privatisation &amp; Economic Reform Backfired</a:t>
            </a:r>
            <a:r>
              <a:rPr lang="en-AU" sz="2800" dirty="0">
                <a:effectLst/>
                <a:latin typeface="Calibri" panose="020F0502020204030204" pitchFamily="34" charset="0"/>
                <a:ea typeface="Calibri" panose="020F0502020204030204" pitchFamily="34" charset="0"/>
                <a:cs typeface="Times New Roman" panose="02020603050405020304" pitchFamily="18" charset="0"/>
              </a:rPr>
              <a:t> (pp. 58-83). La Trobe University Press.</a:t>
            </a:r>
          </a:p>
        </p:txBody>
      </p:sp>
    </p:spTree>
    <p:extLst>
      <p:ext uri="{BB962C8B-B14F-4D97-AF65-F5344CB8AC3E}">
        <p14:creationId xmlns:p14="http://schemas.microsoft.com/office/powerpoint/2010/main" val="1414411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913DE-5F88-0284-88FE-D5CB7C023227}"/>
              </a:ext>
            </a:extLst>
          </p:cNvPr>
          <p:cNvSpPr>
            <a:spLocks noGrp="1"/>
          </p:cNvSpPr>
          <p:nvPr>
            <p:ph type="title"/>
          </p:nvPr>
        </p:nvSpPr>
        <p:spPr/>
        <p:txBody>
          <a:bodyPr>
            <a:normAutofit/>
          </a:bodyPr>
          <a:lstStyle/>
          <a:p>
            <a:pPr>
              <a:lnSpc>
                <a:spcPct val="107000"/>
              </a:lnSpc>
              <a:spcAft>
                <a:spcPts val="800"/>
              </a:spcAft>
            </a:pPr>
            <a:r>
              <a:rPr lang="en-AU" sz="4000" dirty="0">
                <a:effectLst/>
                <a:latin typeface="Calibri" panose="020F0502020204030204" pitchFamily="34" charset="0"/>
                <a:ea typeface="Calibri" panose="020F0502020204030204" pitchFamily="34" charset="0"/>
                <a:cs typeface="Times New Roman" panose="02020603050405020304" pitchFamily="18" charset="0"/>
              </a:rPr>
              <a:t>I acknowledge the traditional owners of the unceded land from which I’m presenting, and pay my respect to Elders, past and present, and to all Aboriginal and Torres Strait Islander people.</a:t>
            </a:r>
            <a:endParaRPr lang="en-AU" sz="4000" dirty="0"/>
          </a:p>
        </p:txBody>
      </p:sp>
    </p:spTree>
    <p:extLst>
      <p:ext uri="{BB962C8B-B14F-4D97-AF65-F5344CB8AC3E}">
        <p14:creationId xmlns:p14="http://schemas.microsoft.com/office/powerpoint/2010/main" val="3971024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C11B7-820C-E11E-C222-B53DC56DD4B7}"/>
              </a:ext>
            </a:extLst>
          </p:cNvPr>
          <p:cNvSpPr>
            <a:spLocks noGrp="1"/>
          </p:cNvSpPr>
          <p:nvPr>
            <p:ph type="title"/>
          </p:nvPr>
        </p:nvSpPr>
        <p:spPr/>
        <p:txBody>
          <a:bodyPr/>
          <a:lstStyle/>
          <a:p>
            <a:r>
              <a:rPr lang="en-AU" dirty="0"/>
              <a:t>Overview</a:t>
            </a:r>
          </a:p>
        </p:txBody>
      </p:sp>
      <p:sp>
        <p:nvSpPr>
          <p:cNvPr id="3" name="Content Placeholder 2">
            <a:extLst>
              <a:ext uri="{FF2B5EF4-FFF2-40B4-BE49-F238E27FC236}">
                <a16:creationId xmlns:a16="http://schemas.microsoft.com/office/drawing/2014/main" id="{7ECCB159-098C-CEB1-746E-679ECF7C5406}"/>
              </a:ext>
            </a:extLst>
          </p:cNvPr>
          <p:cNvSpPr>
            <a:spLocks noGrp="1"/>
          </p:cNvSpPr>
          <p:nvPr>
            <p:ph idx="1"/>
          </p:nvPr>
        </p:nvSpPr>
        <p:spPr/>
        <p:txBody>
          <a:bodyPr/>
          <a:lstStyle/>
          <a:p>
            <a:pPr marL="0" indent="0">
              <a:buNone/>
            </a:pPr>
            <a:r>
              <a:rPr lang="en-AU" b="1" dirty="0"/>
              <a:t>Australian vocational education</a:t>
            </a:r>
          </a:p>
          <a:p>
            <a:r>
              <a:rPr lang="en-AU" dirty="0"/>
              <a:t>Some terms and history</a:t>
            </a:r>
          </a:p>
          <a:p>
            <a:r>
              <a:rPr lang="en-AU" dirty="0"/>
              <a:t>Some ruling ideas of contemporary Australian vocational education</a:t>
            </a:r>
          </a:p>
          <a:p>
            <a:r>
              <a:rPr lang="en-AU" dirty="0"/>
              <a:t>Ways these ideas erode the social role of vocational education</a:t>
            </a:r>
          </a:p>
          <a:p>
            <a:r>
              <a:rPr lang="en-AU" dirty="0"/>
              <a:t>A glance toward the future</a:t>
            </a:r>
          </a:p>
          <a:p>
            <a:endParaRPr lang="en-AU" dirty="0"/>
          </a:p>
        </p:txBody>
      </p:sp>
    </p:spTree>
    <p:extLst>
      <p:ext uri="{BB962C8B-B14F-4D97-AF65-F5344CB8AC3E}">
        <p14:creationId xmlns:p14="http://schemas.microsoft.com/office/powerpoint/2010/main" val="2665789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E6F14-FE0A-6B30-DA85-C12D929B96B4}"/>
              </a:ext>
            </a:extLst>
          </p:cNvPr>
          <p:cNvSpPr>
            <a:spLocks noGrp="1"/>
          </p:cNvSpPr>
          <p:nvPr>
            <p:ph type="title"/>
          </p:nvPr>
        </p:nvSpPr>
        <p:spPr/>
        <p:txBody>
          <a:bodyPr/>
          <a:lstStyle/>
          <a:p>
            <a:r>
              <a:rPr lang="en-AU" dirty="0"/>
              <a:t>Some terminology</a:t>
            </a:r>
          </a:p>
        </p:txBody>
      </p:sp>
      <p:sp>
        <p:nvSpPr>
          <p:cNvPr id="3" name="Content Placeholder 2">
            <a:extLst>
              <a:ext uri="{FF2B5EF4-FFF2-40B4-BE49-F238E27FC236}">
                <a16:creationId xmlns:a16="http://schemas.microsoft.com/office/drawing/2014/main" id="{989BB37E-EB5D-78FC-CE3E-83475783ED1D}"/>
              </a:ext>
            </a:extLst>
          </p:cNvPr>
          <p:cNvSpPr>
            <a:spLocks noGrp="1"/>
          </p:cNvSpPr>
          <p:nvPr>
            <p:ph idx="1"/>
          </p:nvPr>
        </p:nvSpPr>
        <p:spPr>
          <a:xfrm>
            <a:off x="838200" y="1825625"/>
            <a:ext cx="10515600" cy="4756478"/>
          </a:xfrm>
        </p:spPr>
        <p:txBody>
          <a:bodyPr/>
          <a:lstStyle/>
          <a:p>
            <a:r>
              <a:rPr lang="en-AU" dirty="0"/>
              <a:t>Vocational education?</a:t>
            </a:r>
          </a:p>
          <a:p>
            <a:r>
              <a:rPr lang="en-AU" dirty="0"/>
              <a:t>‘Vocational Education and Training’ (VET): a common term for competency-based vocational education provision in Australia</a:t>
            </a:r>
          </a:p>
          <a:p>
            <a:r>
              <a:rPr lang="en-AU" dirty="0"/>
              <a:t>Institutes of ‘Technical and Further Education’ (TAFEs): public colleges within the VET system</a:t>
            </a:r>
          </a:p>
          <a:p>
            <a:r>
              <a:rPr lang="en-AU" dirty="0"/>
              <a:t>‘Registered Training Providers’ (RTOs): formal term for providers of vocational education with the VET system</a:t>
            </a:r>
          </a:p>
          <a:p>
            <a:r>
              <a:rPr lang="en-AU" dirty="0"/>
              <a:t>‘Adult and Community Education’ (ACE): a small, fragmented form of post-compulsory provision that has largely been subsumed by the VET system</a:t>
            </a:r>
          </a:p>
          <a:p>
            <a:endParaRPr lang="en-AU" dirty="0"/>
          </a:p>
          <a:p>
            <a:endParaRPr lang="en-AU" dirty="0"/>
          </a:p>
        </p:txBody>
      </p:sp>
    </p:spTree>
    <p:extLst>
      <p:ext uri="{BB962C8B-B14F-4D97-AF65-F5344CB8AC3E}">
        <p14:creationId xmlns:p14="http://schemas.microsoft.com/office/powerpoint/2010/main" val="379322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2BBD6-FB10-E228-994B-E6EBDF4C7DA9}"/>
              </a:ext>
            </a:extLst>
          </p:cNvPr>
          <p:cNvSpPr>
            <a:spLocks noGrp="1"/>
          </p:cNvSpPr>
          <p:nvPr>
            <p:ph type="title"/>
          </p:nvPr>
        </p:nvSpPr>
        <p:spPr/>
        <p:txBody>
          <a:bodyPr/>
          <a:lstStyle/>
          <a:p>
            <a:r>
              <a:rPr lang="en-AU" dirty="0"/>
              <a:t>Australian Post-compulsory Education</a:t>
            </a:r>
          </a:p>
        </p:txBody>
      </p:sp>
      <p:sp>
        <p:nvSpPr>
          <p:cNvPr id="3" name="Content Placeholder 2">
            <a:extLst>
              <a:ext uri="{FF2B5EF4-FFF2-40B4-BE49-F238E27FC236}">
                <a16:creationId xmlns:a16="http://schemas.microsoft.com/office/drawing/2014/main" id="{5CBD9319-17CF-CFA3-B14C-F49CED3772B4}"/>
              </a:ext>
            </a:extLst>
          </p:cNvPr>
          <p:cNvSpPr>
            <a:spLocks noGrp="1"/>
          </p:cNvSpPr>
          <p:nvPr>
            <p:ph idx="1"/>
          </p:nvPr>
        </p:nvSpPr>
        <p:spPr/>
        <p:txBody>
          <a:bodyPr/>
          <a:lstStyle/>
          <a:p>
            <a:r>
              <a:rPr lang="en-AU" dirty="0"/>
              <a:t>Post compulsory education structured by a binary of VET and higher education</a:t>
            </a:r>
          </a:p>
          <a:p>
            <a:r>
              <a:rPr lang="en-AU" dirty="0"/>
              <a:t>The Australian tertiary binary shows up in numerous ways, for example in the Australian Qualifications Framework (AQF):</a:t>
            </a:r>
          </a:p>
        </p:txBody>
      </p:sp>
      <p:pic>
        <p:nvPicPr>
          <p:cNvPr id="4" name="Picture 3">
            <a:extLst>
              <a:ext uri="{FF2B5EF4-FFF2-40B4-BE49-F238E27FC236}">
                <a16:creationId xmlns:a16="http://schemas.microsoft.com/office/drawing/2014/main" id="{A49E5E56-3BC1-778C-984D-2308257D78A5}"/>
              </a:ext>
            </a:extLst>
          </p:cNvPr>
          <p:cNvPicPr>
            <a:picLocks noChangeAspect="1"/>
          </p:cNvPicPr>
          <p:nvPr/>
        </p:nvPicPr>
        <p:blipFill rotWithShape="1">
          <a:blip r:embed="rId2"/>
          <a:srcRect t="5904"/>
          <a:stretch/>
        </p:blipFill>
        <p:spPr>
          <a:xfrm>
            <a:off x="3117964" y="3736507"/>
            <a:ext cx="6127011" cy="2988755"/>
          </a:xfrm>
          <a:prstGeom prst="rect">
            <a:avLst/>
          </a:prstGeom>
        </p:spPr>
      </p:pic>
      <p:sp>
        <p:nvSpPr>
          <p:cNvPr id="5" name="Rectangle 4">
            <a:extLst>
              <a:ext uri="{FF2B5EF4-FFF2-40B4-BE49-F238E27FC236}">
                <a16:creationId xmlns:a16="http://schemas.microsoft.com/office/drawing/2014/main" id="{0938C814-8742-C205-F84F-EA619A5B6039}"/>
              </a:ext>
            </a:extLst>
          </p:cNvPr>
          <p:cNvSpPr/>
          <p:nvPr/>
        </p:nvSpPr>
        <p:spPr>
          <a:xfrm>
            <a:off x="6244531" y="4070705"/>
            <a:ext cx="1938653" cy="116018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Rectangle 5">
            <a:extLst>
              <a:ext uri="{FF2B5EF4-FFF2-40B4-BE49-F238E27FC236}">
                <a16:creationId xmlns:a16="http://schemas.microsoft.com/office/drawing/2014/main" id="{9A542EF3-639C-37D4-C44B-D75384A1D863}"/>
              </a:ext>
            </a:extLst>
          </p:cNvPr>
          <p:cNvSpPr/>
          <p:nvPr/>
        </p:nvSpPr>
        <p:spPr>
          <a:xfrm>
            <a:off x="4305878" y="5476463"/>
            <a:ext cx="1938653" cy="103469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387095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EBFED-37F7-045F-020C-A69AE98EDC8A}"/>
              </a:ext>
            </a:extLst>
          </p:cNvPr>
          <p:cNvSpPr>
            <a:spLocks noGrp="1"/>
          </p:cNvSpPr>
          <p:nvPr>
            <p:ph type="title"/>
          </p:nvPr>
        </p:nvSpPr>
        <p:spPr/>
        <p:txBody>
          <a:bodyPr/>
          <a:lstStyle/>
          <a:p>
            <a:r>
              <a:rPr lang="en-AU" dirty="0"/>
              <a:t>Australian vocational education timeline</a:t>
            </a:r>
          </a:p>
        </p:txBody>
      </p:sp>
      <p:sp>
        <p:nvSpPr>
          <p:cNvPr id="3" name="Content Placeholder 2">
            <a:extLst>
              <a:ext uri="{FF2B5EF4-FFF2-40B4-BE49-F238E27FC236}">
                <a16:creationId xmlns:a16="http://schemas.microsoft.com/office/drawing/2014/main" id="{D8B06379-B1C2-597D-E8DB-8E2740B4CD42}"/>
              </a:ext>
            </a:extLst>
          </p:cNvPr>
          <p:cNvSpPr>
            <a:spLocks noGrp="1"/>
          </p:cNvSpPr>
          <p:nvPr>
            <p:ph idx="1"/>
          </p:nvPr>
        </p:nvSpPr>
        <p:spPr>
          <a:xfrm>
            <a:off x="838200" y="1825625"/>
            <a:ext cx="10515600" cy="4870778"/>
          </a:xfrm>
        </p:spPr>
        <p:txBody>
          <a:bodyPr/>
          <a:lstStyle/>
          <a:p>
            <a:r>
              <a:rPr lang="en-AU" dirty="0"/>
              <a:t>The Australian VET system as we know it is a product of reforms set in motion in the late 1980s</a:t>
            </a:r>
          </a:p>
          <a:p>
            <a:r>
              <a:rPr lang="en-AU" dirty="0"/>
              <a:t>Prior to those reforms, vocational education has a complicated history</a:t>
            </a:r>
          </a:p>
          <a:p>
            <a:pPr lvl="1"/>
            <a:r>
              <a:rPr lang="en-AU" dirty="0"/>
              <a:t>A history of First Nations learning and education is yet to be written</a:t>
            </a:r>
          </a:p>
          <a:p>
            <a:pPr lvl="1"/>
            <a:r>
              <a:rPr lang="en-AU" dirty="0"/>
              <a:t>Apprenticeship-based vocational education was brought by the English</a:t>
            </a:r>
          </a:p>
          <a:p>
            <a:pPr lvl="1"/>
            <a:r>
              <a:rPr lang="en-AU" dirty="0"/>
              <a:t>Other borrowed models followed: Mechanics Institutes, Workers’ Educational Associations, Technical Colleges, etc.</a:t>
            </a:r>
          </a:p>
          <a:p>
            <a:pPr lvl="1"/>
            <a:r>
              <a:rPr lang="en-AU" dirty="0"/>
              <a:t>In the federal system of Australian government, vocational education has traditionally been a state-government concern except under special circumstances</a:t>
            </a:r>
          </a:p>
        </p:txBody>
      </p:sp>
    </p:spTree>
    <p:extLst>
      <p:ext uri="{BB962C8B-B14F-4D97-AF65-F5344CB8AC3E}">
        <p14:creationId xmlns:p14="http://schemas.microsoft.com/office/powerpoint/2010/main" val="377025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1CDE3-1E85-AC40-B8CC-8804851F717A}"/>
              </a:ext>
            </a:extLst>
          </p:cNvPr>
          <p:cNvSpPr>
            <a:spLocks noGrp="1"/>
          </p:cNvSpPr>
          <p:nvPr>
            <p:ph type="title"/>
          </p:nvPr>
        </p:nvSpPr>
        <p:spPr/>
        <p:txBody>
          <a:bodyPr/>
          <a:lstStyle/>
          <a:p>
            <a:r>
              <a:rPr lang="en-AU" dirty="0"/>
              <a:t>Kangan Reforms</a:t>
            </a:r>
          </a:p>
        </p:txBody>
      </p:sp>
      <p:sp>
        <p:nvSpPr>
          <p:cNvPr id="3" name="Content Placeholder 2">
            <a:extLst>
              <a:ext uri="{FF2B5EF4-FFF2-40B4-BE49-F238E27FC236}">
                <a16:creationId xmlns:a16="http://schemas.microsoft.com/office/drawing/2014/main" id="{DD6001A2-890F-E12C-6EC9-757876D49B9E}"/>
              </a:ext>
            </a:extLst>
          </p:cNvPr>
          <p:cNvSpPr>
            <a:spLocks noGrp="1"/>
          </p:cNvSpPr>
          <p:nvPr>
            <p:ph idx="1"/>
          </p:nvPr>
        </p:nvSpPr>
        <p:spPr/>
        <p:txBody>
          <a:bodyPr/>
          <a:lstStyle/>
          <a:p>
            <a:r>
              <a:rPr lang="en-AU" dirty="0"/>
              <a:t>The Commonwealth Government first attempted to impose a national identity upon vocational education in the 1970s</a:t>
            </a:r>
          </a:p>
          <a:p>
            <a:r>
              <a:rPr lang="en-AU" dirty="0"/>
              <a:t>Birth of the ‘TAFE sector’ – public vocational education system</a:t>
            </a:r>
          </a:p>
          <a:p>
            <a:r>
              <a:rPr lang="en-AU" dirty="0"/>
              <a:t>The new system was shaped by the ‘Kangan Report’</a:t>
            </a:r>
          </a:p>
          <a:p>
            <a:r>
              <a:rPr lang="en-AU" dirty="0"/>
              <a:t>The report defines vocational education in various ways, promoting a vision of a system that would serve individuals, communities and employers</a:t>
            </a:r>
          </a:p>
        </p:txBody>
      </p:sp>
    </p:spTree>
    <p:extLst>
      <p:ext uri="{BB962C8B-B14F-4D97-AF65-F5344CB8AC3E}">
        <p14:creationId xmlns:p14="http://schemas.microsoft.com/office/powerpoint/2010/main" val="968466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3466E-257A-F836-735A-9B1C35F5EAFC}"/>
              </a:ext>
            </a:extLst>
          </p:cNvPr>
          <p:cNvSpPr>
            <a:spLocks noGrp="1"/>
          </p:cNvSpPr>
          <p:nvPr>
            <p:ph type="title"/>
          </p:nvPr>
        </p:nvSpPr>
        <p:spPr/>
        <p:txBody>
          <a:bodyPr/>
          <a:lstStyle/>
          <a:p>
            <a:r>
              <a:rPr lang="en-AU" dirty="0"/>
              <a:t>Kangan Reforms</a:t>
            </a:r>
          </a:p>
        </p:txBody>
      </p:sp>
      <p:sp>
        <p:nvSpPr>
          <p:cNvPr id="3" name="Content Placeholder 2">
            <a:extLst>
              <a:ext uri="{FF2B5EF4-FFF2-40B4-BE49-F238E27FC236}">
                <a16:creationId xmlns:a16="http://schemas.microsoft.com/office/drawing/2014/main" id="{9877FDD3-35C8-BF80-CD76-6F014F2303E5}"/>
              </a:ext>
            </a:extLst>
          </p:cNvPr>
          <p:cNvSpPr>
            <a:spLocks noGrp="1"/>
          </p:cNvSpPr>
          <p:nvPr>
            <p:ph idx="1"/>
          </p:nvPr>
        </p:nvSpPr>
        <p:spPr/>
        <p:txBody>
          <a:bodyPr/>
          <a:lstStyle/>
          <a:p>
            <a:pPr marL="0" indent="0">
              <a:buNone/>
            </a:pPr>
            <a:r>
              <a:rPr lang="en-AU" i="1" dirty="0"/>
              <a:t>The main purpose of education is the betterment and development of individual people and their contribution of the good of the community. Technical and further education should be planned accordingly.</a:t>
            </a:r>
          </a:p>
          <a:p>
            <a:pPr marL="0" indent="0">
              <a:buNone/>
            </a:pPr>
            <a:r>
              <a:rPr lang="en-AU" i="1" dirty="0"/>
              <a:t>…it is important that general education be seen as relevant to vocational purposes and that vocational education in turn becomes more general in its content and methods so that people can be better prepared to adapt themselves to changing conditions and to re-training, as necessary, at any time of their working lives.</a:t>
            </a:r>
          </a:p>
          <a:p>
            <a:pPr marL="0" indent="0">
              <a:buNone/>
            </a:pPr>
            <a:r>
              <a:rPr lang="en-AU" dirty="0"/>
              <a:t>(1974, p. xxiii)</a:t>
            </a:r>
          </a:p>
          <a:p>
            <a:pPr marL="0" indent="0">
              <a:buNone/>
            </a:pPr>
            <a:endParaRPr lang="en-AU" dirty="0"/>
          </a:p>
        </p:txBody>
      </p:sp>
    </p:spTree>
    <p:extLst>
      <p:ext uri="{BB962C8B-B14F-4D97-AF65-F5344CB8AC3E}">
        <p14:creationId xmlns:p14="http://schemas.microsoft.com/office/powerpoint/2010/main" val="69487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A9695-F3FC-D970-673C-4E2AF9008065}"/>
              </a:ext>
            </a:extLst>
          </p:cNvPr>
          <p:cNvSpPr>
            <a:spLocks noGrp="1"/>
          </p:cNvSpPr>
          <p:nvPr>
            <p:ph type="title"/>
          </p:nvPr>
        </p:nvSpPr>
        <p:spPr/>
        <p:txBody>
          <a:bodyPr/>
          <a:lstStyle/>
          <a:p>
            <a:r>
              <a:rPr lang="en-AU" dirty="0"/>
              <a:t>National Training Reform Agenda</a:t>
            </a:r>
          </a:p>
        </p:txBody>
      </p:sp>
      <p:sp>
        <p:nvSpPr>
          <p:cNvPr id="3" name="Content Placeholder 2">
            <a:extLst>
              <a:ext uri="{FF2B5EF4-FFF2-40B4-BE49-F238E27FC236}">
                <a16:creationId xmlns:a16="http://schemas.microsoft.com/office/drawing/2014/main" id="{504DEDEF-C0E1-2D5F-BF7B-E28A296A9596}"/>
              </a:ext>
            </a:extLst>
          </p:cNvPr>
          <p:cNvSpPr>
            <a:spLocks noGrp="1"/>
          </p:cNvSpPr>
          <p:nvPr>
            <p:ph idx="1"/>
          </p:nvPr>
        </p:nvSpPr>
        <p:spPr/>
        <p:txBody>
          <a:bodyPr/>
          <a:lstStyle/>
          <a:p>
            <a:r>
              <a:rPr lang="en-AU" dirty="0"/>
              <a:t>In the late 1980s a second wave of national vocational education reform commenced</a:t>
            </a:r>
          </a:p>
          <a:p>
            <a:r>
              <a:rPr lang="en-AU" dirty="0"/>
              <a:t>The case for fundamental reform to vocational education (‘The National Training Reform Agenda’) was made in the context of economic and social challenges facing Australian governments</a:t>
            </a:r>
          </a:p>
          <a:p>
            <a:r>
              <a:rPr lang="en-AU" dirty="0"/>
              <a:t>An early argument for vocational education reform is presented in a policy statement titled ‘Skills for Australia’ by Ministers Dawkins and Holding. The Forward of the statement puts the situation like this:</a:t>
            </a:r>
          </a:p>
          <a:p>
            <a:endParaRPr lang="en-AU" dirty="0"/>
          </a:p>
        </p:txBody>
      </p:sp>
    </p:spTree>
    <p:extLst>
      <p:ext uri="{BB962C8B-B14F-4D97-AF65-F5344CB8AC3E}">
        <p14:creationId xmlns:p14="http://schemas.microsoft.com/office/powerpoint/2010/main" val="675634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679</TotalTime>
  <Words>1322</Words>
  <Application>Microsoft Office PowerPoint</Application>
  <PresentationFormat>Widescreen</PresentationFormat>
  <Paragraphs>107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Eroding the Social Role of Vocational Education in Australia</vt:lpstr>
      <vt:lpstr>I acknowledge the traditional owners of the unceded land from which I’m presenting, and pay my respect to Elders, past and present, and to all Aboriginal and Torres Strait Islander people.</vt:lpstr>
      <vt:lpstr>Overview</vt:lpstr>
      <vt:lpstr>Some terminology</vt:lpstr>
      <vt:lpstr>Australian Post-compulsory Education</vt:lpstr>
      <vt:lpstr>Australian vocational education timeline</vt:lpstr>
      <vt:lpstr>Kangan Reforms</vt:lpstr>
      <vt:lpstr>Kangan Reforms</vt:lpstr>
      <vt:lpstr>National Training Reform Agenda</vt:lpstr>
      <vt:lpstr>PowerPoint Presentation</vt:lpstr>
      <vt:lpstr>Key elements of the Training Reform Agenda</vt:lpstr>
      <vt:lpstr>The purpose of vocational education</vt:lpstr>
      <vt:lpstr>Industry leadership of vocational education</vt:lpstr>
      <vt:lpstr>Competency-based training (Australian version)</vt:lpstr>
      <vt:lpstr>Marketisation of VET</vt:lpstr>
      <vt:lpstr>Marketisation of VET (cont.)</vt:lpstr>
      <vt:lpstr>Eroding the social role of vocational education</vt:lpstr>
      <vt:lpstr>The future?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Eroding the Social Role of Vocational Education in Australia</dc:title>
  <dc:creator>Steven Hodge</dc:creator>
  <cp:lastModifiedBy>Steven Hodge</cp:lastModifiedBy>
  <cp:revision>29</cp:revision>
  <cp:lastPrinted>2023-02-09T06:38:44Z</cp:lastPrinted>
  <dcterms:created xsi:type="dcterms:W3CDTF">2023-02-07T22:13:59Z</dcterms:created>
  <dcterms:modified xsi:type="dcterms:W3CDTF">2023-02-09T23:37:44Z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daa4be3-f650-4692-881a-64ae220cbceb_Enabled">
    <vt:lpwstr>true</vt:lpwstr>
  </property>
  <property fmtid="{D5CDD505-2E9C-101B-9397-08002B2CF9AE}" pid="3" name="MSIP_Label_adaa4be3-f650-4692-881a-64ae220cbceb_SetDate">
    <vt:lpwstr>2023-02-08T03:52:34Z</vt:lpwstr>
  </property>
  <property fmtid="{D5CDD505-2E9C-101B-9397-08002B2CF9AE}" pid="4" name="MSIP_Label_adaa4be3-f650-4692-881a-64ae220cbceb_Method">
    <vt:lpwstr>Standard</vt:lpwstr>
  </property>
  <property fmtid="{D5CDD505-2E9C-101B-9397-08002B2CF9AE}" pid="5" name="MSIP_Label_adaa4be3-f650-4692-881a-64ae220cbceb_Name">
    <vt:lpwstr>OFFICIAL  Internal (External sharing)</vt:lpwstr>
  </property>
  <property fmtid="{D5CDD505-2E9C-101B-9397-08002B2CF9AE}" pid="6" name="MSIP_Label_adaa4be3-f650-4692-881a-64ae220cbceb_SiteId">
    <vt:lpwstr>5a7cc8ab-a4dc-4f9b-bf60-66714049ad62</vt:lpwstr>
  </property>
  <property fmtid="{D5CDD505-2E9C-101B-9397-08002B2CF9AE}" pid="7" name="MSIP_Label_adaa4be3-f650-4692-881a-64ae220cbceb_ActionId">
    <vt:lpwstr>26bd14a3-56a7-4d4c-85d3-37fa82c08801</vt:lpwstr>
  </property>
  <property fmtid="{D5CDD505-2E9C-101B-9397-08002B2CF9AE}" pid="8" name="MSIP_Label_adaa4be3-f650-4692-881a-64ae220cbceb_ContentBits">
    <vt:lpwstr>0</vt:lpwstr>
  </property>
</Properties>
</file>