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69" r:id="rId2"/>
    <p:sldId id="261" r:id="rId3"/>
    <p:sldId id="258" r:id="rId4"/>
    <p:sldId id="259" r:id="rId5"/>
    <p:sldId id="262" r:id="rId6"/>
    <p:sldId id="263" r:id="rId7"/>
    <p:sldId id="264" r:id="rId8"/>
    <p:sldId id="265" r:id="rId9"/>
    <p:sldId id="266" r:id="rId10"/>
    <p:sldId id="267"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1B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05"/>
    <p:restoredTop sz="74495"/>
  </p:normalViewPr>
  <p:slideViewPr>
    <p:cSldViewPr snapToGrid="0" snapToObjects="1">
      <p:cViewPr varScale="1">
        <p:scale>
          <a:sx n="81" d="100"/>
          <a:sy n="81" d="100"/>
        </p:scale>
        <p:origin x="1496" y="176"/>
      </p:cViewPr>
      <p:guideLst/>
    </p:cSldViewPr>
  </p:slideViewPr>
  <p:notesTextViewPr>
    <p:cViewPr>
      <p:scale>
        <a:sx n="1" d="1"/>
        <a:sy n="1" d="1"/>
      </p:scale>
      <p:origin x="0" y="0"/>
    </p:cViewPr>
  </p:notesTextViewPr>
  <p:notesViewPr>
    <p:cSldViewPr snapToGrid="0" snapToObjects="1">
      <p:cViewPr varScale="1">
        <p:scale>
          <a:sx n="85" d="100"/>
          <a:sy n="85" d="100"/>
        </p:scale>
        <p:origin x="3928"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534FBA23-8250-DB4B-905F-ACAE6AA7335F}" type="datetimeFigureOut">
              <a:rPr lang="en-US" smtClean="0"/>
              <a:t>4/19/23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1CF7D9-519E-0448-BFD9-6ABED10C92DF}" type="slidenum">
              <a:rPr lang="en-US" smtClean="0"/>
              <a:t>‹#›</a:t>
            </a:fld>
            <a:endParaRPr lang="en-US"/>
          </a:p>
        </p:txBody>
      </p:sp>
    </p:spTree>
    <p:extLst>
      <p:ext uri="{BB962C8B-B14F-4D97-AF65-F5344CB8AC3E}">
        <p14:creationId xmlns:p14="http://schemas.microsoft.com/office/powerpoint/2010/main" val="2274041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ducationcounts.govt.nz/statistics/retention_and_achievement"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Font typeface="+mj-lt"/>
              <a:buAutoNum type="arabicPeriod"/>
            </a:pPr>
            <a:r>
              <a:rPr lang="mi-NZ" sz="1100" dirty="0"/>
              <a:t>A more expansive version of this work will shortly be published in </a:t>
            </a:r>
            <a:r>
              <a:rPr lang="mi-NZ" sz="1100" i="1" dirty="0"/>
              <a:t>LATISS</a:t>
            </a:r>
            <a:r>
              <a:rPr lang="mi-NZ" sz="1100" dirty="0"/>
              <a:t>, </a:t>
            </a:r>
            <a:r>
              <a:rPr lang="mi-NZ" sz="1100" i="1" dirty="0"/>
              <a:t>16</a:t>
            </a:r>
            <a:r>
              <a:rPr lang="mi-NZ" sz="1100" dirty="0"/>
              <a:t>(2) Spring 2023: 1–30, doi: 10.3167/latiss.2023.160102</a:t>
            </a:r>
          </a:p>
          <a:p>
            <a:pPr marL="228600" lvl="0" indent="-228600" algn="l" rtl="0">
              <a:spcBef>
                <a:spcPts val="0"/>
              </a:spcBef>
              <a:spcAft>
                <a:spcPts val="0"/>
              </a:spcAft>
              <a:buFont typeface="+mj-lt"/>
              <a:buAutoNum type="arabicPeriod"/>
            </a:pPr>
            <a:r>
              <a:rPr lang="mi-NZ" sz="1100" dirty="0"/>
              <a:t>The shorter version presented today will be a chapter in the book I’m working on, provisionally entitled </a:t>
            </a:r>
            <a:r>
              <a:rPr lang="mi-NZ" sz="1100" i="1" kern="1200" dirty="0">
                <a:solidFill>
                  <a:schemeClr val="tx1"/>
                </a:solidFill>
                <a:effectLst/>
                <a:latin typeface="+mn-lt"/>
                <a:ea typeface="+mn-ea"/>
                <a:cs typeface="+mn-cs"/>
              </a:rPr>
              <a:t>Academic women and the work of doctoral supervision: Giving an account of ourselves</a:t>
            </a:r>
            <a:r>
              <a:rPr lang="en-NZ" sz="1100" kern="1200" dirty="0">
                <a:solidFill>
                  <a:schemeClr val="tx1"/>
                </a:solidFill>
                <a:effectLst/>
                <a:latin typeface="+mn-lt"/>
                <a:ea typeface="+mn-ea"/>
                <a:cs typeface="+mn-cs"/>
              </a:rPr>
              <a:t>. Due to publisher (</a:t>
            </a:r>
            <a:r>
              <a:rPr lang="en-NZ" sz="1100" kern="1200" dirty="0" err="1">
                <a:solidFill>
                  <a:schemeClr val="tx1"/>
                </a:solidFill>
                <a:effectLst/>
                <a:latin typeface="+mn-lt"/>
                <a:ea typeface="+mn-ea"/>
                <a:cs typeface="+mn-cs"/>
              </a:rPr>
              <a:t>Berghahn</a:t>
            </a:r>
            <a:r>
              <a:rPr lang="en-NZ" sz="1100" kern="1200" dirty="0">
                <a:solidFill>
                  <a:schemeClr val="tx1"/>
                </a:solidFill>
                <a:effectLst/>
                <a:latin typeface="+mn-lt"/>
                <a:ea typeface="+mn-ea"/>
                <a:cs typeface="+mn-cs"/>
              </a:rPr>
              <a:t>) at the end of 2023.</a:t>
            </a:r>
            <a:endParaRPr sz="1100" dirty="0"/>
          </a:p>
        </p:txBody>
      </p:sp>
    </p:spTree>
    <p:extLst>
      <p:ext uri="{BB962C8B-B14F-4D97-AF65-F5344CB8AC3E}">
        <p14:creationId xmlns:p14="http://schemas.microsoft.com/office/powerpoint/2010/main" val="2537415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mi-NZ" sz="1100" dirty="0"/>
              <a:t>Resistance: with its emphasis on cultivating autonomy</a:t>
            </a:r>
          </a:p>
          <a:p>
            <a:pPr marL="228600" lvl="0" indent="-228600">
              <a:buFont typeface="+mj-lt"/>
              <a:buAutoNum type="arabicPeriod"/>
            </a:pPr>
            <a:r>
              <a:rPr lang="mi-NZ" sz="1100" dirty="0"/>
              <a:t>Transformation: power is now acknowledged as an element of supervision; supervision is thought of ‘as a relationship’; ideas about care in supervision are prevalent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mi-NZ" sz="1100" dirty="0"/>
              <a:t>Globalised, massified, system: the cost of doctoral education is high and its promise is fading – stressful for students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mi-NZ" sz="1100" dirty="0"/>
              <a:t>NM as a gendered project: embeds “a new form of academic masculinity” (Leonard 2001: 43), suggesting an entrenchment of ‘neomasculinity’ in academic life?</a:t>
            </a:r>
            <a:endParaRPr lang="mi-NZ" sz="1100" dirty="0">
              <a:solidFill>
                <a:srgbClr val="111111"/>
              </a:solidFill>
            </a:endParaRPr>
          </a:p>
        </p:txBody>
      </p:sp>
    </p:spTree>
    <p:extLst>
      <p:ext uri="{BB962C8B-B14F-4D97-AF65-F5344CB8AC3E}">
        <p14:creationId xmlns:p14="http://schemas.microsoft.com/office/powerpoint/2010/main" val="432794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4865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mi-NZ" sz="1100" dirty="0"/>
              <a:t>Image of Dorothea: https://en.wikipedia.org/wiki/Dorothea_von_Rodde-Schl%C3%B6zer </a:t>
            </a:r>
          </a:p>
          <a:p>
            <a:pPr marL="228600" lvl="0" indent="-228600" algn="l" rtl="0">
              <a:spcBef>
                <a:spcPts val="0"/>
              </a:spcBef>
              <a:spcAft>
                <a:spcPts val="0"/>
              </a:spcAft>
              <a:buFont typeface="+mj-lt"/>
              <a:buAutoNum type="arabicPeriod"/>
            </a:pPr>
            <a:r>
              <a:rPr lang="mi-NZ" sz="1100" dirty="0"/>
              <a:t>Schlözer’s exam was held in the home of the dean, around a table, with six professors in atttendance as well as DS. Only some of the profs asked questions, at times there was quite a lot of “dispute” between them, they broke for tea twice, the exam lasted 2 hours or so. There was no thesis, instead a curriculum vitae; DS held knowledge in her head from her studies and was examined on that.</a:t>
            </a:r>
          </a:p>
          <a:p>
            <a:pPr marL="228600" lvl="0" indent="-228600" algn="l" rtl="0">
              <a:spcBef>
                <a:spcPts val="0"/>
              </a:spcBef>
              <a:spcAft>
                <a:spcPts val="0"/>
              </a:spcAft>
              <a:buFont typeface="+mj-lt"/>
              <a:buAutoNum type="arabicPeriod"/>
            </a:pPr>
            <a:r>
              <a:rPr lang="en-GB" sz="1100" kern="1200" dirty="0">
                <a:solidFill>
                  <a:schemeClr val="tx1"/>
                </a:solidFill>
                <a:effectLst/>
                <a:latin typeface="+mn-lt"/>
                <a:ea typeface="+mn-ea"/>
                <a:cs typeface="+mn-cs"/>
              </a:rPr>
              <a:t>Other examples, </a:t>
            </a:r>
            <a:r>
              <a:rPr lang="en-NZ" sz="1100" kern="1200" dirty="0">
                <a:solidFill>
                  <a:schemeClr val="tx1"/>
                </a:solidFill>
                <a:effectLst/>
                <a:latin typeface="+mn-lt"/>
                <a:ea typeface="+mn-ea"/>
                <a:cs typeface="+mn-cs"/>
              </a:rPr>
              <a:t>Elena </a:t>
            </a:r>
            <a:r>
              <a:rPr lang="en-NZ" sz="1100" kern="1200" dirty="0" err="1">
                <a:solidFill>
                  <a:schemeClr val="tx1"/>
                </a:solidFill>
                <a:effectLst/>
                <a:latin typeface="+mn-lt"/>
                <a:ea typeface="+mn-ea"/>
                <a:cs typeface="+mn-cs"/>
              </a:rPr>
              <a:t>Piscopia</a:t>
            </a:r>
            <a:r>
              <a:rPr lang="en-NZ" sz="1100" kern="1200" dirty="0">
                <a:solidFill>
                  <a:schemeClr val="tx1"/>
                </a:solidFill>
                <a:effectLst/>
                <a:latin typeface="+mn-lt"/>
                <a:ea typeface="+mn-ea"/>
                <a:cs typeface="+mn-cs"/>
              </a:rPr>
              <a:t> was awarded a doctorate by the University of Padua in 1678, Laura </a:t>
            </a:r>
            <a:r>
              <a:rPr lang="en-NZ" sz="1100" kern="1200" dirty="0" err="1">
                <a:solidFill>
                  <a:schemeClr val="tx1"/>
                </a:solidFill>
                <a:effectLst/>
                <a:latin typeface="+mn-lt"/>
                <a:ea typeface="+mn-ea"/>
                <a:cs typeface="+mn-cs"/>
              </a:rPr>
              <a:t>Bassi</a:t>
            </a:r>
            <a:r>
              <a:rPr lang="en-NZ" sz="1100" kern="1200" dirty="0">
                <a:solidFill>
                  <a:schemeClr val="tx1"/>
                </a:solidFill>
                <a:effectLst/>
                <a:latin typeface="+mn-lt"/>
                <a:ea typeface="+mn-ea"/>
                <a:cs typeface="+mn-cs"/>
              </a:rPr>
              <a:t> by the University of Bologna in 1732.</a:t>
            </a:r>
            <a:endParaRPr sz="1100" dirty="0"/>
          </a:p>
        </p:txBody>
      </p:sp>
    </p:spTree>
    <p:extLst>
      <p:ext uri="{BB962C8B-B14F-4D97-AF65-F5344CB8AC3E}">
        <p14:creationId xmlns:p14="http://schemas.microsoft.com/office/powerpoint/2010/main" val="33692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Font typeface="+mj-lt"/>
              <a:buAutoNum type="arabicPeriod"/>
            </a:pPr>
            <a:r>
              <a:rPr lang="mi-NZ" sz="1100" dirty="0"/>
              <a:t>Earllier higher docs based on candidate’s disputation of their professor’s writing (Clark 2006), or on being examined on basis of CV (like Dorothea). Sources for spread of PhD: Simpson (1983), Dobson (2012).</a:t>
            </a:r>
          </a:p>
          <a:p>
            <a:pPr marL="228600" lvl="0" indent="-228600" algn="l" rtl="0">
              <a:spcBef>
                <a:spcPts val="0"/>
              </a:spcBef>
              <a:spcAft>
                <a:spcPts val="0"/>
              </a:spcAft>
              <a:buFont typeface="+mj-lt"/>
              <a:buAutoNum type="arabicPeriod"/>
            </a:pPr>
            <a:r>
              <a:rPr lang="mi-NZ" sz="1100" dirty="0"/>
              <a:t>U Toronto data come from: Friedland, M.L. (2002). </a:t>
            </a:r>
            <a:r>
              <a:rPr lang="en-NZ" sz="1600" i="1" dirty="0"/>
              <a:t>The University of Toronto: A history</a:t>
            </a:r>
            <a:r>
              <a:rPr lang="en-NZ" sz="1600" dirty="0"/>
              <a:t>. University of Toronto Press.</a:t>
            </a:r>
            <a:endParaRPr lang="en-NZ" sz="1600" u="none" dirty="0"/>
          </a:p>
          <a:p>
            <a:pPr marL="228600" lvl="0" indent="-228600" algn="l" rtl="0">
              <a:spcBef>
                <a:spcPts val="0"/>
              </a:spcBef>
              <a:spcAft>
                <a:spcPts val="0"/>
              </a:spcAft>
              <a:buFont typeface="+mj-lt"/>
              <a:buAutoNum type="arabicPeriod"/>
            </a:pPr>
            <a:endParaRPr lang="mi-NZ" sz="1100" dirty="0"/>
          </a:p>
        </p:txBody>
      </p:sp>
    </p:spTree>
    <p:extLst>
      <p:ext uri="{BB962C8B-B14F-4D97-AF65-F5344CB8AC3E}">
        <p14:creationId xmlns:p14="http://schemas.microsoft.com/office/powerpoint/2010/main" val="2552460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mi-NZ" sz="1100" dirty="0">
                <a:solidFill>
                  <a:srgbClr val="111111"/>
                </a:solidFill>
              </a:rPr>
              <a:t>Medieval university professors and doctoral candidates </a:t>
            </a:r>
            <a:r>
              <a:rPr lang="mi-NZ" sz="1100" dirty="0"/>
              <a:t>had to be “of legitimate birth, without infamy, Christian, </a:t>
            </a:r>
            <a:r>
              <a:rPr lang="mi-NZ" sz="1100" b="1" dirty="0"/>
              <a:t>male</a:t>
            </a:r>
            <a:r>
              <a:rPr lang="mi-NZ" sz="1100" dirty="0"/>
              <a:t>, the proper age, and have all the antecedent degrees” (Clark 2006: 197).</a:t>
            </a:r>
          </a:p>
          <a:p>
            <a:pPr marL="228600" lvl="0" indent="-228600" algn="l" rtl="0">
              <a:spcBef>
                <a:spcPts val="0"/>
              </a:spcBef>
              <a:spcAft>
                <a:spcPts val="0"/>
              </a:spcAft>
              <a:buFont typeface="+mj-lt"/>
              <a:buAutoNum type="arabicPeriod"/>
            </a:pPr>
            <a:r>
              <a:rPr lang="mi-NZ" sz="1100" dirty="0"/>
              <a:t>Gardner et al quote from history of a NZ university.</a:t>
            </a:r>
            <a:endParaRPr sz="1100" dirty="0"/>
          </a:p>
        </p:txBody>
      </p:sp>
    </p:spTree>
    <p:extLst>
      <p:ext uri="{BB962C8B-B14F-4D97-AF65-F5344CB8AC3E}">
        <p14:creationId xmlns:p14="http://schemas.microsoft.com/office/powerpoint/2010/main" val="383302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indent="-228600">
              <a:lnSpc>
                <a:spcPct val="100000"/>
              </a:lnSpc>
              <a:buClr>
                <a:schemeClr val="dk1"/>
              </a:buClr>
              <a:buSzPts val="1100"/>
              <a:buFont typeface="+mj-lt"/>
              <a:buAutoNum type="arabicPeriod"/>
            </a:pPr>
            <a:r>
              <a:rPr lang="mi-NZ" sz="1100" dirty="0">
                <a:solidFill>
                  <a:schemeClr val="tx1"/>
                </a:solidFill>
                <a:latin typeface="+mn-lt"/>
              </a:rPr>
              <a:t>Arrival of modern PhD roughly coincides with: in Britain, the </a:t>
            </a:r>
            <a:r>
              <a:rPr lang="mi-NZ" sz="1100" i="1" dirty="0">
                <a:solidFill>
                  <a:schemeClr val="tx1"/>
                </a:solidFill>
                <a:latin typeface="+mn-lt"/>
              </a:rPr>
              <a:t>inclusion</a:t>
            </a:r>
            <a:r>
              <a:rPr lang="mi-NZ" sz="1100" dirty="0">
                <a:solidFill>
                  <a:schemeClr val="tx1"/>
                </a:solidFill>
                <a:latin typeface="+mn-lt"/>
              </a:rPr>
              <a:t> of women in HE; in Australia and NZ, the </a:t>
            </a:r>
            <a:r>
              <a:rPr lang="mi-NZ" sz="1100" i="1" dirty="0">
                <a:solidFill>
                  <a:schemeClr val="tx1"/>
                </a:solidFill>
                <a:latin typeface="+mn-lt"/>
              </a:rPr>
              <a:t>expansion</a:t>
            </a:r>
            <a:r>
              <a:rPr lang="mi-NZ" sz="1100" dirty="0">
                <a:solidFill>
                  <a:schemeClr val="tx1"/>
                </a:solidFill>
                <a:latin typeface="+mn-lt"/>
              </a:rPr>
              <a:t> of HE. </a:t>
            </a:r>
            <a:r>
              <a:rPr lang="mi-NZ" sz="1100" kern="1200" dirty="0">
                <a:solidFill>
                  <a:schemeClr val="tx1"/>
                </a:solidFill>
                <a:effectLst/>
                <a:latin typeface="+mn-lt"/>
                <a:ea typeface="+mn-ea"/>
                <a:cs typeface="+mn-cs"/>
              </a:rPr>
              <a:t>In Aust and NZ, women included as students earlier than in most universities in Britain.</a:t>
            </a:r>
          </a:p>
          <a:p>
            <a:pPr marL="228600" lvl="0" indent="-228600" algn="l" rtl="0">
              <a:spcBef>
                <a:spcPts val="0"/>
              </a:spcBef>
              <a:spcAft>
                <a:spcPts val="0"/>
              </a:spcAft>
              <a:buFont typeface="+mj-lt"/>
              <a:buAutoNum type="arabicPeriod"/>
            </a:pPr>
            <a:r>
              <a:rPr lang="en-NZ" sz="1200" kern="1200" dirty="0">
                <a:solidFill>
                  <a:schemeClr val="tx1"/>
                </a:solidFill>
                <a:effectLst/>
                <a:latin typeface="+mn-lt"/>
                <a:ea typeface="+mn-ea"/>
                <a:cs typeface="+mn-cs"/>
              </a:rPr>
              <a:t>First PhD to woman at Berkeley, Millicent Shinn, in education, in 1898; the 2</a:t>
            </a:r>
            <a:r>
              <a:rPr lang="en-NZ" sz="1200" kern="1200" baseline="30000" dirty="0">
                <a:solidFill>
                  <a:schemeClr val="tx1"/>
                </a:solidFill>
                <a:effectLst/>
                <a:latin typeface="+mn-lt"/>
                <a:ea typeface="+mn-ea"/>
                <a:cs typeface="+mn-cs"/>
              </a:rPr>
              <a:t>nd</a:t>
            </a:r>
            <a:r>
              <a:rPr lang="en-NZ" sz="1200" kern="1200" dirty="0">
                <a:solidFill>
                  <a:schemeClr val="tx1"/>
                </a:solidFill>
                <a:effectLst/>
                <a:latin typeface="+mn-lt"/>
                <a:ea typeface="+mn-ea"/>
                <a:cs typeface="+mn-cs"/>
              </a:rPr>
              <a:t> in 1900 by Jessica </a:t>
            </a:r>
            <a:r>
              <a:rPr lang="en-NZ" sz="1200" kern="1200" dirty="0" err="1">
                <a:solidFill>
                  <a:schemeClr val="tx1"/>
                </a:solidFill>
                <a:effectLst/>
                <a:latin typeface="+mn-lt"/>
                <a:ea typeface="+mn-ea"/>
                <a:cs typeface="+mn-cs"/>
              </a:rPr>
              <a:t>Peixotto</a:t>
            </a:r>
            <a:r>
              <a:rPr lang="en-NZ" sz="1200" kern="1200" dirty="0">
                <a:solidFill>
                  <a:schemeClr val="tx1"/>
                </a:solidFill>
                <a:effectLst/>
                <a:latin typeface="+mn-lt"/>
                <a:ea typeface="+mn-ea"/>
                <a:cs typeface="+mn-cs"/>
              </a:rPr>
              <a:t> in political science (</a:t>
            </a:r>
            <a:r>
              <a:rPr lang="en-NZ" sz="1200" kern="1200" dirty="0" err="1">
                <a:solidFill>
                  <a:schemeClr val="tx1"/>
                </a:solidFill>
                <a:effectLst/>
                <a:latin typeface="+mn-lt"/>
                <a:ea typeface="+mn-ea"/>
                <a:cs typeface="+mn-cs"/>
              </a:rPr>
              <a:t>Nerad</a:t>
            </a:r>
            <a:r>
              <a:rPr lang="en-NZ" sz="1200" kern="1200" dirty="0">
                <a:solidFill>
                  <a:schemeClr val="tx1"/>
                </a:solidFill>
                <a:effectLst/>
                <a:latin typeface="+mn-lt"/>
                <a:ea typeface="+mn-ea"/>
                <a:cs typeface="+mn-cs"/>
              </a:rPr>
              <a:t>, 1999, p.21). By 1915, 15 women had earned PhDs.</a:t>
            </a:r>
            <a:r>
              <a:rPr lang="en-NZ" sz="1100" dirty="0">
                <a:solidFill>
                  <a:schemeClr val="tx1"/>
                </a:solidFill>
                <a:effectLst/>
                <a:latin typeface="+mn-lt"/>
              </a:rPr>
              <a:t> </a:t>
            </a:r>
            <a:r>
              <a:rPr lang="en-NZ" sz="1200" kern="1200" dirty="0">
                <a:solidFill>
                  <a:schemeClr val="tx1"/>
                </a:solidFill>
                <a:effectLst/>
                <a:latin typeface="+mn-lt"/>
                <a:ea typeface="+mn-ea"/>
                <a:cs typeface="+mn-cs"/>
              </a:rPr>
              <a:t>(Women entered Berkeley in 1870, just two years after it opened, without controversy as happened elsewhere – </a:t>
            </a:r>
            <a:r>
              <a:rPr lang="en-NZ" sz="1200" kern="1200" dirty="0" err="1">
                <a:solidFill>
                  <a:schemeClr val="tx1"/>
                </a:solidFill>
                <a:effectLst/>
                <a:latin typeface="+mn-lt"/>
                <a:ea typeface="+mn-ea"/>
                <a:cs typeface="+mn-cs"/>
              </a:rPr>
              <a:t>Nerad</a:t>
            </a:r>
            <a:r>
              <a:rPr lang="en-NZ" sz="1200" kern="1200" dirty="0">
                <a:solidFill>
                  <a:schemeClr val="tx1"/>
                </a:solidFill>
                <a:effectLst/>
                <a:latin typeface="+mn-lt"/>
                <a:ea typeface="+mn-ea"/>
                <a:cs typeface="+mn-cs"/>
              </a:rPr>
              <a:t> (pp.18-19) suggests this was partly because no-one believed they would want to go to university, therefore the university’s regulations had not excluded them but also that the schooling system was not set up to get them there.)</a:t>
            </a:r>
          </a:p>
          <a:p>
            <a:pPr marL="228600" lvl="0" indent="-228600" algn="l" rtl="0">
              <a:spcBef>
                <a:spcPts val="0"/>
              </a:spcBef>
              <a:spcAft>
                <a:spcPts val="0"/>
              </a:spcAft>
              <a:buFont typeface="+mj-lt"/>
              <a:buAutoNum type="arabicPeriod"/>
            </a:pPr>
            <a:r>
              <a:rPr lang="en-NZ" sz="1200" kern="1200" dirty="0">
                <a:solidFill>
                  <a:schemeClr val="tx1"/>
                </a:solidFill>
                <a:effectLst/>
                <a:latin typeface="+mn-lt"/>
                <a:ea typeface="+mn-ea"/>
                <a:cs typeface="+mn-cs"/>
              </a:rPr>
              <a:t>U Toronto introduced the PhD in 1897: first awards in 1900; first two women graduated in 1903: Emma Sophia Baker (philosophy) and Clara Benson (chemistry). Friedland </a:t>
            </a:r>
            <a:endParaRPr lang="mi-NZ" sz="1100" kern="1200" dirty="0">
              <a:solidFill>
                <a:schemeClr val="tx1"/>
              </a:solidFill>
              <a:effectLst/>
              <a:latin typeface="+mn-lt"/>
              <a:ea typeface="+mn-ea"/>
              <a:cs typeface="+mn-cs"/>
            </a:endParaRPr>
          </a:p>
          <a:p>
            <a:pPr marL="228600" lvl="0" indent="-228600" algn="l" rtl="0">
              <a:spcBef>
                <a:spcPts val="0"/>
              </a:spcBef>
              <a:spcAft>
                <a:spcPts val="0"/>
              </a:spcAft>
              <a:buFont typeface="+mj-lt"/>
              <a:buAutoNum type="arabicPeriod"/>
            </a:pPr>
            <a:r>
              <a:rPr lang="mi-NZ" sz="1100" kern="1200" dirty="0">
                <a:solidFill>
                  <a:schemeClr val="tx1"/>
                </a:solidFill>
                <a:effectLst/>
                <a:latin typeface="+mn-lt"/>
                <a:ea typeface="+mn-ea"/>
                <a:cs typeface="+mn-cs"/>
              </a:rPr>
              <a:t>In NZ in 2020, 400 women completed doctorates compared to 290 men in New Zealand (domestic students). Source: </a:t>
            </a:r>
            <a:r>
              <a:rPr lang="mi-NZ" sz="1100" u="sng"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https://www.educationcounts.govt.nz/statistics/retention_and_achievement</a:t>
            </a:r>
            <a:r>
              <a:rPr lang="mi-NZ" sz="1100" kern="1200" dirty="0">
                <a:solidFill>
                  <a:schemeClr val="tx1"/>
                </a:solidFill>
                <a:effectLst/>
                <a:latin typeface="+mn-lt"/>
                <a:ea typeface="+mn-ea"/>
                <a:cs typeface="+mn-cs"/>
              </a:rPr>
              <a:t> accessed 09/08/21.</a:t>
            </a:r>
            <a:endParaRPr sz="1100" dirty="0">
              <a:solidFill>
                <a:schemeClr val="tx1"/>
              </a:solidFill>
              <a:latin typeface="+mn-lt"/>
            </a:endParaRPr>
          </a:p>
        </p:txBody>
      </p:sp>
    </p:spTree>
    <p:extLst>
      <p:ext uri="{BB962C8B-B14F-4D97-AF65-F5344CB8AC3E}">
        <p14:creationId xmlns:p14="http://schemas.microsoft.com/office/powerpoint/2010/main" val="3842929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dirty="0">
                <a:solidFill>
                  <a:schemeClr val="tx1"/>
                </a:solidFill>
              </a:rPr>
              <a:t>I excluded a small amount of critical supervision literature that mentioned either women supervisors in passing while discussing women doctoral students, or gender in passing while discussing supervision more generally, or graduate mentoring. And, of course, there is a </a:t>
            </a:r>
            <a:r>
              <a:rPr lang="mi-NZ" sz="1100" dirty="0">
                <a:solidFill>
                  <a:schemeClr val="tx1"/>
                </a:solidFill>
              </a:rPr>
              <a:t>lot more literature on women doc students, dating back to the 70s eg Centra (1974).</a:t>
            </a:r>
          </a:p>
          <a:p>
            <a:pPr marL="228600" lvl="0" indent="-228600" algn="l" rtl="0">
              <a:spcBef>
                <a:spcPts val="0"/>
              </a:spcBef>
              <a:spcAft>
                <a:spcPts val="0"/>
              </a:spcAft>
              <a:buFont typeface="+mj-lt"/>
              <a:buAutoNum type="arabicPeriod"/>
            </a:pPr>
            <a:r>
              <a:rPr lang="mi-NZ" sz="1100" dirty="0">
                <a:solidFill>
                  <a:schemeClr val="tx1"/>
                </a:solidFill>
              </a:rPr>
              <a:t>My two questions come from Stengers &amp; Despret (2014) – ‘what are women doing to philosophy?’ – and Irigaray (1985) – see notes for next slide – respectively.</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mi-NZ" sz="1100" dirty="0">
                <a:solidFill>
                  <a:schemeClr val="tx1"/>
                </a:solidFill>
              </a:rPr>
              <a:t>From what I can tell, only one of the women writers in my group of 26 is non-white, and she does not write from a declared non-white standpoint nor does she take up issues of supervising/advising non-white students. The others do not write about non-white women supervisors. Indigenous, and other non-white, scholars </a:t>
            </a:r>
            <a:r>
              <a:rPr lang="mi-NZ" sz="1100" i="1" dirty="0">
                <a:solidFill>
                  <a:schemeClr val="tx1"/>
                </a:solidFill>
              </a:rPr>
              <a:t>are</a:t>
            </a:r>
            <a:r>
              <a:rPr lang="mi-NZ" sz="1100" dirty="0">
                <a:solidFill>
                  <a:schemeClr val="tx1"/>
                </a:solidFill>
              </a:rPr>
              <a:t> writing about doctoral supervision in Aotearoa, Australia and elsewhere, but, usually with a focus on supervising indigenous students rather than what it means to be an indigenous </a:t>
            </a:r>
            <a:r>
              <a:rPr lang="mi-NZ" sz="1100" i="1" dirty="0">
                <a:solidFill>
                  <a:schemeClr val="tx1"/>
                </a:solidFill>
              </a:rPr>
              <a:t>woman</a:t>
            </a:r>
            <a:r>
              <a:rPr lang="mi-NZ" sz="1100" dirty="0">
                <a:solidFill>
                  <a:schemeClr val="tx1"/>
                </a:solidFill>
              </a:rPr>
              <a:t> supervisor per se. For example Joanna Kidman </a:t>
            </a:r>
            <a:r>
              <a:rPr lang="en-NZ" sz="1100" kern="1200" dirty="0">
                <a:solidFill>
                  <a:schemeClr val="tx1"/>
                </a:solidFill>
                <a:effectLst/>
                <a:latin typeface="+mn-lt"/>
                <a:ea typeface="+mn-ea"/>
                <a:cs typeface="+mn-cs"/>
              </a:rPr>
              <a:t>– in her 2007 chapter Supervising Māori doctoral candidates (in T. Evans &amp; C. Denholm (Eds.), </a:t>
            </a:r>
            <a:r>
              <a:rPr lang="en-NZ" sz="1100" i="1" kern="1200" dirty="0">
                <a:solidFill>
                  <a:schemeClr val="tx1"/>
                </a:solidFill>
                <a:effectLst/>
                <a:latin typeface="+mn-lt"/>
                <a:ea typeface="+mn-ea"/>
                <a:cs typeface="+mn-cs"/>
              </a:rPr>
              <a:t>Supervising doctorates </a:t>
            </a:r>
            <a:r>
              <a:rPr lang="en-NZ" sz="1100" i="1" kern="1200" dirty="0" err="1">
                <a:solidFill>
                  <a:schemeClr val="tx1"/>
                </a:solidFill>
                <a:effectLst/>
                <a:latin typeface="+mn-lt"/>
                <a:ea typeface="+mn-ea"/>
                <a:cs typeface="+mn-cs"/>
              </a:rPr>
              <a:t>downunder</a:t>
            </a:r>
            <a:r>
              <a:rPr lang="en-NZ" sz="1100" kern="1200" dirty="0">
                <a:solidFill>
                  <a:schemeClr val="tx1"/>
                </a:solidFill>
                <a:effectLst/>
                <a:latin typeface="+mn-lt"/>
                <a:ea typeface="+mn-ea"/>
                <a:cs typeface="+mn-cs"/>
              </a:rPr>
              <a:t> (pp. 164-172). Camberwell: ACER Press) – focuses on the category of Māori/Indigenous rather than being an </a:t>
            </a:r>
            <a:r>
              <a:rPr lang="en-NZ" sz="1100" kern="1200" dirty="0" err="1">
                <a:solidFill>
                  <a:schemeClr val="tx1"/>
                </a:solidFill>
                <a:effectLst/>
                <a:latin typeface="+mn-lt"/>
                <a:ea typeface="+mn-ea"/>
                <a:cs typeface="+mn-cs"/>
              </a:rPr>
              <a:t>Indigenous+woman</a:t>
            </a:r>
            <a:r>
              <a:rPr lang="en-NZ" sz="1100" kern="1200" dirty="0">
                <a:solidFill>
                  <a:schemeClr val="tx1"/>
                </a:solidFill>
                <a:effectLst/>
                <a:latin typeface="+mn-lt"/>
                <a:ea typeface="+mn-ea"/>
                <a:cs typeface="+mn-cs"/>
              </a:rPr>
              <a:t> supervisor and focuses on students. But I may have missed some of this literature – any suggestions gratefully received.</a:t>
            </a:r>
          </a:p>
        </p:txBody>
      </p:sp>
    </p:spTree>
    <p:extLst>
      <p:ext uri="{BB962C8B-B14F-4D97-AF65-F5344CB8AC3E}">
        <p14:creationId xmlns:p14="http://schemas.microsoft.com/office/powerpoint/2010/main" val="2910000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Font typeface="+mj-lt"/>
              <a:buAutoNum type="arabicPeriod"/>
            </a:pPr>
            <a:r>
              <a:rPr lang="mi-NZ" sz="1100" dirty="0">
                <a:latin typeface="+mn-lt"/>
              </a:rPr>
              <a:t>Short answer: what they are doing is fairly familiar if you’ve read stuff on feminist pedagogy.</a:t>
            </a:r>
          </a:p>
          <a:p>
            <a:pPr marL="228600" lvl="0" indent="-228600" algn="l" rtl="0">
              <a:spcBef>
                <a:spcPts val="0"/>
              </a:spcBef>
              <a:spcAft>
                <a:spcPts val="0"/>
              </a:spcAft>
              <a:buFont typeface="+mj-lt"/>
              <a:buAutoNum type="arabicPeriod"/>
            </a:pPr>
            <a:r>
              <a:rPr lang="mi-NZ" sz="1100" dirty="0">
                <a:latin typeface="+mn-lt"/>
              </a:rPr>
              <a:t>These issues/themes/concerns recur across the literature, although not all of them in every piece and certainly not theorised in the same way. For example, power is sometimes theorised in a zero-sum way but, at other times, in a more fluid, dynamic way.</a:t>
            </a:r>
          </a:p>
          <a:p>
            <a:pPr marL="228600" lvl="0" indent="-228600" algn="l" rtl="0">
              <a:spcBef>
                <a:spcPts val="0"/>
              </a:spcBef>
              <a:spcAft>
                <a:spcPts val="0"/>
              </a:spcAft>
              <a:buFont typeface="+mj-lt"/>
              <a:buAutoNum type="arabicPeriod"/>
            </a:pPr>
            <a:r>
              <a:rPr lang="mi-NZ" sz="1100" dirty="0">
                <a:latin typeface="+mn-lt"/>
              </a:rPr>
              <a:t>Ambivalence towards some of these matters, in particular, towards care: writers acknowledge that care for student is sometimes in tension with care for the work/project (the discipline); that the labour of care can entail exhaustion and burn-out; but also some want to eschew traditional and essentialising meanings of care as ‘women’s work’. </a:t>
            </a:r>
            <a:r>
              <a:rPr lang="mi-NZ" sz="1100" dirty="0">
                <a:solidFill>
                  <a:srgbClr val="000000"/>
                </a:solidFill>
                <a:effectLst/>
                <a:latin typeface="+mn-lt"/>
                <a:ea typeface="Calibri" panose="020F0502020204030204" pitchFamily="34" charset="0"/>
              </a:rPr>
              <a:t>As </a:t>
            </a:r>
            <a:r>
              <a:rPr lang="en-GB" sz="1100" dirty="0">
                <a:solidFill>
                  <a:srgbClr val="000000"/>
                </a:solidFill>
                <a:effectLst/>
                <a:latin typeface="+mn-lt"/>
                <a:ea typeface="Calibri" panose="020F0502020204030204" pitchFamily="34" charset="0"/>
              </a:rPr>
              <a:t>Elizabeth St Pierre remarks, even a ‘</a:t>
            </a:r>
            <a:r>
              <a:rPr lang="mi-NZ" sz="1100" dirty="0">
                <a:effectLst/>
                <a:latin typeface="+mn-lt"/>
                <a:ea typeface="Calibri" panose="020F0502020204030204" pitchFamily="34" charset="0"/>
              </a:rPr>
              <a:t>century after first-wave feminism, refusing to enact traditional womanly care remains problematic in any relation. ... I do find myself cringing at that word ‘care’ [in relation to supervision], laden as it is with womanly virtue. So I ask how we might think differently about ethical relations [such as supervision] outside “care”?’ (2013: 149).</a:t>
            </a:r>
            <a:endParaRPr sz="1100" dirty="0">
              <a:latin typeface="+mn-lt"/>
            </a:endParaRPr>
          </a:p>
        </p:txBody>
      </p:sp>
    </p:spTree>
    <p:extLst>
      <p:ext uri="{BB962C8B-B14F-4D97-AF65-F5344CB8AC3E}">
        <p14:creationId xmlns:p14="http://schemas.microsoft.com/office/powerpoint/2010/main" val="1629659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lvl="0" indent="-228600" algn="l" rtl="0">
              <a:spcBef>
                <a:spcPts val="0"/>
              </a:spcBef>
              <a:spcAft>
                <a:spcPts val="0"/>
              </a:spcAft>
              <a:buFont typeface="+mj-lt"/>
              <a:buAutoNum type="arabicPeriod"/>
            </a:pPr>
            <a:r>
              <a:rPr lang="mi-NZ" sz="1100" dirty="0"/>
              <a:t>A much tougher question (than the first) from Luce Irigaray: “</a:t>
            </a:r>
            <a:r>
              <a:rPr lang="en-GB" sz="1200" kern="1200" dirty="0">
                <a:solidFill>
                  <a:schemeClr val="tx1"/>
                </a:solidFill>
                <a:effectLst/>
                <a:latin typeface="+mn-lt"/>
                <a:ea typeface="+mn-ea"/>
                <a:cs typeface="+mn-cs"/>
              </a:rPr>
              <a:t>Is a woman scientist [supervisor] wholly a man? A genetic aberration? A monstrosity? A bisexual human being? A woman cowed into submission, or not yet subdued? Or?? (1985: 77). It’s tough to answer because most of us, women, want to think and write from a critical standpoint and about how we are doing things differently…</a:t>
            </a:r>
          </a:p>
          <a:p>
            <a:pPr marL="228600" lvl="0" indent="-228600" algn="l" rtl="0">
              <a:spcBef>
                <a:spcPts val="0"/>
              </a:spcBef>
              <a:spcAft>
                <a:spcPts val="0"/>
              </a:spcAft>
              <a:buFont typeface="+mj-lt"/>
              <a:buAutoNum type="arabicPeriod"/>
            </a:pPr>
            <a:r>
              <a:rPr lang="en-GB" sz="1100" kern="1200" dirty="0">
                <a:solidFill>
                  <a:schemeClr val="tx1"/>
                </a:solidFill>
                <a:effectLst/>
                <a:latin typeface="+mn-lt"/>
                <a:ea typeface="+mn-ea"/>
                <a:cs typeface="+mn-cs"/>
              </a:rPr>
              <a:t>J, L &amp; G describe some of those unsatisfactory options as: </a:t>
            </a:r>
            <a:r>
              <a:rPr lang="mi-NZ" sz="1200" kern="1200" dirty="0">
                <a:solidFill>
                  <a:schemeClr val="tx1"/>
                </a:solidFill>
                <a:effectLst/>
                <a:latin typeface="+mn-lt"/>
                <a:ea typeface="+mn-ea"/>
                <a:cs typeface="+mn-cs"/>
              </a:rPr>
              <a:t>ped of indifference/neglect; half-supervised sup of always/already independent stdt; invsible ped that assumes “liberty, under a surveillance which is more or less invisible in its normativity” (2000: 143).</a:t>
            </a:r>
            <a:endParaRPr lang="en-GB" sz="11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858059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mi-NZ" sz="1100" dirty="0">
                <a:solidFill>
                  <a:schemeClr val="bg1"/>
                </a:solidFill>
              </a:rPr>
              <a:t>Conflicts can arise from trying to do supervision differently – inner and outer conflicts: </a:t>
            </a:r>
            <a:r>
              <a:rPr lang="mi-NZ" sz="1100" dirty="0"/>
              <a:t>“What these reflections [“</a:t>
            </a:r>
            <a:r>
              <a:rPr lang="mi-NZ" sz="1100" i="1" dirty="0"/>
              <a:t>I feel like a bully...”</a:t>
            </a:r>
            <a:r>
              <a:rPr lang="mi-NZ" sz="1100" dirty="0"/>
              <a:t>] might point to are tensions some women experience in taking up positions of authority in which they easily feel overbearing and uncomfortable” (Grant, 2003: 184).</a:t>
            </a:r>
            <a:endParaRPr lang="mi-NZ" sz="1100" dirty="0">
              <a:solidFill>
                <a:schemeClr val="bg1"/>
              </a:solidFill>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mi-NZ" sz="1100" dirty="0">
                <a:solidFill>
                  <a:schemeClr val="bg1"/>
                </a:solidFill>
              </a:rPr>
              <a:t>Women </a:t>
            </a:r>
            <a:r>
              <a:rPr lang="mi-NZ" sz="1200" dirty="0">
                <a:solidFill>
                  <a:schemeClr val="bg1"/>
                </a:solidFill>
              </a:rPr>
              <a:t>supervisors are not always supportive, some are “</a:t>
            </a:r>
            <a:r>
              <a:rPr lang="mi-NZ" sz="1200" b="1" dirty="0">
                <a:solidFill>
                  <a:schemeClr val="bg1"/>
                </a:solidFill>
              </a:rPr>
              <a:t>downright hostile</a:t>
            </a:r>
            <a:r>
              <a:rPr lang="mi-NZ" sz="1200" dirty="0">
                <a:solidFill>
                  <a:schemeClr val="bg1"/>
                </a:solidFill>
              </a:rPr>
              <a:t>” (Leonard 2001: 95).</a:t>
            </a:r>
          </a:p>
        </p:txBody>
      </p:sp>
    </p:spTree>
    <p:extLst>
      <p:ext uri="{BB962C8B-B14F-4D97-AF65-F5344CB8AC3E}">
        <p14:creationId xmlns:p14="http://schemas.microsoft.com/office/powerpoint/2010/main" val="3287671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ABAAC-623C-CB42-A5B3-FBE8D42A41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312A32-861F-3240-8586-F8AF09ECC7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59503B-307D-6848-93C6-C98FE460FDB9}"/>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5" name="Footer Placeholder 4">
            <a:extLst>
              <a:ext uri="{FF2B5EF4-FFF2-40B4-BE49-F238E27FC236}">
                <a16:creationId xmlns:a16="http://schemas.microsoft.com/office/drawing/2014/main" id="{531A987A-F2F7-9A44-8890-07599E5031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4F260E-161C-BE48-A1C8-410CF018A20A}"/>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26532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84366-69FF-CA4F-9567-F1446D1781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D79DEB-0260-C346-92E4-68A7A523F80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534593-7940-4B4D-9EC1-20E5906F2DBB}"/>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5" name="Footer Placeholder 4">
            <a:extLst>
              <a:ext uri="{FF2B5EF4-FFF2-40B4-BE49-F238E27FC236}">
                <a16:creationId xmlns:a16="http://schemas.microsoft.com/office/drawing/2014/main" id="{DC9FF9EC-72F0-1643-A74C-8E71A47FC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B45E02-1201-6443-90F4-A912355B6AED}"/>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373356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E46858-5651-D74A-9E6C-CFEB95888D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EA7F63-FC7A-9845-A609-FEFC6A829E2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22B4E4-0CC3-1041-A5EE-BC435E448142}"/>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5" name="Footer Placeholder 4">
            <a:extLst>
              <a:ext uri="{FF2B5EF4-FFF2-40B4-BE49-F238E27FC236}">
                <a16:creationId xmlns:a16="http://schemas.microsoft.com/office/drawing/2014/main" id="{44DF3AC1-86F7-D64C-BDEB-18995AB6BA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057F7D-4155-534F-87AC-410FBCF55245}"/>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1570536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914400" y="2554167"/>
            <a:ext cx="7636000" cy="1546400"/>
          </a:xfrm>
          <a:prstGeom prst="rect">
            <a:avLst/>
          </a:prstGeom>
        </p:spPr>
        <p:txBody>
          <a:bodyPr spcFirstLastPara="1" wrap="square" lIns="91425" tIns="91425" rIns="91425" bIns="91425" anchor="b" anchorCtr="0">
            <a:noAutofit/>
          </a:bodyPr>
          <a:lstStyle>
            <a:lvl1pPr lvl="0" algn="l">
              <a:spcBef>
                <a:spcPts val="0"/>
              </a:spcBef>
              <a:spcAft>
                <a:spcPts val="0"/>
              </a:spcAft>
              <a:buClr>
                <a:srgbClr val="FFFFFF"/>
              </a:buClr>
              <a:buSzPts val="4800"/>
              <a:buNone/>
              <a:defRPr sz="6400">
                <a:solidFill>
                  <a:srgbClr val="FFFFFF"/>
                </a:solidFill>
              </a:defRPr>
            </a:lvl1pPr>
            <a:lvl2pPr lvl="1" algn="l">
              <a:spcBef>
                <a:spcPts val="0"/>
              </a:spcBef>
              <a:spcAft>
                <a:spcPts val="0"/>
              </a:spcAft>
              <a:buClr>
                <a:srgbClr val="FFFFFF"/>
              </a:buClr>
              <a:buSzPts val="4800"/>
              <a:buNone/>
              <a:defRPr sz="6400">
                <a:solidFill>
                  <a:srgbClr val="FFFFFF"/>
                </a:solidFill>
              </a:defRPr>
            </a:lvl2pPr>
            <a:lvl3pPr lvl="2" algn="l">
              <a:spcBef>
                <a:spcPts val="0"/>
              </a:spcBef>
              <a:spcAft>
                <a:spcPts val="0"/>
              </a:spcAft>
              <a:buClr>
                <a:srgbClr val="FFFFFF"/>
              </a:buClr>
              <a:buSzPts val="4800"/>
              <a:buNone/>
              <a:defRPr sz="6400">
                <a:solidFill>
                  <a:srgbClr val="FFFFFF"/>
                </a:solidFill>
              </a:defRPr>
            </a:lvl3pPr>
            <a:lvl4pPr lvl="3" algn="l">
              <a:spcBef>
                <a:spcPts val="0"/>
              </a:spcBef>
              <a:spcAft>
                <a:spcPts val="0"/>
              </a:spcAft>
              <a:buClr>
                <a:srgbClr val="FFFFFF"/>
              </a:buClr>
              <a:buSzPts val="4800"/>
              <a:buNone/>
              <a:defRPr sz="6400">
                <a:solidFill>
                  <a:srgbClr val="FFFFFF"/>
                </a:solidFill>
              </a:defRPr>
            </a:lvl4pPr>
            <a:lvl5pPr lvl="4" algn="l">
              <a:spcBef>
                <a:spcPts val="0"/>
              </a:spcBef>
              <a:spcAft>
                <a:spcPts val="0"/>
              </a:spcAft>
              <a:buClr>
                <a:srgbClr val="FFFFFF"/>
              </a:buClr>
              <a:buSzPts val="4800"/>
              <a:buNone/>
              <a:defRPr sz="6400">
                <a:solidFill>
                  <a:srgbClr val="FFFFFF"/>
                </a:solidFill>
              </a:defRPr>
            </a:lvl5pPr>
            <a:lvl6pPr lvl="5" algn="l">
              <a:spcBef>
                <a:spcPts val="0"/>
              </a:spcBef>
              <a:spcAft>
                <a:spcPts val="0"/>
              </a:spcAft>
              <a:buClr>
                <a:srgbClr val="FFFFFF"/>
              </a:buClr>
              <a:buSzPts val="4800"/>
              <a:buNone/>
              <a:defRPr sz="6400">
                <a:solidFill>
                  <a:srgbClr val="FFFFFF"/>
                </a:solidFill>
              </a:defRPr>
            </a:lvl6pPr>
            <a:lvl7pPr lvl="6" algn="l">
              <a:spcBef>
                <a:spcPts val="0"/>
              </a:spcBef>
              <a:spcAft>
                <a:spcPts val="0"/>
              </a:spcAft>
              <a:buClr>
                <a:srgbClr val="FFFFFF"/>
              </a:buClr>
              <a:buSzPts val="4800"/>
              <a:buNone/>
              <a:defRPr sz="6400">
                <a:solidFill>
                  <a:srgbClr val="FFFFFF"/>
                </a:solidFill>
              </a:defRPr>
            </a:lvl7pPr>
            <a:lvl8pPr lvl="7" algn="l">
              <a:spcBef>
                <a:spcPts val="0"/>
              </a:spcBef>
              <a:spcAft>
                <a:spcPts val="0"/>
              </a:spcAft>
              <a:buClr>
                <a:srgbClr val="FFFFFF"/>
              </a:buClr>
              <a:buSzPts val="4800"/>
              <a:buNone/>
              <a:defRPr sz="6400">
                <a:solidFill>
                  <a:srgbClr val="FFFFFF"/>
                </a:solidFill>
              </a:defRPr>
            </a:lvl8pPr>
            <a:lvl9pPr lvl="8" algn="l">
              <a:spcBef>
                <a:spcPts val="0"/>
              </a:spcBef>
              <a:spcAft>
                <a:spcPts val="0"/>
              </a:spcAft>
              <a:buClr>
                <a:srgbClr val="FFFFFF"/>
              </a:buClr>
              <a:buSzPts val="4800"/>
              <a:buNone/>
              <a:defRPr sz="6400">
                <a:solidFill>
                  <a:srgbClr val="FFFFFF"/>
                </a:solidFill>
              </a:defRPr>
            </a:lvl9pPr>
          </a:lstStyle>
          <a:p>
            <a:endParaRPr/>
          </a:p>
        </p:txBody>
      </p:sp>
      <p:sp>
        <p:nvSpPr>
          <p:cNvPr id="11" name="Google Shape;11;p2"/>
          <p:cNvSpPr/>
          <p:nvPr/>
        </p:nvSpPr>
        <p:spPr>
          <a:xfrm rot="-5400000">
            <a:off x="5955033" y="-1651784"/>
            <a:ext cx="281600" cy="12192000"/>
          </a:xfrm>
          <a:prstGeom prst="rect">
            <a:avLst/>
          </a:prstGeom>
          <a:gradFill>
            <a:gsLst>
              <a:gs pos="0">
                <a:srgbClr val="000014">
                  <a:alpha val="49803"/>
                </a:srgbClr>
              </a:gs>
              <a:gs pos="100000">
                <a:srgbClr val="000014">
                  <a:alpha val="0"/>
                </a:srgbClr>
              </a:gs>
            </a:gsLst>
            <a:lin ang="0" scaled="0"/>
          </a:gra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a:solidFill>
                <a:srgbClr val="FFFFFF"/>
              </a:solidFill>
              <a:latin typeface="Calibri"/>
              <a:ea typeface="Calibri"/>
              <a:cs typeface="Calibri"/>
              <a:sym typeface="Calibri"/>
            </a:endParaRPr>
          </a:p>
        </p:txBody>
      </p:sp>
      <p:sp>
        <p:nvSpPr>
          <p:cNvPr id="12" name="Google Shape;12;p2"/>
          <p:cNvSpPr/>
          <p:nvPr/>
        </p:nvSpPr>
        <p:spPr>
          <a:xfrm rot="10800000" flipH="1">
            <a:off x="0" y="4560064"/>
            <a:ext cx="12192000" cy="23068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209315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bg>
      <p:bgPr>
        <a:blipFill>
          <a:blip r:embed="rId2">
            <a:alphaModFix/>
          </a:blip>
          <a:stretch>
            <a:fillRect/>
          </a:stretch>
        </a:blipFill>
        <a:effectLst/>
      </p:bgPr>
    </p:bg>
    <p:spTree>
      <p:nvGrpSpPr>
        <p:cNvPr id="1" name="Shape 40"/>
        <p:cNvGrpSpPr/>
        <p:nvPr/>
      </p:nvGrpSpPr>
      <p:grpSpPr>
        <a:xfrm>
          <a:off x="0" y="0"/>
          <a:ext cx="0" cy="0"/>
          <a:chOff x="0" y="0"/>
          <a:chExt cx="0" cy="0"/>
        </a:xfrm>
      </p:grpSpPr>
      <p:sp>
        <p:nvSpPr>
          <p:cNvPr id="41" name="Google Shape;41;p7"/>
          <p:cNvSpPr/>
          <p:nvPr/>
        </p:nvSpPr>
        <p:spPr>
          <a:xfrm rot="-5400000">
            <a:off x="6023800" y="-4285393"/>
            <a:ext cx="144400" cy="12192000"/>
          </a:xfrm>
          <a:prstGeom prst="rect">
            <a:avLst/>
          </a:prstGeom>
          <a:gradFill>
            <a:gsLst>
              <a:gs pos="0">
                <a:srgbClr val="000014">
                  <a:alpha val="49803"/>
                </a:srgbClr>
              </a:gs>
              <a:gs pos="100000">
                <a:srgbClr val="000014">
                  <a:alpha val="0"/>
                </a:srgbClr>
              </a:gs>
            </a:gsLst>
            <a:lin ang="0" scaled="0"/>
          </a:gra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a:solidFill>
                <a:srgbClr val="FFFFFF"/>
              </a:solidFill>
              <a:latin typeface="Calibri"/>
              <a:ea typeface="Calibri"/>
              <a:cs typeface="Calibri"/>
              <a:sym typeface="Calibri"/>
            </a:endParaRPr>
          </a:p>
        </p:txBody>
      </p:sp>
      <p:sp>
        <p:nvSpPr>
          <p:cNvPr id="42" name="Google Shape;42;p7"/>
          <p:cNvSpPr/>
          <p:nvPr/>
        </p:nvSpPr>
        <p:spPr>
          <a:xfrm rot="-5400000" flipH="1">
            <a:off x="5997033" y="-5139549"/>
            <a:ext cx="197600" cy="12192000"/>
          </a:xfrm>
          <a:prstGeom prst="rect">
            <a:avLst/>
          </a:prstGeom>
          <a:gradFill>
            <a:gsLst>
              <a:gs pos="0">
                <a:srgbClr val="000014">
                  <a:alpha val="49803"/>
                </a:srgbClr>
              </a:gs>
              <a:gs pos="100000">
                <a:srgbClr val="000014">
                  <a:alpha val="0"/>
                </a:srgbClr>
              </a:gs>
            </a:gsLst>
            <a:lin ang="0" scaled="0"/>
          </a:gra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a:solidFill>
                <a:srgbClr val="FFFFFF"/>
              </a:solidFill>
              <a:latin typeface="Calibri"/>
              <a:ea typeface="Calibri"/>
              <a:cs typeface="Calibri"/>
              <a:sym typeface="Calibri"/>
            </a:endParaRPr>
          </a:p>
        </p:txBody>
      </p:sp>
      <p:sp>
        <p:nvSpPr>
          <p:cNvPr id="43" name="Google Shape;43;p7"/>
          <p:cNvSpPr/>
          <p:nvPr/>
        </p:nvSpPr>
        <p:spPr>
          <a:xfrm>
            <a:off x="0" y="0"/>
            <a:ext cx="12192000" cy="9016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 name="Google Shape;44;p7"/>
          <p:cNvSpPr/>
          <p:nvPr/>
        </p:nvSpPr>
        <p:spPr>
          <a:xfrm>
            <a:off x="0" y="1803200"/>
            <a:ext cx="12192000" cy="5054800"/>
          </a:xfrm>
          <a:prstGeom prst="rect">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cxnSp>
        <p:nvCxnSpPr>
          <p:cNvPr id="45" name="Google Shape;45;p7"/>
          <p:cNvCxnSpPr/>
          <p:nvPr/>
        </p:nvCxnSpPr>
        <p:spPr>
          <a:xfrm>
            <a:off x="450800" y="6418233"/>
            <a:ext cx="11290400" cy="0"/>
          </a:xfrm>
          <a:prstGeom prst="straightConnector1">
            <a:avLst/>
          </a:prstGeom>
          <a:noFill/>
          <a:ln w="9525" cap="flat" cmpd="sng">
            <a:solidFill>
              <a:srgbClr val="D9D9D9"/>
            </a:solidFill>
            <a:prstDash val="solid"/>
            <a:round/>
            <a:headEnd type="none" w="med" len="med"/>
            <a:tailEnd type="none" w="med" len="med"/>
          </a:ln>
        </p:spPr>
      </p:cxnSp>
      <p:sp>
        <p:nvSpPr>
          <p:cNvPr id="46" name="Google Shape;46;p7"/>
          <p:cNvSpPr txBox="1">
            <a:spLocks noGrp="1"/>
          </p:cNvSpPr>
          <p:nvPr>
            <p:ph type="title"/>
          </p:nvPr>
        </p:nvSpPr>
        <p:spPr>
          <a:xfrm>
            <a:off x="791433" y="0"/>
            <a:ext cx="10608800" cy="901600"/>
          </a:xfrm>
          <a:prstGeom prst="rect">
            <a:avLst/>
          </a:prstGeom>
        </p:spPr>
        <p:txBody>
          <a:bodyPr spcFirstLastPara="1" wrap="square" lIns="91425" tIns="91425" rIns="91425" bIns="91425" anchor="ctr" anchorCtr="0">
            <a:noAutofit/>
          </a:bodyPr>
          <a:lstStyle>
            <a:lvl1pPr lvl="0">
              <a:spcBef>
                <a:spcPts val="0"/>
              </a:spcBef>
              <a:spcAft>
                <a:spcPts val="0"/>
              </a:spcAft>
              <a:buSzPts val="1600"/>
              <a:buNone/>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endParaRPr/>
          </a:p>
        </p:txBody>
      </p:sp>
      <p:sp>
        <p:nvSpPr>
          <p:cNvPr id="47" name="Google Shape;47;p7"/>
          <p:cNvSpPr txBox="1">
            <a:spLocks noGrp="1"/>
          </p:cNvSpPr>
          <p:nvPr>
            <p:ph type="body" idx="1"/>
          </p:nvPr>
        </p:nvSpPr>
        <p:spPr>
          <a:xfrm>
            <a:off x="791583" y="2431600"/>
            <a:ext cx="5149200" cy="3535600"/>
          </a:xfrm>
          <a:prstGeom prst="rect">
            <a:avLst/>
          </a:prstGeom>
        </p:spPr>
        <p:txBody>
          <a:bodyPr spcFirstLastPara="1" wrap="square" lIns="91425" tIns="91425" rIns="91425" bIns="91425" anchor="t" anchorCtr="0">
            <a:noAutofit/>
          </a:bodyPr>
          <a:lstStyle>
            <a:lvl1pPr marL="609585" lvl="0" indent="-423323">
              <a:spcBef>
                <a:spcPts val="800"/>
              </a:spcBef>
              <a:spcAft>
                <a:spcPts val="0"/>
              </a:spcAft>
              <a:buSzPts val="1400"/>
              <a:buChar char="∙"/>
              <a:defRPr sz="1867"/>
            </a:lvl1pPr>
            <a:lvl2pPr marL="1219170" lvl="1" indent="-423323">
              <a:spcBef>
                <a:spcPts val="0"/>
              </a:spcBef>
              <a:spcAft>
                <a:spcPts val="0"/>
              </a:spcAft>
              <a:buSzPts val="1400"/>
              <a:buChar char="∙"/>
              <a:defRPr sz="1867"/>
            </a:lvl2pPr>
            <a:lvl3pPr marL="1828754" lvl="2" indent="-423323">
              <a:spcBef>
                <a:spcPts val="0"/>
              </a:spcBef>
              <a:spcAft>
                <a:spcPts val="0"/>
              </a:spcAft>
              <a:buSzPts val="1400"/>
              <a:buChar char="∙"/>
              <a:defRPr sz="1867"/>
            </a:lvl3pPr>
            <a:lvl4pPr marL="2438339" lvl="3" indent="-423323">
              <a:spcBef>
                <a:spcPts val="0"/>
              </a:spcBef>
              <a:spcAft>
                <a:spcPts val="0"/>
              </a:spcAft>
              <a:buSzPts val="1400"/>
              <a:buChar char="∙"/>
              <a:defRPr sz="1867"/>
            </a:lvl4pPr>
            <a:lvl5pPr marL="3047924" lvl="4" indent="-423323">
              <a:spcBef>
                <a:spcPts val="0"/>
              </a:spcBef>
              <a:spcAft>
                <a:spcPts val="0"/>
              </a:spcAft>
              <a:buSzPts val="1400"/>
              <a:buChar char="∙"/>
              <a:defRPr sz="1867"/>
            </a:lvl5pPr>
            <a:lvl6pPr marL="3657509" lvl="5" indent="-423323">
              <a:spcBef>
                <a:spcPts val="0"/>
              </a:spcBef>
              <a:spcAft>
                <a:spcPts val="0"/>
              </a:spcAft>
              <a:buSzPts val="1400"/>
              <a:buChar char="∙"/>
              <a:defRPr sz="1867"/>
            </a:lvl6pPr>
            <a:lvl7pPr marL="4267093" lvl="6" indent="-423323">
              <a:spcBef>
                <a:spcPts val="0"/>
              </a:spcBef>
              <a:spcAft>
                <a:spcPts val="0"/>
              </a:spcAft>
              <a:buSzPts val="1400"/>
              <a:buChar char="∙"/>
              <a:defRPr sz="1867"/>
            </a:lvl7pPr>
            <a:lvl8pPr marL="4876678" lvl="7" indent="-423323">
              <a:spcBef>
                <a:spcPts val="0"/>
              </a:spcBef>
              <a:spcAft>
                <a:spcPts val="0"/>
              </a:spcAft>
              <a:buSzPts val="1400"/>
              <a:buChar char="∙"/>
              <a:defRPr sz="1867"/>
            </a:lvl8pPr>
            <a:lvl9pPr marL="5486263" lvl="8" indent="-423323">
              <a:spcBef>
                <a:spcPts val="0"/>
              </a:spcBef>
              <a:spcAft>
                <a:spcPts val="0"/>
              </a:spcAft>
              <a:buSzPts val="1400"/>
              <a:buChar char="∙"/>
              <a:defRPr sz="1867"/>
            </a:lvl9pPr>
          </a:lstStyle>
          <a:p>
            <a:endParaRPr/>
          </a:p>
        </p:txBody>
      </p:sp>
      <p:sp>
        <p:nvSpPr>
          <p:cNvPr id="48" name="Google Shape;48;p7"/>
          <p:cNvSpPr txBox="1">
            <a:spLocks noGrp="1"/>
          </p:cNvSpPr>
          <p:nvPr>
            <p:ph type="body" idx="2"/>
          </p:nvPr>
        </p:nvSpPr>
        <p:spPr>
          <a:xfrm>
            <a:off x="6251047" y="2431600"/>
            <a:ext cx="5149200" cy="3535600"/>
          </a:xfrm>
          <a:prstGeom prst="rect">
            <a:avLst/>
          </a:prstGeom>
        </p:spPr>
        <p:txBody>
          <a:bodyPr spcFirstLastPara="1" wrap="square" lIns="91425" tIns="91425" rIns="91425" bIns="91425" anchor="t" anchorCtr="0">
            <a:noAutofit/>
          </a:bodyPr>
          <a:lstStyle>
            <a:lvl1pPr marL="609585" lvl="0" indent="-423323">
              <a:spcBef>
                <a:spcPts val="800"/>
              </a:spcBef>
              <a:spcAft>
                <a:spcPts val="0"/>
              </a:spcAft>
              <a:buSzPts val="1400"/>
              <a:buChar char="∙"/>
              <a:defRPr sz="1867"/>
            </a:lvl1pPr>
            <a:lvl2pPr marL="1219170" lvl="1" indent="-423323">
              <a:spcBef>
                <a:spcPts val="0"/>
              </a:spcBef>
              <a:spcAft>
                <a:spcPts val="0"/>
              </a:spcAft>
              <a:buSzPts val="1400"/>
              <a:buChar char="∙"/>
              <a:defRPr sz="1867"/>
            </a:lvl2pPr>
            <a:lvl3pPr marL="1828754" lvl="2" indent="-423323">
              <a:spcBef>
                <a:spcPts val="0"/>
              </a:spcBef>
              <a:spcAft>
                <a:spcPts val="0"/>
              </a:spcAft>
              <a:buSzPts val="1400"/>
              <a:buChar char="∙"/>
              <a:defRPr sz="1867"/>
            </a:lvl3pPr>
            <a:lvl4pPr marL="2438339" lvl="3" indent="-423323">
              <a:spcBef>
                <a:spcPts val="0"/>
              </a:spcBef>
              <a:spcAft>
                <a:spcPts val="0"/>
              </a:spcAft>
              <a:buSzPts val="1400"/>
              <a:buChar char="∙"/>
              <a:defRPr sz="1867"/>
            </a:lvl4pPr>
            <a:lvl5pPr marL="3047924" lvl="4" indent="-423323">
              <a:spcBef>
                <a:spcPts val="0"/>
              </a:spcBef>
              <a:spcAft>
                <a:spcPts val="0"/>
              </a:spcAft>
              <a:buSzPts val="1400"/>
              <a:buChar char="∙"/>
              <a:defRPr sz="1867"/>
            </a:lvl5pPr>
            <a:lvl6pPr marL="3657509" lvl="5" indent="-423323">
              <a:spcBef>
                <a:spcPts val="0"/>
              </a:spcBef>
              <a:spcAft>
                <a:spcPts val="0"/>
              </a:spcAft>
              <a:buSzPts val="1400"/>
              <a:buChar char="∙"/>
              <a:defRPr sz="1867"/>
            </a:lvl6pPr>
            <a:lvl7pPr marL="4267093" lvl="6" indent="-423323">
              <a:spcBef>
                <a:spcPts val="0"/>
              </a:spcBef>
              <a:spcAft>
                <a:spcPts val="0"/>
              </a:spcAft>
              <a:buSzPts val="1400"/>
              <a:buChar char="∙"/>
              <a:defRPr sz="1867"/>
            </a:lvl7pPr>
            <a:lvl8pPr marL="4876678" lvl="7" indent="-423323">
              <a:spcBef>
                <a:spcPts val="0"/>
              </a:spcBef>
              <a:spcAft>
                <a:spcPts val="0"/>
              </a:spcAft>
              <a:buSzPts val="1400"/>
              <a:buChar char="∙"/>
              <a:defRPr sz="1867"/>
            </a:lvl8pPr>
            <a:lvl9pPr marL="5486263" lvl="8" indent="-423323">
              <a:spcBef>
                <a:spcPts val="0"/>
              </a:spcBef>
              <a:spcAft>
                <a:spcPts val="0"/>
              </a:spcAft>
              <a:buSzPts val="1400"/>
              <a:buChar char="∙"/>
              <a:defRPr sz="1867"/>
            </a:lvl9pPr>
          </a:lstStyle>
          <a:p>
            <a:endParaRPr/>
          </a:p>
        </p:txBody>
      </p:sp>
      <p:sp>
        <p:nvSpPr>
          <p:cNvPr id="49" name="Google Shape;49;p7"/>
          <p:cNvSpPr txBox="1">
            <a:spLocks noGrp="1"/>
          </p:cNvSpPr>
          <p:nvPr>
            <p:ph type="sldNum" idx="12"/>
          </p:nvPr>
        </p:nvSpPr>
        <p:spPr>
          <a:xfrm>
            <a:off x="791433" y="6418333"/>
            <a:ext cx="10608800" cy="43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ctr"/>
            <a:fld id="{00000000-1234-1234-1234-123412341234}" type="slidenum">
              <a:rPr lang="en" smtClean="0"/>
              <a:pPr algn="ctr"/>
              <a:t>‹#›</a:t>
            </a:fld>
            <a:endParaRPr lang="en"/>
          </a:p>
        </p:txBody>
      </p:sp>
    </p:spTree>
    <p:extLst>
      <p:ext uri="{BB962C8B-B14F-4D97-AF65-F5344CB8AC3E}">
        <p14:creationId xmlns:p14="http://schemas.microsoft.com/office/powerpoint/2010/main" val="160057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C1330-E0B5-C44F-AB84-597E49FAA2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47BBC0-EFD2-874F-B288-03771B1EF06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8E184E-83DA-4640-BC86-78A7F9BA4554}"/>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5" name="Footer Placeholder 4">
            <a:extLst>
              <a:ext uri="{FF2B5EF4-FFF2-40B4-BE49-F238E27FC236}">
                <a16:creationId xmlns:a16="http://schemas.microsoft.com/office/drawing/2014/main" id="{42E17822-3619-DD47-89A3-B9242B532A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7FBDE8-253B-7643-BA97-15D7CB2EA5B7}"/>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3208133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533CB-C5F4-CB49-A025-96CDAA5AE6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F6C508-6773-F34B-BAF0-13784DBBBE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2A56F47-BB8E-014F-BA30-ECCB7FA44D3F}"/>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5" name="Footer Placeholder 4">
            <a:extLst>
              <a:ext uri="{FF2B5EF4-FFF2-40B4-BE49-F238E27FC236}">
                <a16:creationId xmlns:a16="http://schemas.microsoft.com/office/drawing/2014/main" id="{2EDC4CE9-629E-4043-A473-6D5B02970A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945480-A8EA-2440-A481-0760EDE0380A}"/>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899058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078DB-AD2D-5745-A9B2-74EE9F0C34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708CA3-3C44-6E43-B76F-6BE3EB9AEF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2552AB-1E0C-764B-8C60-1FCDE622338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F44916-1F12-134E-A0CD-F8123A49302B}"/>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6" name="Footer Placeholder 5">
            <a:extLst>
              <a:ext uri="{FF2B5EF4-FFF2-40B4-BE49-F238E27FC236}">
                <a16:creationId xmlns:a16="http://schemas.microsoft.com/office/drawing/2014/main" id="{BDF59681-4E10-0844-8AD0-174D251489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075F97-530A-3545-A6C8-D45CB8AA1AE9}"/>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200064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A3F00-6765-B740-8D26-308C0D552F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FAAEBC-1F06-3B49-A06B-D0168755B9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DBD163-F97F-6249-A72F-B7310074A13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234B14-F831-444D-B049-C5B641E219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C9E4569-8C75-9C47-83B5-E40F92EFAE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39BDC7-3F80-6149-BE38-9012337B4269}"/>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8" name="Footer Placeholder 7">
            <a:extLst>
              <a:ext uri="{FF2B5EF4-FFF2-40B4-BE49-F238E27FC236}">
                <a16:creationId xmlns:a16="http://schemas.microsoft.com/office/drawing/2014/main" id="{41A45E9F-80C5-D34D-9EAE-067C2642C5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180883-B7F2-1747-A2F5-3944A9515343}"/>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2993728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F7511-3083-DA4E-B5B3-24EECE372D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A40AA7-E0AA-A548-84D9-789DD14600D9}"/>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4" name="Footer Placeholder 3">
            <a:extLst>
              <a:ext uri="{FF2B5EF4-FFF2-40B4-BE49-F238E27FC236}">
                <a16:creationId xmlns:a16="http://schemas.microsoft.com/office/drawing/2014/main" id="{046E81CD-A57B-7543-A5BC-3E5188E705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4F8A16-A3C7-B144-82AB-F650E1116C6B}"/>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35594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6F6AF0-24FA-4247-AA23-0103255F2874}"/>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3" name="Footer Placeholder 2">
            <a:extLst>
              <a:ext uri="{FF2B5EF4-FFF2-40B4-BE49-F238E27FC236}">
                <a16:creationId xmlns:a16="http://schemas.microsoft.com/office/drawing/2014/main" id="{D215C122-3B64-2449-9D78-1634FD61A0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C376EF-93AC-8645-AFDC-DA22E6A1BEA2}"/>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1708963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823E9-E95D-FA4F-ABDE-4C7142504B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FA64C7-C6A3-8C4D-B93A-4C8B2A5F2C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146F7E-0868-B444-8927-ED00BCFA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4F27FB-6A56-254E-A27F-98065C134642}"/>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6" name="Footer Placeholder 5">
            <a:extLst>
              <a:ext uri="{FF2B5EF4-FFF2-40B4-BE49-F238E27FC236}">
                <a16:creationId xmlns:a16="http://schemas.microsoft.com/office/drawing/2014/main" id="{EF3C6D34-D914-3B4C-A062-010B3092DB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455A98-6D45-EA46-BD58-A216D58027B1}"/>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168532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E1C1D-03C8-5445-A69D-17B472D735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535ACB-CDB5-C14B-B462-689950EBEE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E618D1-E130-1542-9C9F-0FCC6B0E1E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1E973A-E724-CC44-915B-3928E037DC07}"/>
              </a:ext>
            </a:extLst>
          </p:cNvPr>
          <p:cNvSpPr>
            <a:spLocks noGrp="1"/>
          </p:cNvSpPr>
          <p:nvPr>
            <p:ph type="dt" sz="half" idx="10"/>
          </p:nvPr>
        </p:nvSpPr>
        <p:spPr/>
        <p:txBody>
          <a:bodyPr/>
          <a:lstStyle/>
          <a:p>
            <a:fld id="{A00D255F-9C87-2841-AC5D-EB2A66EA7436}" type="datetimeFigureOut">
              <a:rPr lang="en-US" smtClean="0"/>
              <a:t>4/19/23</a:t>
            </a:fld>
            <a:endParaRPr lang="en-US"/>
          </a:p>
        </p:txBody>
      </p:sp>
      <p:sp>
        <p:nvSpPr>
          <p:cNvPr id="6" name="Footer Placeholder 5">
            <a:extLst>
              <a:ext uri="{FF2B5EF4-FFF2-40B4-BE49-F238E27FC236}">
                <a16:creationId xmlns:a16="http://schemas.microsoft.com/office/drawing/2014/main" id="{D6FC9EEC-4EF8-D742-9081-7E9FE97D90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531DBA-FEB0-1044-8F46-FA79BFF8C6E7}"/>
              </a:ext>
            </a:extLst>
          </p:cNvPr>
          <p:cNvSpPr>
            <a:spLocks noGrp="1"/>
          </p:cNvSpPr>
          <p:nvPr>
            <p:ph type="sldNum" sz="quarter" idx="12"/>
          </p:nvPr>
        </p:nvSpPr>
        <p:spPr/>
        <p:txBody>
          <a:bodyPr/>
          <a:lstStyle/>
          <a:p>
            <a:fld id="{E818F489-0A9D-EF49-BFAF-DC39775A9475}" type="slidenum">
              <a:rPr lang="en-US" smtClean="0"/>
              <a:t>‹#›</a:t>
            </a:fld>
            <a:endParaRPr lang="en-US"/>
          </a:p>
        </p:txBody>
      </p:sp>
    </p:spTree>
    <p:extLst>
      <p:ext uri="{BB962C8B-B14F-4D97-AF65-F5344CB8AC3E}">
        <p14:creationId xmlns:p14="http://schemas.microsoft.com/office/powerpoint/2010/main" val="2552178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72E24E-E57F-384A-B27E-17EBDDDFF5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2AA029-757A-3249-91F7-5A238115A7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662CE6-65F4-7444-908D-D8FC1D3B1F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D255F-9C87-2841-AC5D-EB2A66EA7436}" type="datetimeFigureOut">
              <a:rPr lang="en-US" smtClean="0"/>
              <a:t>4/19/23</a:t>
            </a:fld>
            <a:endParaRPr lang="en-US"/>
          </a:p>
        </p:txBody>
      </p:sp>
      <p:sp>
        <p:nvSpPr>
          <p:cNvPr id="5" name="Footer Placeholder 4">
            <a:extLst>
              <a:ext uri="{FF2B5EF4-FFF2-40B4-BE49-F238E27FC236}">
                <a16:creationId xmlns:a16="http://schemas.microsoft.com/office/drawing/2014/main" id="{9EA0ABAD-D44A-F444-B4BE-D200E19DDF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FAAEBD-DA81-BD40-AF3F-EF8265C8DB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8F489-0A9D-EF49-BFAF-DC39775A9475}" type="slidenum">
              <a:rPr lang="en-US" smtClean="0"/>
              <a:t>‹#›</a:t>
            </a:fld>
            <a:endParaRPr lang="en-US"/>
          </a:p>
        </p:txBody>
      </p:sp>
    </p:spTree>
    <p:extLst>
      <p:ext uri="{BB962C8B-B14F-4D97-AF65-F5344CB8AC3E}">
        <p14:creationId xmlns:p14="http://schemas.microsoft.com/office/powerpoint/2010/main" val="3180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3"/>
          <p:cNvSpPr txBox="1">
            <a:spLocks noGrp="1"/>
          </p:cNvSpPr>
          <p:nvPr>
            <p:ph type="ctrTitle"/>
          </p:nvPr>
        </p:nvSpPr>
        <p:spPr>
          <a:xfrm>
            <a:off x="320040" y="2268417"/>
            <a:ext cx="8801100" cy="1546400"/>
          </a:xfrm>
          <a:prstGeom prst="rect">
            <a:avLst/>
          </a:prstGeom>
        </p:spPr>
        <p:txBody>
          <a:bodyPr spcFirstLastPara="1" vert="horz" wrap="square" lIns="121900" tIns="121900" rIns="121900" bIns="121900" rtlCol="0" anchor="b" anchorCtr="0">
            <a:noAutofit/>
          </a:bodyPr>
          <a:lstStyle/>
          <a:p>
            <a:r>
              <a:rPr lang="en" sz="4800" dirty="0"/>
              <a:t>Dismantling the Father’s House? Women as </a:t>
            </a:r>
            <a:r>
              <a:rPr lang="en" sz="4800" dirty="0" err="1"/>
              <a:t>Docto</a:t>
            </a:r>
            <a:r>
              <a:rPr lang="en-NZ" sz="4800" dirty="0"/>
              <a:t>r</a:t>
            </a:r>
            <a:r>
              <a:rPr lang="en" sz="4800" dirty="0"/>
              <a:t>al Supervisors</a:t>
            </a:r>
            <a:endParaRPr sz="4800" dirty="0"/>
          </a:p>
        </p:txBody>
      </p:sp>
      <p:sp>
        <p:nvSpPr>
          <p:cNvPr id="2" name="TextBox 1">
            <a:extLst>
              <a:ext uri="{FF2B5EF4-FFF2-40B4-BE49-F238E27FC236}">
                <a16:creationId xmlns:a16="http://schemas.microsoft.com/office/drawing/2014/main" id="{1681DEE9-1CAD-8941-8CA6-F990FFDA93F7}"/>
              </a:ext>
            </a:extLst>
          </p:cNvPr>
          <p:cNvSpPr txBox="1"/>
          <p:nvPr/>
        </p:nvSpPr>
        <p:spPr>
          <a:xfrm>
            <a:off x="1143000" y="4972050"/>
            <a:ext cx="10271234" cy="707886"/>
          </a:xfrm>
          <a:prstGeom prst="rect">
            <a:avLst/>
          </a:prstGeom>
          <a:noFill/>
        </p:spPr>
        <p:txBody>
          <a:bodyPr wrap="square" rtlCol="0">
            <a:spAutoFit/>
          </a:bodyPr>
          <a:lstStyle/>
          <a:p>
            <a:r>
              <a:rPr lang="en-US" sz="2000" b="1" dirty="0"/>
              <a:t>Barbara Grant, Critical Studies in Education, </a:t>
            </a:r>
            <a:r>
              <a:rPr lang="en-US" sz="2000" b="1" dirty="0" err="1"/>
              <a:t>Waipapa</a:t>
            </a:r>
            <a:r>
              <a:rPr lang="en-US" sz="2000" b="1" dirty="0"/>
              <a:t> </a:t>
            </a:r>
            <a:r>
              <a:rPr lang="en-US" sz="2000" b="1" dirty="0" err="1"/>
              <a:t>Taumata</a:t>
            </a:r>
            <a:r>
              <a:rPr lang="en-US" sz="2000" b="1" dirty="0"/>
              <a:t> Rau⎹ University of Auckland</a:t>
            </a:r>
          </a:p>
          <a:p>
            <a:r>
              <a:rPr lang="en-US" sz="2000" b="1" dirty="0"/>
              <a:t>Seminar for CIHE Speaker Series, OISE/University of Toronto, 20 April 2023</a:t>
            </a:r>
          </a:p>
        </p:txBody>
      </p:sp>
    </p:spTree>
    <p:extLst>
      <p:ext uri="{BB962C8B-B14F-4D97-AF65-F5344CB8AC3E}">
        <p14:creationId xmlns:p14="http://schemas.microsoft.com/office/powerpoint/2010/main" val="3336116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791433" y="0"/>
            <a:ext cx="3180960" cy="901600"/>
          </a:xfrm>
          <a:prstGeom prst="rect">
            <a:avLst/>
          </a:prstGeom>
          <a:noFill/>
        </p:spPr>
        <p:txBody>
          <a:bodyPr spcFirstLastPara="1" vert="horz" wrap="square" lIns="121900" tIns="121900" rIns="121900" bIns="121900" rtlCol="0" anchor="ctr" anchorCtr="0">
            <a:noAutofit/>
          </a:bodyPr>
          <a:lstStyle/>
          <a:p>
            <a:r>
              <a:rPr lang="en" sz="3600" b="1" dirty="0"/>
              <a:t>Final Thoughts</a:t>
            </a:r>
            <a:endParaRPr sz="3600" b="1" dirty="0"/>
          </a:p>
        </p:txBody>
      </p:sp>
      <p:sp>
        <p:nvSpPr>
          <p:cNvPr id="4" name="TextBox 3">
            <a:extLst>
              <a:ext uri="{FF2B5EF4-FFF2-40B4-BE49-F238E27FC236}">
                <a16:creationId xmlns:a16="http://schemas.microsoft.com/office/drawing/2014/main" id="{9FD133B7-1263-D442-BCAE-D62CBE4249DE}"/>
              </a:ext>
            </a:extLst>
          </p:cNvPr>
          <p:cNvSpPr txBox="1"/>
          <p:nvPr/>
        </p:nvSpPr>
        <p:spPr>
          <a:xfrm>
            <a:off x="351407" y="2055354"/>
            <a:ext cx="11047751" cy="3416320"/>
          </a:xfrm>
          <a:prstGeom prst="rect">
            <a:avLst/>
          </a:prstGeom>
          <a:noFill/>
          <a:ln>
            <a:noFill/>
          </a:ln>
        </p:spPr>
        <p:txBody>
          <a:bodyPr wrap="square" rtlCol="0">
            <a:spAutoFit/>
          </a:bodyPr>
          <a:lstStyle/>
          <a:p>
            <a:endParaRPr lang="mi-NZ" sz="1200" dirty="0"/>
          </a:p>
          <a:p>
            <a:r>
              <a:rPr lang="mi-NZ" dirty="0"/>
              <a:t>Women are reflexively </a:t>
            </a:r>
            <a:r>
              <a:rPr lang="mi-NZ" b="1" dirty="0"/>
              <a:t>resisting</a:t>
            </a:r>
            <a:r>
              <a:rPr lang="mi-NZ" dirty="0"/>
              <a:t> the traditional architecture of supervision – all the research exemplifies this</a:t>
            </a:r>
          </a:p>
          <a:p>
            <a:r>
              <a:rPr lang="mi-NZ" dirty="0"/>
              <a:t>Women are (perhaps slowly) </a:t>
            </a:r>
            <a:r>
              <a:rPr lang="mi-NZ" b="1" dirty="0"/>
              <a:t>transforming</a:t>
            </a:r>
            <a:r>
              <a:rPr lang="mi-NZ" dirty="0"/>
              <a:t> the norms of supervision – an empirical question, sometimes addressed</a:t>
            </a:r>
          </a:p>
          <a:p>
            <a:endParaRPr lang="mi-NZ" sz="1200" b="1" dirty="0"/>
          </a:p>
          <a:p>
            <a:r>
              <a:rPr lang="mi-NZ" dirty="0"/>
              <a:t>But, </a:t>
            </a:r>
            <a:r>
              <a:rPr lang="mi-NZ" b="1" dirty="0"/>
              <a:t>considerable tensions </a:t>
            </a:r>
            <a:r>
              <a:rPr lang="mi-NZ" dirty="0"/>
              <a:t>for practising supervision in a ‘more personal’ way in a </a:t>
            </a:r>
            <a:r>
              <a:rPr lang="mi-NZ" b="1" dirty="0"/>
              <a:t>globalised, massified, system, </a:t>
            </a:r>
            <a:r>
              <a:rPr lang="mi-NZ" dirty="0"/>
              <a:t>where:</a:t>
            </a:r>
          </a:p>
          <a:p>
            <a:pPr marL="285750" indent="-285750">
              <a:buFont typeface="Arial" panose="020B0604020202020204" pitchFamily="34" charset="0"/>
              <a:buChar char="•"/>
            </a:pPr>
            <a:r>
              <a:rPr lang="mi-NZ" dirty="0"/>
              <a:t>institutional expectations of supervision (and staff:student ratios) are </a:t>
            </a:r>
            <a:r>
              <a:rPr lang="mi-NZ" b="1" dirty="0"/>
              <a:t>intensifying</a:t>
            </a:r>
            <a:r>
              <a:rPr lang="mi-NZ" dirty="0"/>
              <a:t> </a:t>
            </a:r>
          </a:p>
          <a:p>
            <a:pPr marL="285750" indent="-285750">
              <a:buFont typeface="Arial" panose="020B0604020202020204" pitchFamily="34" charset="0"/>
              <a:buChar char="•"/>
            </a:pPr>
            <a:r>
              <a:rPr lang="mi-NZ" dirty="0"/>
              <a:t>new managerialism/corporatisation is the dominant institutional logic, arguably a </a:t>
            </a:r>
            <a:r>
              <a:rPr lang="mi-NZ" b="1" dirty="0"/>
              <a:t>gendered project</a:t>
            </a:r>
          </a:p>
          <a:p>
            <a:pPr marL="285750" indent="-285750">
              <a:buFont typeface="Arial" panose="020B0604020202020204" pitchFamily="34" charset="0"/>
              <a:buChar char="•"/>
            </a:pPr>
            <a:r>
              <a:rPr lang="mi-NZ" dirty="0"/>
              <a:t>gender relations </a:t>
            </a:r>
            <a:r>
              <a:rPr lang="mi-NZ" b="1" dirty="0"/>
              <a:t>are pluralistic and contested </a:t>
            </a:r>
            <a:r>
              <a:rPr lang="mi-NZ" dirty="0"/>
              <a:t>(complexly intersected with other axes of identity and/or place)</a:t>
            </a:r>
          </a:p>
          <a:p>
            <a:endParaRPr lang="mi-NZ" sz="1200" dirty="0">
              <a:solidFill>
                <a:srgbClr val="FF0000"/>
              </a:solidFill>
            </a:endParaRPr>
          </a:p>
          <a:p>
            <a:r>
              <a:rPr lang="mi-NZ" dirty="0"/>
              <a:t>Do we need to</a:t>
            </a:r>
            <a:r>
              <a:rPr lang="mi-NZ" b="1" dirty="0"/>
              <a:t> rethink </a:t>
            </a:r>
            <a:r>
              <a:rPr lang="mi-NZ" dirty="0"/>
              <a:t>the feminist ‘personalising’ of supervision?</a:t>
            </a:r>
          </a:p>
          <a:p>
            <a:pPr marL="285750" indent="-285750">
              <a:buFont typeface="Arial" panose="020B0604020202020204" pitchFamily="34" charset="0"/>
              <a:buChar char="•"/>
            </a:pPr>
            <a:r>
              <a:rPr lang="mi-NZ" dirty="0"/>
              <a:t>for example, Chuh (2013) argues for a ‘return’ to the impersonality of the advisor (some ‘version’ of that...).</a:t>
            </a:r>
          </a:p>
          <a:p>
            <a:pPr marL="285750" indent="-285750">
              <a:buFont typeface="Arial" panose="020B0604020202020204" pitchFamily="34" charset="0"/>
              <a:buChar char="•"/>
            </a:pPr>
            <a:r>
              <a:rPr lang="mi-NZ" dirty="0"/>
              <a:t>and, if so, towards what?</a:t>
            </a:r>
          </a:p>
        </p:txBody>
      </p:sp>
      <p:sp>
        <p:nvSpPr>
          <p:cNvPr id="3" name="TextBox 2">
            <a:extLst>
              <a:ext uri="{FF2B5EF4-FFF2-40B4-BE49-F238E27FC236}">
                <a16:creationId xmlns:a16="http://schemas.microsoft.com/office/drawing/2014/main" id="{1F45A24D-8A34-C54E-8999-4D087584B4F9}"/>
              </a:ext>
            </a:extLst>
          </p:cNvPr>
          <p:cNvSpPr txBox="1"/>
          <p:nvPr/>
        </p:nvSpPr>
        <p:spPr>
          <a:xfrm>
            <a:off x="4483454" y="158412"/>
            <a:ext cx="7708546" cy="584775"/>
          </a:xfrm>
          <a:prstGeom prst="rect">
            <a:avLst/>
          </a:prstGeom>
          <a:solidFill>
            <a:srgbClr val="521B93">
              <a:alpha val="29020"/>
            </a:srgbClr>
          </a:solidFill>
        </p:spPr>
        <p:txBody>
          <a:bodyPr wrap="square" rtlCol="0">
            <a:spAutoFit/>
          </a:bodyPr>
          <a:lstStyle/>
          <a:p>
            <a:pPr algn="ctr"/>
            <a:r>
              <a:rPr lang="mi-NZ" sz="1600" dirty="0"/>
              <a:t>“Feminist voices contribute uniquely and significantly to the empirical, epistemological, and normative conversations constituting academic discourse” (Peterson 199: 244)</a:t>
            </a:r>
          </a:p>
        </p:txBody>
      </p:sp>
      <p:sp>
        <p:nvSpPr>
          <p:cNvPr id="5" name="TextBox 4">
            <a:extLst>
              <a:ext uri="{FF2B5EF4-FFF2-40B4-BE49-F238E27FC236}">
                <a16:creationId xmlns:a16="http://schemas.microsoft.com/office/drawing/2014/main" id="{BDDEB17A-BD96-3E31-40DB-4225541F24D4}"/>
              </a:ext>
            </a:extLst>
          </p:cNvPr>
          <p:cNvSpPr txBox="1"/>
          <p:nvPr/>
        </p:nvSpPr>
        <p:spPr>
          <a:xfrm>
            <a:off x="1144249" y="5770608"/>
            <a:ext cx="11047751" cy="830997"/>
          </a:xfrm>
          <a:prstGeom prst="rect">
            <a:avLst/>
          </a:prstGeom>
          <a:solidFill>
            <a:srgbClr val="521B93">
              <a:alpha val="36863"/>
            </a:srgbClr>
          </a:solidFill>
        </p:spPr>
        <p:txBody>
          <a:bodyPr wrap="square" rtlCol="0">
            <a:spAutoFit/>
          </a:bodyPr>
          <a:lstStyle/>
          <a:p>
            <a:pPr algn="r"/>
            <a:endParaRPr lang="mi-NZ" sz="700" dirty="0"/>
          </a:p>
          <a:p>
            <a:pPr algn="ctr"/>
            <a:r>
              <a:rPr lang="mi-NZ" sz="1600" kern="100" dirty="0">
                <a:effectLst/>
                <a:ea typeface="Calibri" panose="020F0502020204030204" pitchFamily="34" charset="0"/>
                <a:cs typeface="Times New Roman" panose="02020603050405020304" pitchFamily="18" charset="0"/>
              </a:rPr>
              <a:t>Bronwyn Davies suggests of women’s efforts to change the academy that any process of ‘[d]ecomposition is tough, slow, never-ending work, in which one is caught over and over again undoing the thing one thought one had accomplished’ (2006: 500).</a:t>
            </a:r>
          </a:p>
          <a:p>
            <a:endParaRPr lang="en-NZ" sz="9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5200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791433" y="0"/>
            <a:ext cx="10608800" cy="901600"/>
          </a:xfrm>
          <a:prstGeom prst="rect">
            <a:avLst/>
          </a:prstGeom>
        </p:spPr>
        <p:txBody>
          <a:bodyPr spcFirstLastPara="1" vert="horz" wrap="square" lIns="121900" tIns="121900" rIns="121900" bIns="121900" rtlCol="0" anchor="ctr" anchorCtr="0">
            <a:noAutofit/>
          </a:bodyPr>
          <a:lstStyle/>
          <a:p>
            <a:r>
              <a:rPr lang="en" sz="3600" b="1" dirty="0"/>
              <a:t>References</a:t>
            </a:r>
            <a:endParaRPr sz="3600" b="1" dirty="0"/>
          </a:p>
        </p:txBody>
      </p:sp>
      <p:sp>
        <p:nvSpPr>
          <p:cNvPr id="97" name="Google Shape;97;p14"/>
          <p:cNvSpPr txBox="1">
            <a:spLocks noGrp="1"/>
          </p:cNvSpPr>
          <p:nvPr>
            <p:ph type="body" idx="1"/>
          </p:nvPr>
        </p:nvSpPr>
        <p:spPr>
          <a:xfrm>
            <a:off x="104931" y="1743076"/>
            <a:ext cx="5850139" cy="4747666"/>
          </a:xfrm>
          <a:prstGeom prst="rect">
            <a:avLst/>
          </a:prstGeom>
        </p:spPr>
        <p:txBody>
          <a:bodyPr spcFirstLastPara="1" vert="horz" wrap="square" lIns="121900" tIns="121900" rIns="121900" bIns="121900" rtlCol="0" anchor="t" anchorCtr="0">
            <a:noAutofit/>
          </a:bodyPr>
          <a:lstStyle/>
          <a:p>
            <a:pPr marL="186262" indent="0">
              <a:buNone/>
            </a:pPr>
            <a:r>
              <a:rPr lang="en-NZ" sz="1050" dirty="0"/>
              <a:t>Bartlett, A., &amp; Mercer, G. (2001). Mostly metaphors: Theorizing from a practice of supervision. In A. Bartlett &amp; G. Mercer (Eds.), </a:t>
            </a:r>
            <a:r>
              <a:rPr lang="en-NZ" sz="1050" i="1" dirty="0"/>
              <a:t>Postgraduate research supervision: Transforming (r)elations</a:t>
            </a:r>
            <a:r>
              <a:rPr lang="en-NZ" sz="1050" dirty="0"/>
              <a:t>. New York: Peter Lang.</a:t>
            </a:r>
          </a:p>
          <a:p>
            <a:pPr marL="186262" indent="0">
              <a:buNone/>
            </a:pPr>
            <a:r>
              <a:rPr lang="en-NZ" sz="1050" dirty="0"/>
              <a:t>Beasley, C., &amp; Jaworski, K. (2015). Passionate activism as academic </a:t>
            </a:r>
            <a:r>
              <a:rPr lang="en-NZ" sz="1050" dirty="0" err="1"/>
              <a:t>labor</a:t>
            </a:r>
            <a:r>
              <a:rPr lang="en-NZ" sz="1050" dirty="0"/>
              <a:t>: The emotional body of pedagogical politics. In L. Bryant &amp; K. Jaworski (Eds.), </a:t>
            </a:r>
            <a:r>
              <a:rPr lang="en-NZ" sz="1050" i="1" dirty="0"/>
              <a:t>Women supervising and writing doctoral theses: Walking on the grass</a:t>
            </a:r>
            <a:r>
              <a:rPr lang="en-NZ" sz="1050" dirty="0"/>
              <a:t> (pp. 35-51). Lanham Boulder, New York, London: Lexington Books.</a:t>
            </a:r>
          </a:p>
          <a:p>
            <a:pPr marL="186262" indent="0">
              <a:buNone/>
            </a:pPr>
            <a:r>
              <a:rPr lang="en-NZ" sz="1050" dirty="0" err="1"/>
              <a:t>Centra</a:t>
            </a:r>
            <a:r>
              <a:rPr lang="en-NZ" sz="1050" dirty="0"/>
              <a:t>, J. A. (1974). </a:t>
            </a:r>
            <a:r>
              <a:rPr lang="en-NZ" sz="1050" i="1" dirty="0"/>
              <a:t>Women, men and the doctorate</a:t>
            </a:r>
            <a:r>
              <a:rPr lang="en-NZ" sz="1050" dirty="0"/>
              <a:t>. Princeton, NJ: Educational Testing Service.</a:t>
            </a:r>
          </a:p>
          <a:p>
            <a:pPr marL="186262" indent="0">
              <a:buNone/>
            </a:pPr>
            <a:r>
              <a:rPr lang="en-NZ" sz="1050" dirty="0"/>
              <a:t>Clark, W. (2006). </a:t>
            </a:r>
            <a:r>
              <a:rPr lang="en-NZ" sz="1050" i="1" dirty="0"/>
              <a:t>Academic charisma and the origins of the research university</a:t>
            </a:r>
            <a:r>
              <a:rPr lang="en-NZ" sz="1050" dirty="0"/>
              <a:t>. Chicago: University of Chicago Press.</a:t>
            </a:r>
          </a:p>
          <a:p>
            <a:pPr marL="186262" indent="0">
              <a:buNone/>
            </a:pPr>
            <a:r>
              <a:rPr lang="en-NZ" sz="1050" dirty="0"/>
              <a:t>Conrad, L. (1994). Gender and postgraduate supervision. In O. Zuber-</a:t>
            </a:r>
            <a:r>
              <a:rPr lang="en-NZ" sz="1050" dirty="0" err="1"/>
              <a:t>Skerritt</a:t>
            </a:r>
            <a:r>
              <a:rPr lang="en-NZ" sz="1050" dirty="0"/>
              <a:t> &amp; Y. Ryan (Eds.), </a:t>
            </a:r>
            <a:r>
              <a:rPr lang="en-NZ" sz="1050" i="1" dirty="0"/>
              <a:t>Quality in Postgraduate Education</a:t>
            </a:r>
            <a:r>
              <a:rPr lang="en-NZ" sz="1050" dirty="0"/>
              <a:t> (pp. 51-58). London: Kogan Page</a:t>
            </a:r>
          </a:p>
          <a:p>
            <a:pPr marL="186262" indent="0">
              <a:buNone/>
            </a:pPr>
            <a:r>
              <a:rPr lang="en-US" sz="1050" dirty="0"/>
              <a:t>Dale, A. (1997). </a:t>
            </a:r>
            <a:r>
              <a:rPr lang="en-US" sz="1050" i="1" dirty="0"/>
              <a:t>Wrestling with a fine woman: The history of postgraduate education in Australia 1851–1993.</a:t>
            </a:r>
            <a:r>
              <a:rPr lang="en-US" sz="1050" dirty="0"/>
              <a:t> (PhD), The University of Adelaide, South Australia. </a:t>
            </a:r>
            <a:endParaRPr lang="en-NZ" sz="1050" dirty="0"/>
          </a:p>
          <a:p>
            <a:pPr marL="186262" indent="0">
              <a:buNone/>
            </a:pPr>
            <a:r>
              <a:rPr lang="en-US" sz="1050" dirty="0">
                <a:effectLst/>
                <a:ea typeface="Calibri" panose="020F0502020204030204" pitchFamily="34" charset="0"/>
                <a:cs typeface="Times New Roman" panose="02020603050405020304" pitchFamily="18" charset="0"/>
              </a:rPr>
              <a:t>Davies, B. (2006), ‘Women and transgression in the halls of academe’, </a:t>
            </a:r>
            <a:r>
              <a:rPr lang="en-US" sz="1050" i="1" dirty="0">
                <a:effectLst/>
                <a:ea typeface="Calibri" panose="020F0502020204030204" pitchFamily="34" charset="0"/>
                <a:cs typeface="Times New Roman" panose="02020603050405020304" pitchFamily="18" charset="0"/>
              </a:rPr>
              <a:t>Studies in Higher Education </a:t>
            </a:r>
            <a:r>
              <a:rPr lang="en-US" sz="1050" dirty="0">
                <a:effectLst/>
                <a:ea typeface="Calibri" panose="020F0502020204030204" pitchFamily="34" charset="0"/>
                <a:cs typeface="Times New Roman" panose="02020603050405020304" pitchFamily="18" charset="0"/>
              </a:rPr>
              <a:t>31, no. 4: 497–509. </a:t>
            </a:r>
            <a:endParaRPr lang="en-NZ" sz="1050" dirty="0">
              <a:effectLst/>
              <a:ea typeface="Calibri" panose="020F0502020204030204" pitchFamily="34" charset="0"/>
              <a:cs typeface="Times New Roman" panose="02020603050405020304" pitchFamily="18" charset="0"/>
            </a:endParaRPr>
          </a:p>
          <a:p>
            <a:pPr marL="186262" indent="0">
              <a:buNone/>
            </a:pPr>
            <a:r>
              <a:rPr lang="en-NZ" sz="1050" dirty="0"/>
              <a:t>Dobson, I. (2012). PhDs in Australia, from the beginning. </a:t>
            </a:r>
            <a:r>
              <a:rPr lang="en-NZ" sz="1050" i="1" dirty="0"/>
              <a:t>Australian Universities Review, 54</a:t>
            </a:r>
            <a:r>
              <a:rPr lang="en-NZ" sz="1050" dirty="0"/>
              <a:t>(1), 94-101.</a:t>
            </a:r>
          </a:p>
          <a:p>
            <a:pPr marL="186262" indent="0">
              <a:buNone/>
            </a:pPr>
            <a:r>
              <a:rPr lang="en-NZ" sz="1050" dirty="0"/>
              <a:t>Gallop, J. (2001). Resisting reasonableness. In A. Bartlett &amp; G. Mercer (Eds.), </a:t>
            </a:r>
            <a:r>
              <a:rPr lang="en-NZ" sz="1050" i="1" dirty="0"/>
              <a:t>Postgraduate Research Supervision:  Transforming (R)elations</a:t>
            </a:r>
            <a:r>
              <a:rPr lang="en-NZ" sz="1050" dirty="0"/>
              <a:t> (pp. 147-160). New York: Peter Lang.</a:t>
            </a:r>
          </a:p>
          <a:p>
            <a:pPr marL="186262" indent="0">
              <a:buNone/>
            </a:pPr>
            <a:r>
              <a:rPr lang="en-NZ" sz="1050" dirty="0"/>
              <a:t>Gardner, W. J., </a:t>
            </a:r>
            <a:r>
              <a:rPr lang="en-NZ" sz="1050" dirty="0" err="1"/>
              <a:t>Beaglehole</a:t>
            </a:r>
            <a:r>
              <a:rPr lang="en-NZ" sz="1050" dirty="0"/>
              <a:t>, E. T., &amp; Carter, T. E. (1973). </a:t>
            </a:r>
            <a:r>
              <a:rPr lang="en-NZ" sz="1050" i="1" dirty="0"/>
              <a:t>A history of the University of Canterbury 1873-1973</a:t>
            </a:r>
            <a:r>
              <a:rPr lang="en-NZ" sz="1050" dirty="0"/>
              <a:t>. Christchurch NZ: University of Canterbury.</a:t>
            </a:r>
          </a:p>
          <a:p>
            <a:pPr marL="186262" indent="0">
              <a:buNone/>
            </a:pPr>
            <a:r>
              <a:rPr lang="en-NZ" sz="1050" dirty="0"/>
              <a:t>Grant, B. M. (2003). Mapping the pleasures and risks of supervision. </a:t>
            </a:r>
            <a:r>
              <a:rPr lang="en-NZ" sz="1050" i="1" dirty="0"/>
              <a:t>Discourse: Studies in the Cultural Politics of Education, 24</a:t>
            </a:r>
            <a:r>
              <a:rPr lang="en-NZ" sz="1050" dirty="0"/>
              <a:t>(2), 173–188.</a:t>
            </a:r>
          </a:p>
          <a:p>
            <a:pPr marL="186262" indent="0">
              <a:buNone/>
            </a:pPr>
            <a:r>
              <a:rPr lang="en-NZ" sz="1050" dirty="0"/>
              <a:t>Heinrich, K. T. (1995). Doctoral advisement relationships between women:  On friendship and betrayal. </a:t>
            </a:r>
            <a:r>
              <a:rPr lang="en-NZ" sz="1050" i="1" dirty="0"/>
              <a:t>Journal of Higher Education, 66</a:t>
            </a:r>
            <a:r>
              <a:rPr lang="en-NZ" sz="1050" dirty="0"/>
              <a:t>(4), 447-469</a:t>
            </a:r>
            <a:r>
              <a:rPr lang="mi-NZ" sz="1050" dirty="0">
                <a:solidFill>
                  <a:srgbClr val="111111"/>
                </a:solidFill>
              </a:rPr>
              <a:t>.</a:t>
            </a:r>
          </a:p>
        </p:txBody>
      </p:sp>
      <p:sp>
        <p:nvSpPr>
          <p:cNvPr id="3" name="Text Placeholder 2">
            <a:extLst>
              <a:ext uri="{FF2B5EF4-FFF2-40B4-BE49-F238E27FC236}">
                <a16:creationId xmlns:a16="http://schemas.microsoft.com/office/drawing/2014/main" id="{6CB8E34E-7106-A64E-A86B-BCBC29550779}"/>
              </a:ext>
            </a:extLst>
          </p:cNvPr>
          <p:cNvSpPr>
            <a:spLocks noGrp="1"/>
          </p:cNvSpPr>
          <p:nvPr>
            <p:ph type="body" idx="2"/>
          </p:nvPr>
        </p:nvSpPr>
        <p:spPr>
          <a:xfrm>
            <a:off x="5955070" y="1743076"/>
            <a:ext cx="5817830" cy="5114925"/>
          </a:xfrm>
        </p:spPr>
        <p:txBody>
          <a:bodyPr/>
          <a:lstStyle/>
          <a:p>
            <a:pPr marL="186262" indent="0">
              <a:buNone/>
            </a:pPr>
            <a:r>
              <a:rPr lang="en-NZ" sz="1050" dirty="0" err="1"/>
              <a:t>Irigaray</a:t>
            </a:r>
            <a:r>
              <a:rPr lang="en-NZ" sz="1050" dirty="0"/>
              <a:t>, L. (1985). Is the subject of science sexed? </a:t>
            </a:r>
            <a:r>
              <a:rPr lang="en-NZ" sz="1050" i="1" dirty="0"/>
              <a:t>Cultural Critique, Autumn</a:t>
            </a:r>
            <a:r>
              <a:rPr lang="en-NZ" sz="1050" dirty="0"/>
              <a:t>(1), 73–88.</a:t>
            </a:r>
          </a:p>
          <a:p>
            <a:pPr marL="186262" indent="0">
              <a:buNone/>
            </a:pPr>
            <a:r>
              <a:rPr lang="en-NZ" sz="1050" dirty="0"/>
              <a:t>Jarvis, C., &amp; </a:t>
            </a:r>
            <a:r>
              <a:rPr lang="en-NZ" sz="1050" dirty="0" err="1"/>
              <a:t>Zukas</a:t>
            </a:r>
            <a:r>
              <a:rPr lang="en-NZ" sz="1050" dirty="0"/>
              <a:t>, M. (1998). </a:t>
            </a:r>
            <a:r>
              <a:rPr lang="en-NZ" sz="1050" i="1" dirty="0"/>
              <a:t>Feminist teaching, feminist research, feminist supervision: Feminist praxis in adult education.</a:t>
            </a:r>
            <a:r>
              <a:rPr lang="en-NZ" sz="1050" dirty="0"/>
              <a:t> Paper presented at the Adult Education Research Conference, San Antonio, Texas.</a:t>
            </a:r>
          </a:p>
          <a:p>
            <a:pPr marL="186262" indent="0">
              <a:buNone/>
            </a:pPr>
            <a:r>
              <a:rPr lang="en-NZ" sz="1050" dirty="0"/>
              <a:t>Johnson, L., Lee, A., &amp; Green, B. (2000). The PhD and the autonomous self: Gender, rationality and postgraduate pedagogy. </a:t>
            </a:r>
            <a:r>
              <a:rPr lang="en-NZ" sz="1050" i="1" dirty="0"/>
              <a:t>Studies in Higher Education, 25</a:t>
            </a:r>
            <a:r>
              <a:rPr lang="en-NZ" sz="1050" dirty="0"/>
              <a:t>(2), 135-147. </a:t>
            </a:r>
          </a:p>
          <a:p>
            <a:pPr marL="186262" indent="0">
              <a:buNone/>
            </a:pPr>
            <a:r>
              <a:rPr lang="en-NZ" sz="1050" dirty="0"/>
              <a:t>Leonard, D. (2001). </a:t>
            </a:r>
            <a:r>
              <a:rPr lang="en-NZ" sz="1050" i="1" dirty="0"/>
              <a:t>A woman's guide to doctoral studies</a:t>
            </a:r>
            <a:r>
              <a:rPr lang="en-NZ" sz="1050" dirty="0"/>
              <a:t>. Buckingham: Open University Press.</a:t>
            </a:r>
          </a:p>
          <a:p>
            <a:pPr marL="186262" indent="0">
              <a:buNone/>
            </a:pPr>
            <a:r>
              <a:rPr lang="en-NZ" sz="1050" dirty="0"/>
              <a:t>Leonard, D. (1997). Gender issues in doctoral studies. In N. Graves, V. P. Varma, &amp; V. Varma (Eds.), </a:t>
            </a:r>
            <a:r>
              <a:rPr lang="en-NZ" sz="1050" i="1" dirty="0"/>
              <a:t>Working for a doctorate: A guide for the humanities and social sciences</a:t>
            </a:r>
            <a:r>
              <a:rPr lang="en-NZ" sz="1050" dirty="0"/>
              <a:t> (pp. 152-183). London: Routledge.</a:t>
            </a:r>
          </a:p>
          <a:p>
            <a:pPr marL="186262" indent="0">
              <a:buNone/>
            </a:pPr>
            <a:r>
              <a:rPr lang="en-NZ" sz="1050" dirty="0" err="1"/>
              <a:t>Nerad</a:t>
            </a:r>
            <a:r>
              <a:rPr lang="en-NZ" sz="1050" dirty="0"/>
              <a:t>, M. (1999). </a:t>
            </a:r>
            <a:r>
              <a:rPr lang="en-NZ" sz="1050" i="1" dirty="0"/>
              <a:t>The academic kitchen</a:t>
            </a:r>
            <a:r>
              <a:rPr lang="en-NZ" sz="1050" dirty="0"/>
              <a:t>. Albany NY: State University of New York Press</a:t>
            </a:r>
          </a:p>
          <a:p>
            <a:pPr marL="186262" indent="0">
              <a:buNone/>
            </a:pPr>
            <a:r>
              <a:rPr lang="en-NZ" sz="1050" dirty="0"/>
              <a:t>Peterson, V. S. (1993). Disciplining practiced/practices: Gendered states and politics. In E. Messer-</a:t>
            </a:r>
            <a:r>
              <a:rPr lang="en-NZ" sz="1050" dirty="0" err="1"/>
              <a:t>Davidow</a:t>
            </a:r>
            <a:r>
              <a:rPr lang="en-NZ" sz="1050" dirty="0"/>
              <a:t>, D. R. Shumway, &amp; D. J. Sylvan (Eds.), </a:t>
            </a:r>
            <a:r>
              <a:rPr lang="en-NZ" sz="1050" i="1" dirty="0"/>
              <a:t>Knowledges: Historical and critical studies in </a:t>
            </a:r>
            <a:r>
              <a:rPr lang="en-NZ" sz="1050" i="1" dirty="0" err="1"/>
              <a:t>disciplinarity</a:t>
            </a:r>
            <a:r>
              <a:rPr lang="en-NZ" sz="1050" dirty="0"/>
              <a:t> (pp. 243-267). Charlottesville: University Press of Virginia.</a:t>
            </a:r>
          </a:p>
          <a:p>
            <a:pPr marL="186262" indent="0">
              <a:buNone/>
            </a:pPr>
            <a:r>
              <a:rPr lang="en-NZ" sz="1050" dirty="0"/>
              <a:t>Salmon, P. (1992). </a:t>
            </a:r>
            <a:r>
              <a:rPr lang="en-NZ" sz="1050" i="1" dirty="0"/>
              <a:t>Achieving a PhD: Ten students' experience</a:t>
            </a:r>
            <a:r>
              <a:rPr lang="en-NZ" sz="1050" dirty="0"/>
              <a:t>. Stoke-on-Trent: Trentham Books Limited.</a:t>
            </a:r>
          </a:p>
          <a:p>
            <a:pPr marL="186262" indent="0">
              <a:buNone/>
            </a:pPr>
            <a:r>
              <a:rPr lang="en-NZ" sz="1050" dirty="0"/>
              <a:t>Simpson, R. (1983). </a:t>
            </a:r>
            <a:r>
              <a:rPr lang="en-NZ" sz="1050" i="1" dirty="0"/>
              <a:t>How the PhD came to Britain</a:t>
            </a:r>
            <a:r>
              <a:rPr lang="en-NZ" sz="1050" dirty="0"/>
              <a:t>. Guildford UK: The Society for Research into </a:t>
            </a:r>
            <a:r>
              <a:rPr lang="en-NZ" sz="1050" dirty="0" err="1"/>
              <a:t>HIgher</a:t>
            </a:r>
            <a:r>
              <a:rPr lang="en-NZ" sz="1050" dirty="0"/>
              <a:t> Education.</a:t>
            </a:r>
          </a:p>
          <a:p>
            <a:pPr marL="186262" indent="0">
              <a:buNone/>
            </a:pPr>
            <a:r>
              <a:rPr lang="en-NZ" sz="1050" dirty="0"/>
              <a:t>Somerville, M., &amp; </a:t>
            </a:r>
            <a:r>
              <a:rPr lang="en-NZ" sz="1050" dirty="0" err="1"/>
              <a:t>Crinall</a:t>
            </a:r>
            <a:r>
              <a:rPr lang="en-NZ" sz="1050" dirty="0"/>
              <a:t>, S. (2018). Intergenerational bodies: Women’s knowledge production in supervisory relations. In A. L. Black &amp; S. </a:t>
            </a:r>
            <a:r>
              <a:rPr lang="en-NZ" sz="1050" dirty="0" err="1"/>
              <a:t>Garvis</a:t>
            </a:r>
            <a:r>
              <a:rPr lang="en-NZ" sz="1050" dirty="0"/>
              <a:t> (Eds.), </a:t>
            </a:r>
            <a:r>
              <a:rPr lang="en-NZ" sz="1050" i="1" dirty="0"/>
              <a:t>Women activating agency in academia: Metaphors, manifestos and memoir</a:t>
            </a:r>
            <a:r>
              <a:rPr lang="en-NZ" sz="1050" dirty="0"/>
              <a:t> (pp. 54-66): Routledge.</a:t>
            </a:r>
          </a:p>
          <a:p>
            <a:pPr marL="186262" indent="0">
              <a:buNone/>
            </a:pPr>
            <a:r>
              <a:rPr lang="en-NZ" sz="1050" dirty="0" err="1"/>
              <a:t>Stengers</a:t>
            </a:r>
            <a:r>
              <a:rPr lang="en-NZ" sz="1050" dirty="0"/>
              <a:t>, I., </a:t>
            </a:r>
            <a:r>
              <a:rPr lang="en-NZ" sz="1050" dirty="0" err="1"/>
              <a:t>Despret</a:t>
            </a:r>
            <a:r>
              <a:rPr lang="en-NZ" sz="1050" dirty="0"/>
              <a:t>, V., &amp; Collective. (2014). </a:t>
            </a:r>
            <a:r>
              <a:rPr lang="en-NZ" sz="1050" i="1" dirty="0"/>
              <a:t>Women who make a fuss: The unfaithful daughters of Virginia Woolf</a:t>
            </a:r>
            <a:r>
              <a:rPr lang="en-NZ" sz="1050" dirty="0"/>
              <a:t>. Minneapolis: Univocal.</a:t>
            </a:r>
          </a:p>
          <a:p>
            <a:pPr marL="186262" indent="0">
              <a:buNone/>
            </a:pPr>
            <a:r>
              <a:rPr lang="en-NZ" sz="1050" dirty="0"/>
              <a:t>Threadgold, T. (1995). Pedagogy, psychoanalysis, feminism:  Review of Jane Gallop Seminar Papers. </a:t>
            </a:r>
            <a:r>
              <a:rPr lang="en-NZ" sz="1050" i="1" dirty="0"/>
              <a:t>The Australian Universities' Review, 38</a:t>
            </a:r>
            <a:r>
              <a:rPr lang="en-NZ" sz="1050" dirty="0"/>
              <a:t>(2), 46-48.</a:t>
            </a:r>
          </a:p>
        </p:txBody>
      </p:sp>
    </p:spTree>
    <p:extLst>
      <p:ext uri="{BB962C8B-B14F-4D97-AF65-F5344CB8AC3E}">
        <p14:creationId xmlns:p14="http://schemas.microsoft.com/office/powerpoint/2010/main" val="3584940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191120" y="0"/>
            <a:ext cx="11209113" cy="901600"/>
          </a:xfrm>
          <a:prstGeom prst="rect">
            <a:avLst/>
          </a:prstGeom>
        </p:spPr>
        <p:txBody>
          <a:bodyPr spcFirstLastPara="1" vert="horz" wrap="square" lIns="121900" tIns="121900" rIns="121900" bIns="121900" rtlCol="0" anchor="ctr" anchorCtr="0">
            <a:noAutofit/>
          </a:bodyPr>
          <a:lstStyle/>
          <a:p>
            <a:r>
              <a:rPr lang="en" sz="3600" b="1" dirty="0"/>
              <a:t>Overview</a:t>
            </a:r>
            <a:endParaRPr sz="3600" b="1" dirty="0"/>
          </a:p>
        </p:txBody>
      </p:sp>
      <p:sp>
        <p:nvSpPr>
          <p:cNvPr id="96" name="Google Shape;96;p14"/>
          <p:cNvSpPr txBox="1">
            <a:spLocks noGrp="1"/>
          </p:cNvSpPr>
          <p:nvPr>
            <p:ph type="body" idx="2"/>
          </p:nvPr>
        </p:nvSpPr>
        <p:spPr>
          <a:xfrm>
            <a:off x="4601979" y="2862248"/>
            <a:ext cx="4332159" cy="3036290"/>
          </a:xfrm>
          <a:prstGeom prst="rect">
            <a:avLst/>
          </a:prstGeom>
          <a:solidFill>
            <a:srgbClr val="002060"/>
          </a:solidFill>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mi-NZ" sz="1800" i="1" dirty="0">
                <a:solidFill>
                  <a:schemeClr val="bg1"/>
                </a:solidFill>
              </a:rPr>
              <a:t>“The first known examination in the German lands of a women for a doctoral degree in arts and philosophy took place in 1787 at the University of Göttingen. Dorothea Schlözer, a professor’s daughter, took the exam. The degree of doctor of philosophy had a problematic existence at this time ... Officially, no such degree existed.” (Clark 2006: 102)</a:t>
            </a:r>
            <a:endParaRPr sz="1800" i="1" dirty="0">
              <a:solidFill>
                <a:schemeClr val="bg1"/>
              </a:solidFill>
            </a:endParaRPr>
          </a:p>
        </p:txBody>
      </p:sp>
      <p:sp>
        <p:nvSpPr>
          <p:cNvPr id="97" name="Google Shape;97;p14"/>
          <p:cNvSpPr txBox="1">
            <a:spLocks noGrp="1"/>
          </p:cNvSpPr>
          <p:nvPr>
            <p:ph type="body" idx="1"/>
          </p:nvPr>
        </p:nvSpPr>
        <p:spPr>
          <a:xfrm>
            <a:off x="191120" y="2052948"/>
            <a:ext cx="3943038" cy="4444800"/>
          </a:xfrm>
          <a:prstGeom prst="rect">
            <a:avLst/>
          </a:prstGeom>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mi-NZ" sz="2400" dirty="0">
                <a:solidFill>
                  <a:srgbClr val="111111"/>
                </a:solidFill>
              </a:rPr>
              <a:t>1) Briefly, some history of the modern PhD and women in relation to it</a:t>
            </a:r>
          </a:p>
          <a:p>
            <a:pPr marL="0" indent="0">
              <a:lnSpc>
                <a:spcPct val="100000"/>
              </a:lnSpc>
              <a:buClr>
                <a:schemeClr val="dk1"/>
              </a:buClr>
              <a:buSzPts val="1100"/>
              <a:buNone/>
            </a:pPr>
            <a:r>
              <a:rPr lang="mi-NZ" sz="2400" dirty="0">
                <a:solidFill>
                  <a:srgbClr val="111111"/>
                </a:solidFill>
              </a:rPr>
              <a:t>2) Women as doctoral supervisors in the research literature</a:t>
            </a:r>
          </a:p>
          <a:p>
            <a:pPr marL="0" indent="0">
              <a:lnSpc>
                <a:spcPct val="100000"/>
              </a:lnSpc>
              <a:buClr>
                <a:schemeClr val="dk1"/>
              </a:buClr>
              <a:buSzPts val="1100"/>
              <a:buNone/>
            </a:pPr>
            <a:r>
              <a:rPr lang="mi-NZ" sz="2400" dirty="0">
                <a:solidFill>
                  <a:srgbClr val="111111"/>
                </a:solidFill>
              </a:rPr>
              <a:t>3) Some final thoughts.</a:t>
            </a:r>
          </a:p>
        </p:txBody>
      </p:sp>
      <p:pic>
        <p:nvPicPr>
          <p:cNvPr id="4" name="Picture 3">
            <a:extLst>
              <a:ext uri="{FF2B5EF4-FFF2-40B4-BE49-F238E27FC236}">
                <a16:creationId xmlns:a16="http://schemas.microsoft.com/office/drawing/2014/main" id="{2B02E670-EDF8-3046-8874-C46256BF1013}"/>
              </a:ext>
            </a:extLst>
          </p:cNvPr>
          <p:cNvPicPr>
            <a:picLocks noChangeAspect="1"/>
          </p:cNvPicPr>
          <p:nvPr/>
        </p:nvPicPr>
        <p:blipFill>
          <a:blip r:embed="rId3"/>
          <a:stretch>
            <a:fillRect/>
          </a:stretch>
        </p:blipFill>
        <p:spPr>
          <a:xfrm>
            <a:off x="9548435" y="2652158"/>
            <a:ext cx="2247494" cy="3246380"/>
          </a:xfrm>
          <a:prstGeom prst="rect">
            <a:avLst/>
          </a:prstGeom>
        </p:spPr>
      </p:pic>
      <p:sp>
        <p:nvSpPr>
          <p:cNvPr id="2" name="TextBox 1">
            <a:extLst>
              <a:ext uri="{FF2B5EF4-FFF2-40B4-BE49-F238E27FC236}">
                <a16:creationId xmlns:a16="http://schemas.microsoft.com/office/drawing/2014/main" id="{91989115-3008-764B-A9D6-89EFDF4A490B}"/>
              </a:ext>
            </a:extLst>
          </p:cNvPr>
          <p:cNvSpPr txBox="1"/>
          <p:nvPr/>
        </p:nvSpPr>
        <p:spPr>
          <a:xfrm>
            <a:off x="9879945" y="5950912"/>
            <a:ext cx="1520288" cy="307777"/>
          </a:xfrm>
          <a:prstGeom prst="rect">
            <a:avLst/>
          </a:prstGeom>
          <a:solidFill>
            <a:schemeClr val="accent1">
              <a:lumMod val="20000"/>
              <a:lumOff val="80000"/>
            </a:schemeClr>
          </a:solidFill>
        </p:spPr>
        <p:txBody>
          <a:bodyPr wrap="none" rtlCol="0">
            <a:spAutoFit/>
          </a:bodyPr>
          <a:lstStyle/>
          <a:p>
            <a:r>
              <a:rPr lang="en-US" sz="1400" dirty="0"/>
              <a:t>Dorothea </a:t>
            </a:r>
            <a:r>
              <a:rPr lang="mi-NZ" sz="1400" dirty="0"/>
              <a:t>Schlözer</a:t>
            </a:r>
            <a:endParaRPr lang="en-US" sz="1400" dirty="0"/>
          </a:p>
        </p:txBody>
      </p:sp>
      <p:sp>
        <p:nvSpPr>
          <p:cNvPr id="3" name="TextBox 2">
            <a:extLst>
              <a:ext uri="{FF2B5EF4-FFF2-40B4-BE49-F238E27FC236}">
                <a16:creationId xmlns:a16="http://schemas.microsoft.com/office/drawing/2014/main" id="{D694DC6B-31A8-2B37-9FD6-6A704BE77913}"/>
              </a:ext>
            </a:extLst>
          </p:cNvPr>
          <p:cNvSpPr txBox="1"/>
          <p:nvPr/>
        </p:nvSpPr>
        <p:spPr>
          <a:xfrm>
            <a:off x="4997669" y="2282826"/>
            <a:ext cx="3292889" cy="369332"/>
          </a:xfrm>
          <a:prstGeom prst="rect">
            <a:avLst/>
          </a:prstGeom>
          <a:noFill/>
        </p:spPr>
        <p:txBody>
          <a:bodyPr wrap="none" rtlCol="0">
            <a:spAutoFit/>
          </a:bodyPr>
          <a:lstStyle/>
          <a:p>
            <a:r>
              <a:rPr lang="en-US" b="1" i="1" dirty="0"/>
              <a:t>Women glimmer in the archive…</a:t>
            </a:r>
          </a:p>
        </p:txBody>
      </p:sp>
    </p:spTree>
    <p:extLst>
      <p:ext uri="{BB962C8B-B14F-4D97-AF65-F5344CB8AC3E}">
        <p14:creationId xmlns:p14="http://schemas.microsoft.com/office/powerpoint/2010/main" val="519146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791433" y="0"/>
            <a:ext cx="10608800" cy="901600"/>
          </a:xfrm>
          <a:prstGeom prst="rect">
            <a:avLst/>
          </a:prstGeom>
        </p:spPr>
        <p:txBody>
          <a:bodyPr spcFirstLastPara="1" vert="horz" wrap="square" lIns="121900" tIns="121900" rIns="121900" bIns="121900" rtlCol="0" anchor="ctr" anchorCtr="0">
            <a:noAutofit/>
          </a:bodyPr>
          <a:lstStyle/>
          <a:p>
            <a:r>
              <a:rPr lang="en" sz="3600" b="1" dirty="0"/>
              <a:t>Emergence of the Modern PhD</a:t>
            </a:r>
            <a:endParaRPr sz="3600" b="1" dirty="0"/>
          </a:p>
        </p:txBody>
      </p:sp>
      <p:sp>
        <p:nvSpPr>
          <p:cNvPr id="97" name="Google Shape;97;p14"/>
          <p:cNvSpPr txBox="1">
            <a:spLocks noGrp="1"/>
          </p:cNvSpPr>
          <p:nvPr>
            <p:ph type="body" idx="1"/>
          </p:nvPr>
        </p:nvSpPr>
        <p:spPr>
          <a:xfrm>
            <a:off x="475548" y="2301015"/>
            <a:ext cx="3286983" cy="3568165"/>
          </a:xfrm>
          <a:prstGeom prst="rect">
            <a:avLst/>
          </a:prstGeom>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mi-NZ" b="1" dirty="0">
                <a:solidFill>
                  <a:srgbClr val="111111"/>
                </a:solidFill>
              </a:rPr>
              <a:t>1810 Statute of the University of Berlin:</a:t>
            </a:r>
          </a:p>
          <a:p>
            <a:pPr marL="0" indent="0">
              <a:lnSpc>
                <a:spcPct val="100000"/>
              </a:lnSpc>
              <a:buClr>
                <a:schemeClr val="dk1"/>
              </a:buClr>
              <a:buSzPts val="1100"/>
              <a:buNone/>
            </a:pPr>
            <a:r>
              <a:rPr lang="en-GB" dirty="0"/>
              <a:t>For the first time, required </a:t>
            </a:r>
            <a:r>
              <a:rPr lang="mi-NZ" dirty="0"/>
              <a:t>the candidate to </a:t>
            </a:r>
            <a:r>
              <a:rPr lang="mi-NZ" b="1" dirty="0"/>
              <a:t>produce a masterpiece, the dissertation</a:t>
            </a:r>
            <a:r>
              <a:rPr lang="mi-NZ" dirty="0"/>
              <a:t>:</a:t>
            </a:r>
          </a:p>
          <a:p>
            <a:pPr marL="0" indent="0">
              <a:lnSpc>
                <a:spcPct val="100000"/>
              </a:lnSpc>
              <a:buClr>
                <a:schemeClr val="dk1"/>
              </a:buClr>
              <a:buSzPts val="1100"/>
              <a:buNone/>
            </a:pPr>
            <a:r>
              <a:rPr lang="mi-NZ" dirty="0"/>
              <a:t>“on the basis of this writing, his own composition, ... [the candidate] will be publicly examined to the satisfaction of his teacher” (Clark 2006: 210).</a:t>
            </a:r>
          </a:p>
        </p:txBody>
      </p:sp>
      <p:sp>
        <p:nvSpPr>
          <p:cNvPr id="99" name="Google Shape;99;p14"/>
          <p:cNvSpPr txBox="1">
            <a:spLocks noGrp="1"/>
          </p:cNvSpPr>
          <p:nvPr>
            <p:ph type="sldNum" idx="12"/>
          </p:nvPr>
        </p:nvSpPr>
        <p:spPr>
          <a:xfrm>
            <a:off x="791433" y="6418333"/>
            <a:ext cx="10608800" cy="4396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3</a:t>
            </a:fld>
            <a:endParaRPr dirty="0"/>
          </a:p>
        </p:txBody>
      </p:sp>
      <p:sp>
        <p:nvSpPr>
          <p:cNvPr id="3" name="Text Placeholder 2">
            <a:extLst>
              <a:ext uri="{FF2B5EF4-FFF2-40B4-BE49-F238E27FC236}">
                <a16:creationId xmlns:a16="http://schemas.microsoft.com/office/drawing/2014/main" id="{32C5DB2B-0385-AA42-BF68-4B04C4A19EF9}"/>
              </a:ext>
            </a:extLst>
          </p:cNvPr>
          <p:cNvSpPr>
            <a:spLocks noGrp="1"/>
          </p:cNvSpPr>
          <p:nvPr>
            <p:ph type="body" idx="2"/>
          </p:nvPr>
        </p:nvSpPr>
        <p:spPr>
          <a:xfrm>
            <a:off x="4167400" y="2591317"/>
            <a:ext cx="5149200" cy="2987565"/>
          </a:xfrm>
          <a:solidFill>
            <a:srgbClr val="002060"/>
          </a:solidFill>
        </p:spPr>
        <p:txBody>
          <a:bodyPr/>
          <a:lstStyle/>
          <a:p>
            <a:pPr marL="186262" indent="0">
              <a:buNone/>
            </a:pPr>
            <a:r>
              <a:rPr lang="en-US" b="1" dirty="0">
                <a:solidFill>
                  <a:schemeClr val="bg1"/>
                </a:solidFill>
              </a:rPr>
              <a:t>Spread of PhD into anglophone systems:</a:t>
            </a:r>
          </a:p>
          <a:p>
            <a:pPr marL="186262" indent="0">
              <a:buNone/>
            </a:pPr>
            <a:r>
              <a:rPr lang="en-US" dirty="0">
                <a:solidFill>
                  <a:schemeClr val="bg1"/>
                </a:solidFill>
              </a:rPr>
              <a:t>US – 1861, Yale</a:t>
            </a:r>
          </a:p>
          <a:p>
            <a:pPr marL="186262" indent="0">
              <a:buNone/>
            </a:pPr>
            <a:r>
              <a:rPr lang="en-US" dirty="0">
                <a:solidFill>
                  <a:srgbClr val="FFFF00"/>
                </a:solidFill>
              </a:rPr>
              <a:t>Canada – circa 1900 (U Toronto, 1897)</a:t>
            </a:r>
          </a:p>
          <a:p>
            <a:pPr marL="186262" indent="0">
              <a:buNone/>
            </a:pPr>
            <a:r>
              <a:rPr lang="en-US" dirty="0">
                <a:solidFill>
                  <a:schemeClr val="bg1"/>
                </a:solidFill>
              </a:rPr>
              <a:t>Britain – 1917, Oxford</a:t>
            </a:r>
          </a:p>
          <a:p>
            <a:pPr marL="186262" indent="0">
              <a:buNone/>
            </a:pPr>
            <a:r>
              <a:rPr lang="en-US" dirty="0">
                <a:solidFill>
                  <a:schemeClr val="bg1"/>
                </a:solidFill>
              </a:rPr>
              <a:t>Australia – 1948, Melbourne U awarded first 3 PhDs</a:t>
            </a:r>
          </a:p>
          <a:p>
            <a:pPr marL="186262" indent="0">
              <a:buNone/>
            </a:pPr>
            <a:r>
              <a:rPr lang="en-US" dirty="0">
                <a:solidFill>
                  <a:schemeClr val="bg1"/>
                </a:solidFill>
              </a:rPr>
              <a:t>Aotearoa New Zealand – similar post WWII timeframe.</a:t>
            </a:r>
          </a:p>
        </p:txBody>
      </p:sp>
      <p:pic>
        <p:nvPicPr>
          <p:cNvPr id="2" name="Picture 1">
            <a:extLst>
              <a:ext uri="{FF2B5EF4-FFF2-40B4-BE49-F238E27FC236}">
                <a16:creationId xmlns:a16="http://schemas.microsoft.com/office/drawing/2014/main" id="{01DCBFE0-3E31-794E-ABF3-9D0C31F988E3}"/>
              </a:ext>
            </a:extLst>
          </p:cNvPr>
          <p:cNvPicPr>
            <a:picLocks noChangeAspect="1"/>
          </p:cNvPicPr>
          <p:nvPr/>
        </p:nvPicPr>
        <p:blipFill>
          <a:blip r:embed="rId3"/>
          <a:stretch>
            <a:fillRect/>
          </a:stretch>
        </p:blipFill>
        <p:spPr>
          <a:xfrm>
            <a:off x="9573078" y="2474853"/>
            <a:ext cx="2128202" cy="3220491"/>
          </a:xfrm>
          <a:prstGeom prst="rect">
            <a:avLst/>
          </a:prstGeom>
        </p:spPr>
      </p:pic>
      <p:sp>
        <p:nvSpPr>
          <p:cNvPr id="4" name="TextBox 3">
            <a:extLst>
              <a:ext uri="{FF2B5EF4-FFF2-40B4-BE49-F238E27FC236}">
                <a16:creationId xmlns:a16="http://schemas.microsoft.com/office/drawing/2014/main" id="{50D966B1-885F-9A40-B671-CE221C089E05}"/>
              </a:ext>
            </a:extLst>
          </p:cNvPr>
          <p:cNvSpPr txBox="1"/>
          <p:nvPr/>
        </p:nvSpPr>
        <p:spPr>
          <a:xfrm>
            <a:off x="9480232" y="5765329"/>
            <a:ext cx="2221048" cy="523220"/>
          </a:xfrm>
          <a:prstGeom prst="rect">
            <a:avLst/>
          </a:prstGeom>
          <a:solidFill>
            <a:schemeClr val="accent6">
              <a:lumMod val="40000"/>
              <a:lumOff val="60000"/>
            </a:schemeClr>
          </a:solidFill>
        </p:spPr>
        <p:txBody>
          <a:bodyPr wrap="square" rtlCol="0">
            <a:spAutoFit/>
          </a:bodyPr>
          <a:lstStyle/>
          <a:p>
            <a:pPr algn="ctr"/>
            <a:r>
              <a:rPr lang="en-US" sz="1400" dirty="0"/>
              <a:t>Clark (2006) is my key source here.</a:t>
            </a:r>
          </a:p>
        </p:txBody>
      </p:sp>
    </p:spTree>
    <p:extLst>
      <p:ext uri="{BB962C8B-B14F-4D97-AF65-F5344CB8AC3E}">
        <p14:creationId xmlns:p14="http://schemas.microsoft.com/office/powerpoint/2010/main" val="58219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791433" y="0"/>
            <a:ext cx="10608800" cy="901600"/>
          </a:xfrm>
          <a:prstGeom prst="rect">
            <a:avLst/>
          </a:prstGeom>
        </p:spPr>
        <p:txBody>
          <a:bodyPr spcFirstLastPara="1" vert="horz" wrap="square" lIns="121900" tIns="121900" rIns="121900" bIns="121900" rtlCol="0" anchor="ctr" anchorCtr="0">
            <a:noAutofit/>
          </a:bodyPr>
          <a:lstStyle/>
          <a:p>
            <a:r>
              <a:rPr lang="en" sz="3600" b="1" dirty="0"/>
              <a:t>Supervision/Advising: A New Practice?</a:t>
            </a:r>
            <a:endParaRPr sz="3600" b="1" dirty="0"/>
          </a:p>
        </p:txBody>
      </p:sp>
      <p:sp>
        <p:nvSpPr>
          <p:cNvPr id="97" name="Google Shape;97;p14"/>
          <p:cNvSpPr txBox="1">
            <a:spLocks noGrp="1"/>
          </p:cNvSpPr>
          <p:nvPr>
            <p:ph type="body" idx="1"/>
          </p:nvPr>
        </p:nvSpPr>
        <p:spPr>
          <a:xfrm>
            <a:off x="546100" y="1978241"/>
            <a:ext cx="5394533" cy="4440091"/>
          </a:xfrm>
          <a:prstGeom prst="rect">
            <a:avLst/>
          </a:prstGeom>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mi-NZ" sz="1800" dirty="0"/>
              <a:t>Professor and student transformed around 1800: </a:t>
            </a:r>
          </a:p>
          <a:p>
            <a:pPr marL="0" indent="0">
              <a:lnSpc>
                <a:spcPct val="100000"/>
              </a:lnSpc>
              <a:buClr>
                <a:schemeClr val="dk1"/>
              </a:buClr>
              <a:buSzPts val="1100"/>
              <a:buNone/>
            </a:pPr>
            <a:r>
              <a:rPr lang="mi-NZ" sz="1600" b="1" dirty="0"/>
              <a:t>“</a:t>
            </a:r>
            <a:r>
              <a:rPr lang="mi-NZ" sz="1600" dirty="0"/>
              <a:t>the presiding professo</a:t>
            </a:r>
            <a:r>
              <a:rPr lang="mi-NZ" sz="1600" b="1" dirty="0"/>
              <a:t>r, soon a doctoral advisor</a:t>
            </a:r>
            <a:r>
              <a:rPr lang="mi-NZ" sz="1600" dirty="0"/>
              <a:t>, ... the graduate student, then a doctoral candidate” (Clark 2006: 238)</a:t>
            </a:r>
          </a:p>
          <a:p>
            <a:pPr marL="0" indent="0">
              <a:lnSpc>
                <a:spcPct val="100000"/>
              </a:lnSpc>
              <a:buClr>
                <a:schemeClr val="dk1"/>
              </a:buClr>
              <a:buSzPts val="1100"/>
              <a:buNone/>
            </a:pPr>
            <a:r>
              <a:rPr lang="mi-NZ" sz="1800" dirty="0"/>
              <a:t>And a new practice, some kind of relationship between doctoral “advisor” and “candidate”</a:t>
            </a:r>
          </a:p>
          <a:p>
            <a:pPr marL="0" indent="0">
              <a:lnSpc>
                <a:spcPct val="100000"/>
              </a:lnSpc>
              <a:buClr>
                <a:schemeClr val="dk1"/>
              </a:buClr>
              <a:buSzPts val="1100"/>
              <a:buNone/>
            </a:pPr>
            <a:r>
              <a:rPr lang="mi-NZ" sz="1800" dirty="0"/>
              <a:t>Supervision almost exclusively </a:t>
            </a:r>
            <a:r>
              <a:rPr lang="mi-NZ" sz="1800" b="1" dirty="0"/>
              <a:t>man-on-man</a:t>
            </a:r>
            <a:r>
              <a:rPr lang="mi-NZ" sz="1800" dirty="0"/>
              <a:t>: </a:t>
            </a:r>
          </a:p>
          <a:p>
            <a:pPr marL="285750" indent="-285750">
              <a:lnSpc>
                <a:spcPct val="100000"/>
              </a:lnSpc>
              <a:buClr>
                <a:schemeClr val="dk1"/>
              </a:buClr>
              <a:buSzPts val="1100"/>
            </a:pPr>
            <a:r>
              <a:rPr lang="mi-NZ" sz="1600" dirty="0"/>
              <a:t>medieval doc candidates </a:t>
            </a:r>
            <a:r>
              <a:rPr lang="mi-NZ" sz="1600" b="1" dirty="0"/>
              <a:t>had to be </a:t>
            </a:r>
            <a:r>
              <a:rPr lang="mi-NZ" sz="1600" dirty="0"/>
              <a:t>male  (Clark 2006: 197)</a:t>
            </a:r>
          </a:p>
          <a:p>
            <a:pPr marL="285750" indent="-285750">
              <a:lnSpc>
                <a:spcPct val="100000"/>
              </a:lnSpc>
              <a:buClr>
                <a:schemeClr val="dk1"/>
              </a:buClr>
              <a:buSzPts val="1100"/>
            </a:pPr>
            <a:r>
              <a:rPr lang="mi-NZ" sz="1600" dirty="0"/>
              <a:t>mid-20th C PhD students “lavished with the affection and attention reserved normally for domestic pets or </a:t>
            </a:r>
            <a:r>
              <a:rPr lang="mi-NZ" sz="1600" b="1" dirty="0"/>
              <a:t>favoured sons</a:t>
            </a:r>
            <a:r>
              <a:rPr lang="mi-NZ" sz="1600" dirty="0"/>
              <a:t>” (Gardner, Beaglehole and Carter 1973: 398).</a:t>
            </a:r>
          </a:p>
        </p:txBody>
      </p:sp>
      <p:sp>
        <p:nvSpPr>
          <p:cNvPr id="3" name="Text Placeholder 2">
            <a:extLst>
              <a:ext uri="{FF2B5EF4-FFF2-40B4-BE49-F238E27FC236}">
                <a16:creationId xmlns:a16="http://schemas.microsoft.com/office/drawing/2014/main" id="{F10CA0F4-A7DE-2A4D-B669-4C6C63E6E1C9}"/>
              </a:ext>
            </a:extLst>
          </p:cNvPr>
          <p:cNvSpPr>
            <a:spLocks noGrp="1"/>
          </p:cNvSpPr>
          <p:nvPr>
            <p:ph type="body" idx="2"/>
          </p:nvPr>
        </p:nvSpPr>
        <p:spPr>
          <a:xfrm>
            <a:off x="6251033" y="2261116"/>
            <a:ext cx="5149200" cy="3700259"/>
          </a:xfrm>
          <a:solidFill>
            <a:srgbClr val="002060"/>
          </a:solidFill>
          <a:ln>
            <a:solidFill>
              <a:schemeClr val="accent1"/>
            </a:solidFill>
          </a:ln>
        </p:spPr>
        <p:txBody>
          <a:bodyPr/>
          <a:lstStyle/>
          <a:p>
            <a:pPr marL="186262" indent="0">
              <a:buNone/>
            </a:pPr>
            <a:r>
              <a:rPr lang="mi-NZ" i="1" dirty="0">
                <a:solidFill>
                  <a:schemeClr val="bg1"/>
                </a:solidFill>
              </a:rPr>
              <a:t>Modern supervision shaped by two templates?</a:t>
            </a:r>
          </a:p>
          <a:p>
            <a:pPr marL="186262" indent="0">
              <a:buNone/>
            </a:pPr>
            <a:r>
              <a:rPr lang="en-US" dirty="0">
                <a:solidFill>
                  <a:schemeClr val="bg1"/>
                </a:solidFill>
              </a:rPr>
              <a:t>In the German system, the research professor became the </a:t>
            </a:r>
            <a:r>
              <a:rPr lang="en-US" b="1" dirty="0" err="1">
                <a:solidFill>
                  <a:schemeClr val="bg1"/>
                </a:solidFill>
              </a:rPr>
              <a:t>doktorvater</a:t>
            </a:r>
            <a:r>
              <a:rPr lang="en-US" dirty="0">
                <a:solidFill>
                  <a:schemeClr val="bg1"/>
                </a:solidFill>
              </a:rPr>
              <a:t>, </a:t>
            </a:r>
            <a:r>
              <a:rPr lang="mi-NZ" dirty="0">
                <a:solidFill>
                  <a:schemeClr val="bg1"/>
                </a:solidFill>
              </a:rPr>
              <a:t>reproducing himself as embodied “rational authority” through supervision (Clark 2016: 17)</a:t>
            </a:r>
          </a:p>
          <a:p>
            <a:pPr marL="186262" indent="0">
              <a:buNone/>
            </a:pPr>
            <a:r>
              <a:rPr lang="mi-NZ" dirty="0">
                <a:solidFill>
                  <a:schemeClr val="bg1"/>
                </a:solidFill>
              </a:rPr>
              <a:t>In the British system, the Oxbridge tutorial – conducted in the privacy of </a:t>
            </a:r>
            <a:r>
              <a:rPr lang="mi-NZ" b="1" dirty="0">
                <a:solidFill>
                  <a:schemeClr val="bg1"/>
                </a:solidFill>
              </a:rPr>
              <a:t>the tutor</a:t>
            </a:r>
            <a:r>
              <a:rPr lang="mi-NZ" dirty="0">
                <a:solidFill>
                  <a:schemeClr val="bg1"/>
                </a:solidFill>
              </a:rPr>
              <a:t>’s rooms – provided a ready-made template:</a:t>
            </a:r>
          </a:p>
          <a:p>
            <a:pPr marL="186262" indent="0">
              <a:buNone/>
            </a:pPr>
            <a:r>
              <a:rPr lang="mi-NZ" sz="1600" dirty="0">
                <a:solidFill>
                  <a:schemeClr val="bg1"/>
                </a:solidFill>
              </a:rPr>
              <a:t>“the pupil has the advantage of intimate contact with a good mind and a greater wisdom than his own” (Palfreyman 2008: 15).</a:t>
            </a:r>
          </a:p>
        </p:txBody>
      </p:sp>
    </p:spTree>
    <p:extLst>
      <p:ext uri="{BB962C8B-B14F-4D97-AF65-F5344CB8AC3E}">
        <p14:creationId xmlns:p14="http://schemas.microsoft.com/office/powerpoint/2010/main" val="1532030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791433" y="0"/>
            <a:ext cx="10608800" cy="901600"/>
          </a:xfrm>
          <a:prstGeom prst="rect">
            <a:avLst/>
          </a:prstGeom>
        </p:spPr>
        <p:txBody>
          <a:bodyPr spcFirstLastPara="1" vert="horz" wrap="square" lIns="121900" tIns="121900" rIns="121900" bIns="121900" rtlCol="0" anchor="ctr" anchorCtr="0">
            <a:noAutofit/>
          </a:bodyPr>
          <a:lstStyle/>
          <a:p>
            <a:pPr>
              <a:lnSpc>
                <a:spcPct val="100000"/>
              </a:lnSpc>
              <a:buClr>
                <a:schemeClr val="dk1"/>
              </a:buClr>
              <a:buSzPts val="1100"/>
            </a:pPr>
            <a:r>
              <a:rPr lang="mi-NZ" sz="3600" b="1" dirty="0">
                <a:solidFill>
                  <a:srgbClr val="111111"/>
                </a:solidFill>
              </a:rPr>
              <a:t>Women Make their Place in Doctoral Education</a:t>
            </a:r>
          </a:p>
        </p:txBody>
      </p:sp>
      <p:sp>
        <p:nvSpPr>
          <p:cNvPr id="97" name="Google Shape;97;p14"/>
          <p:cNvSpPr txBox="1">
            <a:spLocks noGrp="1"/>
          </p:cNvSpPr>
          <p:nvPr>
            <p:ph type="body" idx="1"/>
          </p:nvPr>
        </p:nvSpPr>
        <p:spPr>
          <a:xfrm>
            <a:off x="629470" y="1943769"/>
            <a:ext cx="5692501" cy="4474564"/>
          </a:xfrm>
          <a:prstGeom prst="rect">
            <a:avLst/>
          </a:prstGeom>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mi-NZ" sz="1800" dirty="0">
                <a:solidFill>
                  <a:srgbClr val="111111"/>
                </a:solidFill>
              </a:rPr>
              <a:t>In anglophone universities, women awarded PhDs from early on (except US):</a:t>
            </a:r>
          </a:p>
          <a:p>
            <a:pPr marL="342900" indent="-342900">
              <a:lnSpc>
                <a:spcPct val="100000"/>
              </a:lnSpc>
              <a:buClr>
                <a:schemeClr val="dk1"/>
              </a:buClr>
              <a:buSzPts val="1100"/>
            </a:pPr>
            <a:r>
              <a:rPr lang="en-US" sz="1800" dirty="0"/>
              <a:t>US, first woman in 1898 (30 </a:t>
            </a:r>
            <a:r>
              <a:rPr lang="en-US" sz="1800" dirty="0" err="1"/>
              <a:t>yrs</a:t>
            </a:r>
            <a:r>
              <a:rPr lang="en-US" sz="1800" dirty="0"/>
              <a:t> after)</a:t>
            </a:r>
          </a:p>
          <a:p>
            <a:pPr marL="342900" indent="-342900">
              <a:lnSpc>
                <a:spcPct val="100000"/>
              </a:lnSpc>
              <a:buClr>
                <a:schemeClr val="dk1"/>
              </a:buClr>
              <a:buSzPts val="1100"/>
            </a:pPr>
            <a:r>
              <a:rPr lang="en-US" sz="1800" dirty="0"/>
              <a:t>Canada, first two women at </a:t>
            </a:r>
            <a:r>
              <a:rPr lang="en-US" sz="1800" dirty="0" err="1"/>
              <a:t>UToronto</a:t>
            </a:r>
            <a:r>
              <a:rPr lang="en-US" sz="1800" dirty="0"/>
              <a:t> in 1903 </a:t>
            </a:r>
          </a:p>
          <a:p>
            <a:pPr marL="342900" indent="-342900">
              <a:lnSpc>
                <a:spcPct val="100000"/>
              </a:lnSpc>
              <a:buClr>
                <a:schemeClr val="dk1"/>
              </a:buClr>
              <a:buSzPts val="1100"/>
            </a:pPr>
            <a:r>
              <a:rPr lang="en-US" sz="1800" dirty="0"/>
              <a:t>Britain, in 1921, 1922</a:t>
            </a:r>
          </a:p>
          <a:p>
            <a:pPr marL="342900" indent="-342900">
              <a:lnSpc>
                <a:spcPct val="100000"/>
              </a:lnSpc>
              <a:buClr>
                <a:schemeClr val="dk1"/>
              </a:buClr>
              <a:buSzPts val="1100"/>
            </a:pPr>
            <a:r>
              <a:rPr lang="en-US" sz="1800" dirty="0"/>
              <a:t>Australia, 2 of first 3 PhDs awarded by </a:t>
            </a:r>
            <a:r>
              <a:rPr lang="en-US" sz="1800" dirty="0" err="1"/>
              <a:t>MelbU</a:t>
            </a:r>
            <a:r>
              <a:rPr lang="en-US" sz="1800" dirty="0"/>
              <a:t> in 1948 – 2 were to women (French, microbiology)</a:t>
            </a:r>
          </a:p>
          <a:p>
            <a:pPr marL="342900" indent="-342900">
              <a:lnSpc>
                <a:spcPct val="100000"/>
              </a:lnSpc>
              <a:buClr>
                <a:schemeClr val="dk1"/>
              </a:buClr>
              <a:buSzPts val="1100"/>
            </a:pPr>
            <a:r>
              <a:rPr lang="en-US" sz="1800" dirty="0"/>
              <a:t>NZ, first woman in 1953 (microbiology).</a:t>
            </a:r>
            <a:endParaRPr lang="mi-NZ" sz="1800" dirty="0"/>
          </a:p>
          <a:p>
            <a:pPr marL="0" indent="0">
              <a:lnSpc>
                <a:spcPct val="100000"/>
              </a:lnSpc>
              <a:buClr>
                <a:schemeClr val="dk1"/>
              </a:buClr>
              <a:buSzPts val="1100"/>
              <a:buNone/>
            </a:pPr>
            <a:r>
              <a:rPr lang="mi-NZ" sz="1800" dirty="0">
                <a:solidFill>
                  <a:srgbClr val="111111"/>
                </a:solidFill>
              </a:rPr>
              <a:t>Mid-70s, about 15% PhD awards annually to women in US, UK, Australia (Leonard 1997)</a:t>
            </a:r>
          </a:p>
          <a:p>
            <a:pPr marL="0" indent="0">
              <a:lnSpc>
                <a:spcPct val="100000"/>
              </a:lnSpc>
              <a:buClr>
                <a:schemeClr val="dk1"/>
              </a:buClr>
              <a:buSzPts val="1100"/>
              <a:buNone/>
            </a:pPr>
            <a:r>
              <a:rPr lang="mi-NZ" sz="1800" dirty="0">
                <a:solidFill>
                  <a:srgbClr val="111111"/>
                </a:solidFill>
              </a:rPr>
              <a:t>Around 2010, number of women being awarded PhDs overtook men.</a:t>
            </a:r>
            <a:endParaRPr sz="1800" dirty="0">
              <a:solidFill>
                <a:srgbClr val="111111"/>
              </a:solidFill>
            </a:endParaRPr>
          </a:p>
        </p:txBody>
      </p:sp>
      <p:sp>
        <p:nvSpPr>
          <p:cNvPr id="3" name="Text Placeholder 2">
            <a:extLst>
              <a:ext uri="{FF2B5EF4-FFF2-40B4-BE49-F238E27FC236}">
                <a16:creationId xmlns:a16="http://schemas.microsoft.com/office/drawing/2014/main" id="{9BF03D93-14D8-5C44-BC35-622B176AB708}"/>
              </a:ext>
            </a:extLst>
          </p:cNvPr>
          <p:cNvSpPr>
            <a:spLocks noGrp="1"/>
          </p:cNvSpPr>
          <p:nvPr>
            <p:ph type="body" idx="2"/>
          </p:nvPr>
        </p:nvSpPr>
        <p:spPr>
          <a:xfrm>
            <a:off x="6584564" y="2136688"/>
            <a:ext cx="5149200" cy="4049883"/>
          </a:xfrm>
          <a:solidFill>
            <a:srgbClr val="002060"/>
          </a:solidFill>
        </p:spPr>
        <p:txBody>
          <a:bodyPr/>
          <a:lstStyle/>
          <a:p>
            <a:pPr marL="186262" indent="0">
              <a:buNone/>
            </a:pPr>
            <a:r>
              <a:rPr lang="en-US" sz="1800" b="1" dirty="0">
                <a:solidFill>
                  <a:schemeClr val="bg1"/>
                </a:solidFill>
              </a:rPr>
              <a:t>Women academics (supervisors):</a:t>
            </a:r>
          </a:p>
          <a:p>
            <a:pPr marL="186262" indent="0">
              <a:buNone/>
            </a:pPr>
            <a:r>
              <a:rPr lang="en-US" sz="1800" dirty="0">
                <a:solidFill>
                  <a:schemeClr val="bg1"/>
                </a:solidFill>
              </a:rPr>
              <a:t>Numbers of women in full-time academic positions crept up slowly across 20</a:t>
            </a:r>
            <a:r>
              <a:rPr lang="en-US" sz="1800" baseline="30000" dirty="0">
                <a:solidFill>
                  <a:schemeClr val="bg1"/>
                </a:solidFill>
              </a:rPr>
              <a:t>th</a:t>
            </a:r>
            <a:r>
              <a:rPr lang="en-US" sz="1800" dirty="0">
                <a:solidFill>
                  <a:schemeClr val="bg1"/>
                </a:solidFill>
              </a:rPr>
              <a:t> C</a:t>
            </a:r>
          </a:p>
          <a:p>
            <a:pPr marL="186262" indent="0">
              <a:buNone/>
            </a:pPr>
            <a:r>
              <a:rPr lang="en-US" sz="1800" dirty="0">
                <a:solidFill>
                  <a:schemeClr val="bg1"/>
                </a:solidFill>
              </a:rPr>
              <a:t>Writers still commenting on paucity of women academics who could be doc supervisors in 1990s (Conrad 1994; Heinrich 1995)</a:t>
            </a:r>
          </a:p>
          <a:p>
            <a:pPr marL="186262" indent="0">
              <a:buNone/>
            </a:pPr>
            <a:r>
              <a:rPr lang="en-US" sz="1800" dirty="0">
                <a:solidFill>
                  <a:schemeClr val="bg1"/>
                </a:solidFill>
              </a:rPr>
              <a:t>Now, number inching towards parity in many countries but still under-represented in senior levels, and in some disciplines.</a:t>
            </a:r>
          </a:p>
        </p:txBody>
      </p:sp>
    </p:spTree>
    <p:extLst>
      <p:ext uri="{BB962C8B-B14F-4D97-AF65-F5344CB8AC3E}">
        <p14:creationId xmlns:p14="http://schemas.microsoft.com/office/powerpoint/2010/main" val="2644347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517890" y="0"/>
            <a:ext cx="11159448" cy="901600"/>
          </a:xfrm>
          <a:prstGeom prst="rect">
            <a:avLst/>
          </a:prstGeom>
        </p:spPr>
        <p:txBody>
          <a:bodyPr spcFirstLastPara="1" vert="horz" wrap="square" lIns="121900" tIns="121900" rIns="121900" bIns="121900" rtlCol="0" anchor="ctr" anchorCtr="0">
            <a:noAutofit/>
          </a:bodyPr>
          <a:lstStyle/>
          <a:p>
            <a:r>
              <a:rPr lang="en" sz="3600" b="1" dirty="0"/>
              <a:t>Research Literature: Women Doctoral Supervisors</a:t>
            </a:r>
            <a:endParaRPr sz="3600" b="1" dirty="0"/>
          </a:p>
        </p:txBody>
      </p:sp>
      <p:sp>
        <p:nvSpPr>
          <p:cNvPr id="97" name="Google Shape;97;p14"/>
          <p:cNvSpPr txBox="1">
            <a:spLocks noGrp="1"/>
          </p:cNvSpPr>
          <p:nvPr>
            <p:ph type="body" idx="1"/>
          </p:nvPr>
        </p:nvSpPr>
        <p:spPr>
          <a:xfrm>
            <a:off x="6115987" y="2227718"/>
            <a:ext cx="5284246" cy="4100221"/>
          </a:xfrm>
          <a:prstGeom prst="rect">
            <a:avLst/>
          </a:prstGeom>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en-GB" b="1" dirty="0"/>
              <a:t>Search</a:t>
            </a:r>
            <a:r>
              <a:rPr lang="en-GB" dirty="0"/>
              <a:t>: Work (anglophone) addressing perspectives and/or work of the </a:t>
            </a:r>
            <a:r>
              <a:rPr lang="en-GB" b="1" dirty="0"/>
              <a:t>woman</a:t>
            </a:r>
            <a:r>
              <a:rPr lang="en-GB" dirty="0"/>
              <a:t> doctoral supervisor</a:t>
            </a:r>
          </a:p>
          <a:p>
            <a:pPr marL="0" indent="0">
              <a:lnSpc>
                <a:spcPct val="100000"/>
              </a:lnSpc>
              <a:buClr>
                <a:schemeClr val="dk1"/>
              </a:buClr>
              <a:buSzPts val="1100"/>
              <a:buNone/>
            </a:pPr>
            <a:r>
              <a:rPr lang="mi-NZ" b="1" dirty="0">
                <a:solidFill>
                  <a:srgbClr val="111111"/>
                </a:solidFill>
              </a:rPr>
              <a:t>Small body of literature </a:t>
            </a:r>
            <a:r>
              <a:rPr lang="mi-NZ" dirty="0">
                <a:solidFill>
                  <a:srgbClr val="111111"/>
                </a:solidFill>
              </a:rPr>
              <a:t>(26) starting in early 1990s, from Australia (9), Canada (3), NZ (2), South Africa (1), UK (5), US (6)</a:t>
            </a:r>
          </a:p>
          <a:p>
            <a:pPr marL="0" indent="0">
              <a:lnSpc>
                <a:spcPct val="100000"/>
              </a:lnSpc>
              <a:buClr>
                <a:schemeClr val="dk1"/>
              </a:buClr>
              <a:buSzPts val="1100"/>
              <a:buNone/>
            </a:pPr>
            <a:r>
              <a:rPr lang="mi-NZ" b="1" dirty="0">
                <a:solidFill>
                  <a:srgbClr val="111111"/>
                </a:solidFill>
              </a:rPr>
              <a:t>Mixture</a:t>
            </a:r>
            <a:r>
              <a:rPr lang="mi-NZ" dirty="0">
                <a:solidFill>
                  <a:srgbClr val="111111"/>
                </a:solidFill>
              </a:rPr>
              <a:t> of ‘experience and observation’-based (16) and ‘qualitative data’-based (10)</a:t>
            </a:r>
          </a:p>
          <a:p>
            <a:pPr marL="0" indent="0">
              <a:lnSpc>
                <a:spcPct val="100000"/>
              </a:lnSpc>
              <a:buClr>
                <a:schemeClr val="dk1"/>
              </a:buClr>
              <a:buSzPts val="1100"/>
              <a:buNone/>
            </a:pPr>
            <a:r>
              <a:rPr lang="mi-NZ" b="1" dirty="0">
                <a:solidFill>
                  <a:srgbClr val="111111"/>
                </a:solidFill>
              </a:rPr>
              <a:t>My (critical) questions inspired by other feminist scholars:</a:t>
            </a:r>
          </a:p>
          <a:p>
            <a:pPr marL="342900" indent="-342900">
              <a:lnSpc>
                <a:spcPct val="100000"/>
              </a:lnSpc>
              <a:buClr>
                <a:schemeClr val="dk1"/>
              </a:buClr>
              <a:buSzPts val="1100"/>
            </a:pPr>
            <a:r>
              <a:rPr lang="mi-NZ" i="1" dirty="0">
                <a:solidFill>
                  <a:srgbClr val="111111"/>
                </a:solidFill>
              </a:rPr>
              <a:t>What are women doing to supervision?</a:t>
            </a:r>
          </a:p>
          <a:p>
            <a:pPr marL="342900" indent="-342900">
              <a:lnSpc>
                <a:spcPct val="100000"/>
              </a:lnSpc>
              <a:buClr>
                <a:schemeClr val="dk1"/>
              </a:buClr>
              <a:buSzPts val="1100"/>
            </a:pPr>
            <a:r>
              <a:rPr lang="mi-NZ" i="1" dirty="0">
                <a:solidFill>
                  <a:srgbClr val="111111"/>
                </a:solidFill>
              </a:rPr>
              <a:t>Is the woman supervisor really just a man?</a:t>
            </a:r>
            <a:endParaRPr lang="mi-NZ" dirty="0">
              <a:solidFill>
                <a:srgbClr val="111111"/>
              </a:solidFill>
            </a:endParaRPr>
          </a:p>
          <a:p>
            <a:pPr marL="0" indent="0">
              <a:lnSpc>
                <a:spcPct val="100000"/>
              </a:lnSpc>
              <a:buClr>
                <a:schemeClr val="dk1"/>
              </a:buClr>
              <a:buSzPts val="1100"/>
              <a:buNone/>
            </a:pPr>
            <a:endParaRPr dirty="0">
              <a:solidFill>
                <a:srgbClr val="111111"/>
              </a:solidFill>
            </a:endParaRPr>
          </a:p>
        </p:txBody>
      </p:sp>
      <p:sp>
        <p:nvSpPr>
          <p:cNvPr id="99" name="Google Shape;99;p14"/>
          <p:cNvSpPr txBox="1">
            <a:spLocks noGrp="1"/>
          </p:cNvSpPr>
          <p:nvPr>
            <p:ph type="sldNum" idx="12"/>
          </p:nvPr>
        </p:nvSpPr>
        <p:spPr>
          <a:xfrm>
            <a:off x="791433" y="6418333"/>
            <a:ext cx="10608800" cy="4396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6</a:t>
            </a:fld>
            <a:endParaRPr dirty="0"/>
          </a:p>
        </p:txBody>
      </p:sp>
      <p:sp>
        <p:nvSpPr>
          <p:cNvPr id="3" name="Text Placeholder 2">
            <a:extLst>
              <a:ext uri="{FF2B5EF4-FFF2-40B4-BE49-F238E27FC236}">
                <a16:creationId xmlns:a16="http://schemas.microsoft.com/office/drawing/2014/main" id="{6F12F9B1-B612-5547-92D4-86CE9A7CD4A0}"/>
              </a:ext>
            </a:extLst>
          </p:cNvPr>
          <p:cNvSpPr>
            <a:spLocks noGrp="1"/>
          </p:cNvSpPr>
          <p:nvPr>
            <p:ph type="body" idx="2"/>
          </p:nvPr>
        </p:nvSpPr>
        <p:spPr>
          <a:xfrm>
            <a:off x="517890" y="2318111"/>
            <a:ext cx="5149200" cy="4100222"/>
          </a:xfrm>
          <a:solidFill>
            <a:srgbClr val="002060"/>
          </a:solidFill>
        </p:spPr>
        <p:txBody>
          <a:bodyPr/>
          <a:lstStyle/>
          <a:p>
            <a:pPr marL="186262" indent="0">
              <a:buNone/>
            </a:pPr>
            <a:r>
              <a:rPr lang="en-US" b="1" dirty="0">
                <a:solidFill>
                  <a:schemeClr val="bg1"/>
                </a:solidFill>
              </a:rPr>
              <a:t>Recurrent feminist critiques of ‘traditional’ supervision:</a:t>
            </a:r>
          </a:p>
          <a:p>
            <a:pPr marL="186262" indent="0">
              <a:buNone/>
            </a:pPr>
            <a:r>
              <a:rPr lang="en-US" dirty="0">
                <a:solidFill>
                  <a:schemeClr val="bg1"/>
                </a:solidFill>
              </a:rPr>
              <a:t>Master-disciple relation as “normatively masculine” (</a:t>
            </a:r>
            <a:r>
              <a:rPr lang="en-US" dirty="0" err="1">
                <a:solidFill>
                  <a:schemeClr val="bg1"/>
                </a:solidFill>
              </a:rPr>
              <a:t>Frow</a:t>
            </a:r>
            <a:r>
              <a:rPr lang="en-US" dirty="0">
                <a:solidFill>
                  <a:schemeClr val="bg1"/>
                </a:solidFill>
              </a:rPr>
              <a:t> 1988: 319)</a:t>
            </a:r>
          </a:p>
          <a:p>
            <a:pPr marL="186262" indent="0">
              <a:buNone/>
            </a:pPr>
            <a:r>
              <a:rPr lang="en-US" dirty="0">
                <a:solidFill>
                  <a:schemeClr val="bg1"/>
                </a:solidFill>
              </a:rPr>
              <a:t>As </a:t>
            </a:r>
            <a:r>
              <a:rPr lang="mi-NZ" dirty="0">
                <a:solidFill>
                  <a:schemeClr val="bg1"/>
                </a:solidFill>
              </a:rPr>
              <a:t>“neglectful” or “indifferent” (Johnson, Lee &amp; Green 2000)</a:t>
            </a:r>
            <a:endParaRPr lang="en-US" dirty="0">
              <a:solidFill>
                <a:schemeClr val="bg1"/>
              </a:solidFill>
            </a:endParaRPr>
          </a:p>
          <a:p>
            <a:pPr marL="186262" indent="0">
              <a:buNone/>
            </a:pPr>
            <a:r>
              <a:rPr lang="en-US" dirty="0">
                <a:solidFill>
                  <a:schemeClr val="bg1"/>
                </a:solidFill>
              </a:rPr>
              <a:t>Analysis of fictional accounts: </a:t>
            </a:r>
            <a:r>
              <a:rPr lang="mi-NZ" dirty="0">
                <a:solidFill>
                  <a:schemeClr val="bg1"/>
                </a:solidFill>
              </a:rPr>
              <a:t>“figure of the supervisor ... is drawn from a recognisable type: stern, sometimes paternal, always in authority, and bearing a close resemblance to the ‘teacher-as-untouchable-authority-and-heartless stereotype’ </a:t>
            </a:r>
            <a:r>
              <a:rPr lang="en-GB" dirty="0">
                <a:solidFill>
                  <a:schemeClr val="bg1"/>
                </a:solidFill>
              </a:rPr>
              <a:t>... in film and television narratives of education” (Kelly 2009: 37</a:t>
            </a:r>
            <a:r>
              <a:rPr lang="mi-NZ" dirty="0">
                <a:solidFill>
                  <a:schemeClr val="bg1"/>
                </a:solidFill>
              </a:rPr>
              <a:t>1).</a:t>
            </a:r>
          </a:p>
        </p:txBody>
      </p:sp>
    </p:spTree>
    <p:extLst>
      <p:ext uri="{BB962C8B-B14F-4D97-AF65-F5344CB8AC3E}">
        <p14:creationId xmlns:p14="http://schemas.microsoft.com/office/powerpoint/2010/main" val="2017059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791433" y="0"/>
            <a:ext cx="10608800" cy="901600"/>
          </a:xfrm>
          <a:prstGeom prst="rect">
            <a:avLst/>
          </a:prstGeom>
        </p:spPr>
        <p:txBody>
          <a:bodyPr spcFirstLastPara="1" vert="horz" wrap="square" lIns="121900" tIns="121900" rIns="121900" bIns="121900" rtlCol="0" anchor="ctr" anchorCtr="0">
            <a:noAutofit/>
          </a:bodyPr>
          <a:lstStyle/>
          <a:p>
            <a:r>
              <a:rPr lang="en" sz="3600" b="1" dirty="0"/>
              <a:t>What are Women Doing to Supervision?</a:t>
            </a:r>
            <a:endParaRPr sz="3600" b="1" dirty="0"/>
          </a:p>
        </p:txBody>
      </p:sp>
      <p:sp>
        <p:nvSpPr>
          <p:cNvPr id="97" name="Google Shape;97;p14"/>
          <p:cNvSpPr txBox="1">
            <a:spLocks noGrp="1"/>
          </p:cNvSpPr>
          <p:nvPr>
            <p:ph type="body" idx="1"/>
          </p:nvPr>
        </p:nvSpPr>
        <p:spPr>
          <a:xfrm>
            <a:off x="352061" y="2028067"/>
            <a:ext cx="4040057" cy="4248149"/>
          </a:xfrm>
          <a:prstGeom prst="rect">
            <a:avLst/>
          </a:prstGeom>
          <a:solidFill>
            <a:srgbClr val="002060"/>
          </a:solidFill>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mi-NZ" sz="2000" dirty="0">
                <a:solidFill>
                  <a:schemeClr val="bg1"/>
                </a:solidFill>
              </a:rPr>
              <a:t>Resisting, transforming meaning of supervision as a cultural practice:</a:t>
            </a:r>
          </a:p>
          <a:p>
            <a:pPr marL="0" indent="0">
              <a:lnSpc>
                <a:spcPct val="100000"/>
              </a:lnSpc>
              <a:buClr>
                <a:schemeClr val="dk1"/>
              </a:buClr>
              <a:buSzPts val="1100"/>
              <a:buNone/>
            </a:pPr>
            <a:r>
              <a:rPr lang="mi-NZ" sz="2000" dirty="0">
                <a:solidFill>
                  <a:srgbClr val="FFFF00"/>
                </a:solidFill>
              </a:rPr>
              <a:t>•</a:t>
            </a:r>
            <a:r>
              <a:rPr lang="mi-NZ" sz="2000" dirty="0">
                <a:solidFill>
                  <a:schemeClr val="bg1"/>
                </a:solidFill>
              </a:rPr>
              <a:t> Paying attention to power</a:t>
            </a:r>
          </a:p>
          <a:p>
            <a:pPr marL="0" indent="0">
              <a:lnSpc>
                <a:spcPct val="100000"/>
              </a:lnSpc>
              <a:buClr>
                <a:schemeClr val="dk1"/>
              </a:buClr>
              <a:buSzPts val="1100"/>
              <a:buNone/>
            </a:pPr>
            <a:r>
              <a:rPr lang="mi-NZ" sz="2000" dirty="0">
                <a:solidFill>
                  <a:srgbClr val="FFFF00"/>
                </a:solidFill>
              </a:rPr>
              <a:t>•</a:t>
            </a:r>
            <a:r>
              <a:rPr lang="mi-NZ" sz="2000" dirty="0">
                <a:solidFill>
                  <a:schemeClr val="bg1"/>
                </a:solidFill>
              </a:rPr>
              <a:t> Emphasising relationality</a:t>
            </a:r>
          </a:p>
          <a:p>
            <a:pPr marL="0" indent="0">
              <a:lnSpc>
                <a:spcPct val="100000"/>
              </a:lnSpc>
              <a:buClr>
                <a:schemeClr val="dk1"/>
              </a:buClr>
              <a:buSzPts val="1100"/>
              <a:buNone/>
            </a:pPr>
            <a:r>
              <a:rPr lang="mi-NZ" sz="2000" dirty="0">
                <a:solidFill>
                  <a:srgbClr val="FFFF00"/>
                </a:solidFill>
              </a:rPr>
              <a:t>•</a:t>
            </a:r>
            <a:r>
              <a:rPr lang="mi-NZ" sz="2000" dirty="0">
                <a:solidFill>
                  <a:schemeClr val="bg1"/>
                </a:solidFill>
              </a:rPr>
              <a:t> Asserting the importance of care</a:t>
            </a:r>
          </a:p>
          <a:p>
            <a:pPr marL="0" indent="0">
              <a:lnSpc>
                <a:spcPct val="100000"/>
              </a:lnSpc>
              <a:buClr>
                <a:schemeClr val="dk1"/>
              </a:buClr>
              <a:buSzPts val="1100"/>
              <a:buNone/>
            </a:pPr>
            <a:r>
              <a:rPr lang="mi-NZ" sz="2000" dirty="0">
                <a:solidFill>
                  <a:srgbClr val="FFFF00"/>
                </a:solidFill>
              </a:rPr>
              <a:t>•</a:t>
            </a:r>
            <a:r>
              <a:rPr lang="mi-NZ" sz="2000" dirty="0">
                <a:solidFill>
                  <a:schemeClr val="bg1"/>
                </a:solidFill>
              </a:rPr>
              <a:t> Foregrounding the workings of desire, embodiment, emotion.</a:t>
            </a:r>
          </a:p>
          <a:p>
            <a:pPr marL="0" indent="0" algn="ctr">
              <a:lnSpc>
                <a:spcPct val="100000"/>
              </a:lnSpc>
              <a:buClr>
                <a:schemeClr val="dk1"/>
              </a:buClr>
              <a:buSzPts val="1100"/>
              <a:buNone/>
            </a:pPr>
            <a:endParaRPr lang="mi-NZ" sz="2000" b="1" dirty="0">
              <a:solidFill>
                <a:srgbClr val="FFFF00"/>
              </a:solidFill>
            </a:endParaRPr>
          </a:p>
          <a:p>
            <a:pPr marL="0" indent="0" algn="ctr">
              <a:lnSpc>
                <a:spcPct val="100000"/>
              </a:lnSpc>
              <a:buClr>
                <a:schemeClr val="dk1"/>
              </a:buClr>
              <a:buSzPts val="1100"/>
              <a:buNone/>
            </a:pPr>
            <a:r>
              <a:rPr lang="mi-NZ" sz="2000" b="1" dirty="0">
                <a:solidFill>
                  <a:srgbClr val="FFFF00"/>
                </a:solidFill>
              </a:rPr>
              <a:t>EMPHASISING THE PERSONAL</a:t>
            </a:r>
            <a:endParaRPr sz="2000" b="1" dirty="0">
              <a:solidFill>
                <a:srgbClr val="FFFF00"/>
              </a:solidFill>
            </a:endParaRPr>
          </a:p>
        </p:txBody>
      </p:sp>
      <p:sp>
        <p:nvSpPr>
          <p:cNvPr id="99" name="Google Shape;99;p14"/>
          <p:cNvSpPr txBox="1">
            <a:spLocks noGrp="1"/>
          </p:cNvSpPr>
          <p:nvPr>
            <p:ph type="sldNum" idx="12"/>
          </p:nvPr>
        </p:nvSpPr>
        <p:spPr>
          <a:xfrm>
            <a:off x="791433" y="6418333"/>
            <a:ext cx="10608800" cy="4396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7</a:t>
            </a:fld>
            <a:endParaRPr dirty="0"/>
          </a:p>
        </p:txBody>
      </p:sp>
      <p:sp>
        <p:nvSpPr>
          <p:cNvPr id="3" name="Text Placeholder 2">
            <a:extLst>
              <a:ext uri="{FF2B5EF4-FFF2-40B4-BE49-F238E27FC236}">
                <a16:creationId xmlns:a16="http://schemas.microsoft.com/office/drawing/2014/main" id="{8E8D7CF4-4CAD-444A-A52B-6F603E41165C}"/>
              </a:ext>
            </a:extLst>
          </p:cNvPr>
          <p:cNvSpPr>
            <a:spLocks noGrp="1"/>
          </p:cNvSpPr>
          <p:nvPr>
            <p:ph type="body" idx="2"/>
          </p:nvPr>
        </p:nvSpPr>
        <p:spPr>
          <a:xfrm>
            <a:off x="4581563" y="2142579"/>
            <a:ext cx="7258376" cy="4248148"/>
          </a:xfrm>
          <a:ln>
            <a:solidFill>
              <a:schemeClr val="accent1"/>
            </a:solidFill>
          </a:ln>
        </p:spPr>
        <p:txBody>
          <a:bodyPr/>
          <a:lstStyle/>
          <a:p>
            <a:pPr marL="186262" indent="0">
              <a:buNone/>
            </a:pPr>
            <a:r>
              <a:rPr lang="en-GB" sz="1600" dirty="0"/>
              <a:t>“supervisory relationships are negotiated within a cultural context in which institutional status and </a:t>
            </a:r>
            <a:r>
              <a:rPr lang="en-GB" sz="1600" b="1" dirty="0"/>
              <a:t>power</a:t>
            </a:r>
            <a:r>
              <a:rPr lang="en-GB" sz="1600" dirty="0"/>
              <a:t> cannot be disregarded – even from a feminist perspective” (Jarvis &amp; </a:t>
            </a:r>
            <a:r>
              <a:rPr lang="en-GB" sz="1600" dirty="0" err="1"/>
              <a:t>Zukas</a:t>
            </a:r>
            <a:r>
              <a:rPr lang="en-GB" sz="1600" dirty="0"/>
              <a:t> 1998: 6)</a:t>
            </a:r>
          </a:p>
          <a:p>
            <a:pPr marL="186262" indent="0">
              <a:buNone/>
            </a:pPr>
            <a:r>
              <a:rPr lang="en-GB" sz="1600" dirty="0"/>
              <a:t>“a</a:t>
            </a:r>
            <a:r>
              <a:rPr lang="mi-NZ" sz="1600" dirty="0"/>
              <a:t> successful supervision </a:t>
            </a:r>
            <a:r>
              <a:rPr lang="mi-NZ" sz="1600" b="1" dirty="0"/>
              <a:t>relationship</a:t>
            </a:r>
            <a:r>
              <a:rPr lang="mi-NZ" sz="1600" dirty="0"/>
              <a:t> ... depends crucially on mutual sympathy and trust and on a personal resonance on the part of the supervisor to the student’s sense of meaning and excitement” (Salmon 1992: 21)</a:t>
            </a:r>
            <a:r>
              <a:rPr lang="en-NZ" sz="1600" dirty="0"/>
              <a:t> </a:t>
            </a:r>
          </a:p>
          <a:p>
            <a:pPr marL="186262" indent="0">
              <a:buNone/>
            </a:pPr>
            <a:r>
              <a:rPr lang="en-US" sz="1600" dirty="0">
                <a:effectLst/>
                <a:ea typeface="Calibri" panose="020F0502020204030204" pitchFamily="34" charset="0"/>
              </a:rPr>
              <a:t>‘</a:t>
            </a:r>
            <a:r>
              <a:rPr lang="en-NZ" sz="1600" dirty="0">
                <a:effectLst/>
                <a:ea typeface="Calibri" panose="020F0502020204030204" pitchFamily="34" charset="0"/>
              </a:rPr>
              <a:t>We are too often only agitated. And we’re torn between nurturing individuals and getting the work done. We experience constant conflict between </a:t>
            </a:r>
            <a:r>
              <a:rPr lang="en-NZ" sz="1600" b="1" dirty="0">
                <a:effectLst/>
                <a:ea typeface="Calibri" panose="020F0502020204030204" pitchFamily="34" charset="0"/>
              </a:rPr>
              <a:t>taking care</a:t>
            </a:r>
            <a:r>
              <a:rPr lang="en-NZ" sz="1600" dirty="0">
                <a:effectLst/>
                <a:ea typeface="Calibri" panose="020F0502020204030204" pitchFamily="34" charset="0"/>
              </a:rPr>
              <a:t> of people and </a:t>
            </a:r>
            <a:r>
              <a:rPr lang="en-NZ" sz="1600" b="1" dirty="0">
                <a:effectLst/>
                <a:ea typeface="Calibri" panose="020F0502020204030204" pitchFamily="34" charset="0"/>
              </a:rPr>
              <a:t>carefully taking </a:t>
            </a:r>
            <a:r>
              <a:rPr lang="en-NZ" sz="1600" dirty="0">
                <a:effectLst/>
                <a:ea typeface="Calibri" panose="020F0502020204030204" pitchFamily="34" charset="0"/>
              </a:rPr>
              <a:t>the profession to new and better places’ (Ritchie et al 2022: 56)</a:t>
            </a:r>
            <a:r>
              <a:rPr lang="en-NZ" sz="1600" dirty="0">
                <a:effectLst/>
              </a:rPr>
              <a:t> </a:t>
            </a:r>
          </a:p>
          <a:p>
            <a:pPr marL="186262" indent="0">
              <a:buNone/>
            </a:pPr>
            <a:r>
              <a:rPr lang="en-GB" sz="1600" dirty="0"/>
              <a:t>[A]</a:t>
            </a:r>
            <a:r>
              <a:rPr lang="en-GB" sz="1600" dirty="0" err="1"/>
              <a:t>ny</a:t>
            </a:r>
            <a:r>
              <a:rPr lang="en-GB" sz="1600" dirty="0"/>
              <a:t> making of knowledge that goes on involves people, people who have </a:t>
            </a:r>
            <a:r>
              <a:rPr lang="en-GB" sz="1600" b="1" dirty="0"/>
              <a:t>bodies, sexed bodies</a:t>
            </a:r>
            <a:r>
              <a:rPr lang="en-GB" sz="1600" dirty="0"/>
              <a:t>, and that process is never free of </a:t>
            </a:r>
            <a:r>
              <a:rPr lang="en-GB" sz="1600" b="1" dirty="0"/>
              <a:t>desire or power</a:t>
            </a:r>
            <a:r>
              <a:rPr lang="en-GB" sz="1600" dirty="0"/>
              <a:t>, nor of class, race and gender struggles and inequalities. (Threadgold 1995: 46)</a:t>
            </a:r>
          </a:p>
          <a:p>
            <a:pPr marL="186262" indent="0">
              <a:buNone/>
            </a:pPr>
            <a:r>
              <a:rPr lang="en-NZ" sz="1600" dirty="0"/>
              <a:t>“</a:t>
            </a:r>
            <a:r>
              <a:rPr lang="en-GB" sz="1600" dirty="0"/>
              <a:t>we realised that our </a:t>
            </a:r>
            <a:r>
              <a:rPr lang="en-GB" sz="1600" b="1" dirty="0"/>
              <a:t>bodies</a:t>
            </a:r>
            <a:r>
              <a:rPr lang="en-GB" sz="1600" dirty="0"/>
              <a:t> [supervisor’s and student’s] had become intertwined through the processes of writing our daily lives to each other” (Somerville &amp; </a:t>
            </a:r>
            <a:r>
              <a:rPr lang="en-GB" sz="1600" dirty="0" err="1"/>
              <a:t>Crinall</a:t>
            </a:r>
            <a:r>
              <a:rPr lang="en-GB" sz="1600" dirty="0"/>
              <a:t> 2018: 62)</a:t>
            </a:r>
            <a:endParaRPr lang="en-US" sz="1600" dirty="0"/>
          </a:p>
        </p:txBody>
      </p:sp>
    </p:spTree>
    <p:extLst>
      <p:ext uri="{BB962C8B-B14F-4D97-AF65-F5344CB8AC3E}">
        <p14:creationId xmlns:p14="http://schemas.microsoft.com/office/powerpoint/2010/main" val="1064518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164893" y="0"/>
            <a:ext cx="8214610" cy="901600"/>
          </a:xfrm>
          <a:prstGeom prst="rect">
            <a:avLst/>
          </a:prstGeom>
        </p:spPr>
        <p:txBody>
          <a:bodyPr spcFirstLastPara="1" vert="horz" wrap="square" lIns="121900" tIns="121900" rIns="121900" bIns="121900" rtlCol="0" anchor="ctr" anchorCtr="0">
            <a:noAutofit/>
          </a:bodyPr>
          <a:lstStyle/>
          <a:p>
            <a:r>
              <a:rPr lang="en-NZ" sz="3600" b="1" dirty="0"/>
              <a:t>Is a</a:t>
            </a:r>
            <a:r>
              <a:rPr lang="en" sz="3600" b="1" dirty="0"/>
              <a:t> Woman Supervisor Really Just a Man?</a:t>
            </a:r>
            <a:endParaRPr sz="3600" b="1" dirty="0"/>
          </a:p>
        </p:txBody>
      </p:sp>
      <p:sp>
        <p:nvSpPr>
          <p:cNvPr id="97" name="Google Shape;97;p14"/>
          <p:cNvSpPr txBox="1">
            <a:spLocks noGrp="1"/>
          </p:cNvSpPr>
          <p:nvPr>
            <p:ph type="body" idx="1"/>
          </p:nvPr>
        </p:nvSpPr>
        <p:spPr>
          <a:xfrm>
            <a:off x="351662" y="1999661"/>
            <a:ext cx="4385229" cy="4171775"/>
          </a:xfrm>
          <a:prstGeom prst="rect">
            <a:avLst/>
          </a:prstGeom>
          <a:solidFill>
            <a:srgbClr val="002060"/>
          </a:solidFill>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mi-NZ" sz="1800" dirty="0">
                <a:solidFill>
                  <a:schemeClr val="bg1"/>
                </a:solidFill>
              </a:rPr>
              <a:t>On the one hand, </a:t>
            </a:r>
            <a:r>
              <a:rPr lang="mi-NZ" sz="1800" dirty="0">
                <a:solidFill>
                  <a:srgbClr val="FFFF00"/>
                </a:solidFill>
              </a:rPr>
              <a:t>simply being a ‘woman</a:t>
            </a:r>
            <a:r>
              <a:rPr lang="mi-NZ" sz="1800" b="1" dirty="0">
                <a:solidFill>
                  <a:srgbClr val="FFFF00"/>
                </a:solidFill>
              </a:rPr>
              <a:t>’ </a:t>
            </a:r>
            <a:r>
              <a:rPr lang="mi-NZ" sz="1800" b="1" dirty="0">
                <a:solidFill>
                  <a:schemeClr val="bg1"/>
                </a:solidFill>
              </a:rPr>
              <a:t>interrupts </a:t>
            </a:r>
            <a:r>
              <a:rPr lang="mi-NZ" sz="1800" dirty="0">
                <a:solidFill>
                  <a:schemeClr val="bg1"/>
                </a:solidFill>
              </a:rPr>
              <a:t>traditional masculine architecture of supervision:</a:t>
            </a:r>
          </a:p>
          <a:p>
            <a:pPr marL="0" indent="0">
              <a:lnSpc>
                <a:spcPct val="100000"/>
              </a:lnSpc>
              <a:buClr>
                <a:schemeClr val="dk1"/>
              </a:buClr>
              <a:buSzPts val="1100"/>
              <a:buNone/>
            </a:pPr>
            <a:r>
              <a:rPr lang="mi-NZ" sz="1600" dirty="0">
                <a:solidFill>
                  <a:schemeClr val="bg1"/>
                </a:solidFill>
              </a:rPr>
              <a:t>“All the circulating meanings and representations women bear inevitably disrupt the narrative of authority/genius/charismatic master. ... So, in the midst of these institutionalized narratives, how did we as two women (and feminists at that) jostle to make satisfactory positions for ourselves?” (Bartlett &amp; Mercer 2001: 58)</a:t>
            </a:r>
          </a:p>
          <a:p>
            <a:pPr marL="0" indent="0">
              <a:lnSpc>
                <a:spcPct val="100000"/>
              </a:lnSpc>
              <a:buClr>
                <a:schemeClr val="dk1"/>
              </a:buClr>
              <a:buSzPts val="1100"/>
              <a:buNone/>
            </a:pPr>
            <a:r>
              <a:rPr lang="mi-NZ" sz="1800" dirty="0">
                <a:solidFill>
                  <a:schemeClr val="bg1"/>
                </a:solidFill>
              </a:rPr>
              <a:t>And we see, in the literature, that women are making </a:t>
            </a:r>
            <a:r>
              <a:rPr lang="mi-NZ" sz="1800" dirty="0">
                <a:solidFill>
                  <a:srgbClr val="FFFF00"/>
                </a:solidFill>
              </a:rPr>
              <a:t>deliberate attempts to supervise ‘otherwise’</a:t>
            </a:r>
            <a:r>
              <a:rPr lang="mi-NZ" sz="1800" dirty="0">
                <a:solidFill>
                  <a:schemeClr val="bg1"/>
                </a:solidFill>
              </a:rPr>
              <a:t>.</a:t>
            </a:r>
          </a:p>
        </p:txBody>
      </p:sp>
      <p:sp>
        <p:nvSpPr>
          <p:cNvPr id="3" name="Text Placeholder 2">
            <a:extLst>
              <a:ext uri="{FF2B5EF4-FFF2-40B4-BE49-F238E27FC236}">
                <a16:creationId xmlns:a16="http://schemas.microsoft.com/office/drawing/2014/main" id="{8E8D7CF4-4CAD-444A-A52B-6F603E41165C}"/>
              </a:ext>
            </a:extLst>
          </p:cNvPr>
          <p:cNvSpPr>
            <a:spLocks noGrp="1"/>
          </p:cNvSpPr>
          <p:nvPr>
            <p:ph type="body" idx="2"/>
          </p:nvPr>
        </p:nvSpPr>
        <p:spPr>
          <a:xfrm>
            <a:off x="5156252" y="1932807"/>
            <a:ext cx="6613785" cy="3921454"/>
          </a:xfrm>
        </p:spPr>
        <p:txBody>
          <a:bodyPr/>
          <a:lstStyle/>
          <a:p>
            <a:pPr marL="186262" indent="0">
              <a:buNone/>
            </a:pPr>
            <a:r>
              <a:rPr lang="en-US" sz="1800" dirty="0"/>
              <a:t>On the other, she’s </a:t>
            </a:r>
            <a:r>
              <a:rPr lang="en-US" sz="1800" b="1" dirty="0"/>
              <a:t>recuperated</a:t>
            </a:r>
            <a:r>
              <a:rPr lang="en-US" sz="1800" dirty="0"/>
              <a:t> into familiar patterns of power – there’s s</a:t>
            </a:r>
            <a:r>
              <a:rPr lang="mi-NZ" sz="1800" dirty="0"/>
              <a:t>omething deeply gendered about Western knowledge project, how disciplines work, the subjects they require:</a:t>
            </a:r>
          </a:p>
          <a:p>
            <a:r>
              <a:rPr lang="mi-NZ" sz="1600" dirty="0"/>
              <a:t>gendered feminine ‘self’ of knowledge (sophia)</a:t>
            </a:r>
          </a:p>
          <a:p>
            <a:r>
              <a:rPr lang="mi-NZ" sz="1600" dirty="0"/>
              <a:t>gendered-masculine character of autonomous knower – the Subject of Reason – </a:t>
            </a:r>
            <a:r>
              <a:rPr lang="en-GB" sz="1600" dirty="0"/>
              <a:t>whose goal is </a:t>
            </a:r>
            <a:r>
              <a:rPr lang="en-GB" sz="1600" b="1" dirty="0"/>
              <a:t>mastery</a:t>
            </a:r>
            <a:r>
              <a:rPr lang="en-GB" sz="1600" dirty="0"/>
              <a:t> over knowledge</a:t>
            </a:r>
          </a:p>
          <a:p>
            <a:r>
              <a:rPr lang="en-GB" sz="1600" dirty="0"/>
              <a:t>s</a:t>
            </a:r>
            <a:r>
              <a:rPr lang="mi-NZ" sz="1600" dirty="0"/>
              <a:t>tructure of academic life positions supervisors</a:t>
            </a:r>
            <a:r>
              <a:rPr lang="mi-NZ" sz="1800" dirty="0"/>
              <a:t> </a:t>
            </a:r>
            <a:r>
              <a:rPr lang="mi-NZ" sz="1600" dirty="0"/>
              <a:t>“as </a:t>
            </a:r>
            <a:r>
              <a:rPr lang="mi-NZ" sz="1600" b="1" dirty="0"/>
              <a:t>quasi-parents</a:t>
            </a:r>
            <a:r>
              <a:rPr lang="mi-NZ" sz="1600" dirty="0"/>
              <a:t> ... this applies especially if your supervisor is a woman, because you can find yourself expecting her to be </a:t>
            </a:r>
            <a:r>
              <a:rPr lang="mi-NZ" sz="1600" i="1" dirty="0"/>
              <a:t>all-giving</a:t>
            </a:r>
            <a:r>
              <a:rPr lang="mi-NZ" sz="1600" dirty="0"/>
              <a:t> and all powerful” (Leonard 2001: 87, italics added).</a:t>
            </a:r>
            <a:endParaRPr lang="en-GB" sz="1600" dirty="0"/>
          </a:p>
          <a:p>
            <a:pPr marL="186262" indent="0">
              <a:buNone/>
            </a:pPr>
            <a:r>
              <a:rPr lang="en-GB" sz="1800" dirty="0"/>
              <a:t>These gendered configurations have shaped various “often fraught and unsatisfactory” (</a:t>
            </a:r>
            <a:r>
              <a:rPr lang="mi-NZ" sz="1800" dirty="0"/>
              <a:t>Johnson, Lee &amp; Green </a:t>
            </a:r>
            <a:r>
              <a:rPr lang="en-GB" sz="1800" dirty="0"/>
              <a:t>2000: 136)</a:t>
            </a:r>
            <a:r>
              <a:rPr lang="mi-NZ" sz="1800" dirty="0"/>
              <a:t> supervision pedagogies – that, of course, women supervisors themselves often experienced/were shaped by.</a:t>
            </a:r>
            <a:endParaRPr lang="en-NZ" sz="1800" dirty="0"/>
          </a:p>
        </p:txBody>
      </p:sp>
      <p:sp>
        <p:nvSpPr>
          <p:cNvPr id="2" name="TextBox 1">
            <a:extLst>
              <a:ext uri="{FF2B5EF4-FFF2-40B4-BE49-F238E27FC236}">
                <a16:creationId xmlns:a16="http://schemas.microsoft.com/office/drawing/2014/main" id="{9CA1F28A-3555-3341-AE35-23F2B122E46A}"/>
              </a:ext>
            </a:extLst>
          </p:cNvPr>
          <p:cNvSpPr txBox="1"/>
          <p:nvPr/>
        </p:nvSpPr>
        <p:spPr>
          <a:xfrm>
            <a:off x="8804222" y="162936"/>
            <a:ext cx="3162925" cy="1477328"/>
          </a:xfrm>
          <a:prstGeom prst="rect">
            <a:avLst/>
          </a:prstGeom>
          <a:solidFill>
            <a:srgbClr val="7030A0">
              <a:alpha val="62000"/>
            </a:srgbClr>
          </a:solidFill>
        </p:spPr>
        <p:txBody>
          <a:bodyPr wrap="square" rtlCol="0">
            <a:spAutoFit/>
          </a:bodyPr>
          <a:lstStyle/>
          <a:p>
            <a:r>
              <a:rPr lang="mi-NZ" dirty="0">
                <a:solidFill>
                  <a:schemeClr val="bg1"/>
                </a:solidFill>
              </a:rPr>
              <a:t>“The struggle for knowledge hath a pleasure in it like that of wrestling with a fine woman.” (Lord Halifax, 17th century, epigraph in Dale 1997)</a:t>
            </a:r>
            <a:r>
              <a:rPr lang="en-NZ" dirty="0">
                <a:solidFill>
                  <a:schemeClr val="bg1"/>
                </a:solidFill>
              </a:rPr>
              <a:t> </a:t>
            </a:r>
            <a:endParaRPr lang="en-US" dirty="0">
              <a:solidFill>
                <a:schemeClr val="bg1"/>
              </a:solidFill>
            </a:endParaRPr>
          </a:p>
        </p:txBody>
      </p:sp>
      <p:sp>
        <p:nvSpPr>
          <p:cNvPr id="4" name="TextBox 3">
            <a:extLst>
              <a:ext uri="{FF2B5EF4-FFF2-40B4-BE49-F238E27FC236}">
                <a16:creationId xmlns:a16="http://schemas.microsoft.com/office/drawing/2014/main" id="{3B276880-751B-ACCB-CAE4-1C15D4700629}"/>
              </a:ext>
            </a:extLst>
          </p:cNvPr>
          <p:cNvSpPr txBox="1"/>
          <p:nvPr/>
        </p:nvSpPr>
        <p:spPr>
          <a:xfrm>
            <a:off x="1371600" y="6146804"/>
            <a:ext cx="10817799" cy="692497"/>
          </a:xfrm>
          <a:prstGeom prst="rect">
            <a:avLst/>
          </a:prstGeom>
          <a:solidFill>
            <a:srgbClr val="521B93">
              <a:alpha val="36863"/>
            </a:srgbClr>
          </a:solidFill>
        </p:spPr>
        <p:txBody>
          <a:bodyPr wrap="square" rtlCol="0">
            <a:spAutoFit/>
          </a:bodyPr>
          <a:lstStyle/>
          <a:p>
            <a:pPr algn="r"/>
            <a:endParaRPr lang="mi-NZ" sz="700" dirty="0"/>
          </a:p>
          <a:p>
            <a:pPr algn="r"/>
            <a:r>
              <a:rPr lang="mi-NZ" sz="1600" dirty="0"/>
              <a:t>“Feminists tread on men’s turf ... [when entering the university] but we do it with a lot of self-recrimination and self-blame. We get exhausted by the process. ‘We carry weights on our feet’.” (Leonard 2001: 233)</a:t>
            </a:r>
          </a:p>
        </p:txBody>
      </p:sp>
    </p:spTree>
    <p:extLst>
      <p:ext uri="{BB962C8B-B14F-4D97-AF65-F5344CB8AC3E}">
        <p14:creationId xmlns:p14="http://schemas.microsoft.com/office/powerpoint/2010/main" val="389185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791433" y="0"/>
            <a:ext cx="10608800" cy="901600"/>
          </a:xfrm>
          <a:prstGeom prst="rect">
            <a:avLst/>
          </a:prstGeom>
        </p:spPr>
        <p:txBody>
          <a:bodyPr spcFirstLastPara="1" vert="horz" wrap="square" lIns="121900" tIns="121900" rIns="121900" bIns="121900" rtlCol="0" anchor="ctr" anchorCtr="0">
            <a:noAutofit/>
          </a:bodyPr>
          <a:lstStyle/>
          <a:p>
            <a:r>
              <a:rPr lang="mi-NZ" sz="3600" b="1" dirty="0"/>
              <a:t>A Conflicted Space of Risks, Dangers ...</a:t>
            </a:r>
            <a:endParaRPr sz="3600" b="1" dirty="0"/>
          </a:p>
        </p:txBody>
      </p:sp>
      <p:sp>
        <p:nvSpPr>
          <p:cNvPr id="97" name="Google Shape;97;p14"/>
          <p:cNvSpPr txBox="1">
            <a:spLocks noGrp="1"/>
          </p:cNvSpPr>
          <p:nvPr>
            <p:ph type="body" idx="1"/>
          </p:nvPr>
        </p:nvSpPr>
        <p:spPr>
          <a:xfrm>
            <a:off x="343907" y="1892385"/>
            <a:ext cx="5452055" cy="4540166"/>
          </a:xfrm>
          <a:prstGeom prst="rect">
            <a:avLst/>
          </a:prstGeom>
          <a:solidFill>
            <a:srgbClr val="002060"/>
          </a:solidFill>
          <a:ln>
            <a:solidFill>
              <a:srgbClr val="002060"/>
            </a:solidFill>
          </a:ln>
        </p:spPr>
        <p:txBody>
          <a:bodyPr spcFirstLastPara="1" vert="horz" wrap="square" lIns="121900" tIns="121900" rIns="121900" bIns="121900" rtlCol="0" anchor="t" anchorCtr="0">
            <a:noAutofit/>
          </a:bodyPr>
          <a:lstStyle/>
          <a:p>
            <a:pPr marL="0" indent="0">
              <a:lnSpc>
                <a:spcPct val="100000"/>
              </a:lnSpc>
              <a:buClr>
                <a:schemeClr val="dk1"/>
              </a:buClr>
              <a:buSzPts val="1100"/>
              <a:buNone/>
            </a:pPr>
            <a:r>
              <a:rPr lang="en-US" sz="1800" dirty="0">
                <a:solidFill>
                  <a:schemeClr val="bg1"/>
                </a:solidFill>
              </a:rPr>
              <a:t>“</a:t>
            </a:r>
            <a:r>
              <a:rPr lang="mi-NZ" sz="1800" dirty="0">
                <a:solidFill>
                  <a:schemeClr val="bg1"/>
                </a:solidFill>
              </a:rPr>
              <a:t>[P]erhaps the greatest risk for feminist supervisors is a </a:t>
            </a:r>
            <a:r>
              <a:rPr lang="mi-NZ" sz="1800" b="1" dirty="0">
                <a:solidFill>
                  <a:schemeClr val="bg1"/>
                </a:solidFill>
              </a:rPr>
              <a:t>denial of the significance of knowledge/power </a:t>
            </a:r>
            <a:r>
              <a:rPr lang="mi-NZ" sz="1800" dirty="0">
                <a:solidFill>
                  <a:schemeClr val="bg1"/>
                </a:solidFill>
              </a:rPr>
              <a:t>in research relationships, and </a:t>
            </a:r>
            <a:r>
              <a:rPr lang="mi-NZ" sz="1800" b="1" dirty="0">
                <a:solidFill>
                  <a:schemeClr val="bg1"/>
                </a:solidFill>
              </a:rPr>
              <a:t>an over-emphasis on reciprocity and mutuality</a:t>
            </a:r>
            <a:r>
              <a:rPr lang="mi-NZ" sz="1800" dirty="0">
                <a:solidFill>
                  <a:schemeClr val="bg1"/>
                </a:solidFill>
              </a:rPr>
              <a:t>” (Jarvis &amp; Zukas 1998: 6)</a:t>
            </a:r>
          </a:p>
          <a:p>
            <a:pPr marL="0" indent="0">
              <a:lnSpc>
                <a:spcPct val="100000"/>
              </a:lnSpc>
              <a:buClr>
                <a:schemeClr val="dk1"/>
              </a:buClr>
              <a:buSzPts val="1100"/>
              <a:buNone/>
            </a:pPr>
            <a:r>
              <a:rPr lang="mi-NZ" sz="1800" dirty="0">
                <a:solidFill>
                  <a:schemeClr val="bg1"/>
                </a:solidFill>
              </a:rPr>
              <a:t>“[I]n attempting to move away from the position of ‘master’ ... [women supervisors] have </a:t>
            </a:r>
            <a:r>
              <a:rPr lang="mi-NZ" sz="1800" b="1" dirty="0">
                <a:solidFill>
                  <a:schemeClr val="bg1"/>
                </a:solidFill>
              </a:rPr>
              <a:t>felt overwhelmed</a:t>
            </a:r>
            <a:r>
              <a:rPr lang="mi-NZ" sz="1800" dirty="0">
                <a:solidFill>
                  <a:schemeClr val="bg1"/>
                </a:solidFill>
              </a:rPr>
              <a:t> in their relationships with students” (Johnson, Lee &amp; Green 2000: 144)</a:t>
            </a:r>
          </a:p>
          <a:p>
            <a:pPr marL="0" indent="0">
              <a:lnSpc>
                <a:spcPct val="100000"/>
              </a:lnSpc>
              <a:buClr>
                <a:schemeClr val="dk1"/>
              </a:buClr>
              <a:buSzPts val="1100"/>
              <a:buNone/>
            </a:pPr>
            <a:r>
              <a:rPr lang="mi-NZ" sz="1800" dirty="0">
                <a:solidFill>
                  <a:schemeClr val="bg1"/>
                </a:solidFill>
              </a:rPr>
              <a:t>“[T]he supervisor is, by the very nature of her role, inevitably </a:t>
            </a:r>
            <a:r>
              <a:rPr lang="mi-NZ" sz="1800" b="1" dirty="0">
                <a:solidFill>
                  <a:schemeClr val="bg1"/>
                </a:solidFill>
              </a:rPr>
              <a:t>too close, too invested, and definitely cares too much</a:t>
            </a:r>
            <a:r>
              <a:rPr lang="mi-NZ" sz="1800" dirty="0">
                <a:solidFill>
                  <a:schemeClr val="bg1"/>
                </a:solidFill>
              </a:rPr>
              <a:t>. I want my dissertator to succeed – because she is ‘my student’, because her success reflects on me.” (Gallop 2001: 155) </a:t>
            </a:r>
          </a:p>
          <a:p>
            <a:pPr marL="0" indent="0">
              <a:lnSpc>
                <a:spcPct val="100000"/>
              </a:lnSpc>
              <a:buClr>
                <a:schemeClr val="dk1"/>
              </a:buClr>
              <a:buSzPts val="1100"/>
              <a:buNone/>
            </a:pPr>
            <a:endParaRPr lang="mi-NZ" sz="1800" dirty="0">
              <a:solidFill>
                <a:schemeClr val="bg1"/>
              </a:solidFill>
            </a:endParaRPr>
          </a:p>
          <a:p>
            <a:pPr marL="0" indent="0">
              <a:lnSpc>
                <a:spcPct val="100000"/>
              </a:lnSpc>
              <a:buClr>
                <a:schemeClr val="dk1"/>
              </a:buClr>
              <a:buSzPts val="1100"/>
              <a:buNone/>
            </a:pPr>
            <a:endParaRPr lang="mi-NZ" sz="1800" dirty="0">
              <a:solidFill>
                <a:schemeClr val="bg1"/>
              </a:solidFill>
            </a:endParaRPr>
          </a:p>
        </p:txBody>
      </p:sp>
      <p:sp>
        <p:nvSpPr>
          <p:cNvPr id="99" name="Google Shape;99;p14"/>
          <p:cNvSpPr txBox="1">
            <a:spLocks noGrp="1"/>
          </p:cNvSpPr>
          <p:nvPr>
            <p:ph type="sldNum" idx="12"/>
          </p:nvPr>
        </p:nvSpPr>
        <p:spPr>
          <a:xfrm>
            <a:off x="791433" y="6418333"/>
            <a:ext cx="10608800" cy="4396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9</a:t>
            </a:fld>
            <a:endParaRPr dirty="0"/>
          </a:p>
        </p:txBody>
      </p:sp>
      <p:sp>
        <p:nvSpPr>
          <p:cNvPr id="3" name="Text Placeholder 2">
            <a:extLst>
              <a:ext uri="{FF2B5EF4-FFF2-40B4-BE49-F238E27FC236}">
                <a16:creationId xmlns:a16="http://schemas.microsoft.com/office/drawing/2014/main" id="{8E8D7CF4-4CAD-444A-A52B-6F603E41165C}"/>
              </a:ext>
            </a:extLst>
          </p:cNvPr>
          <p:cNvSpPr>
            <a:spLocks noGrp="1"/>
          </p:cNvSpPr>
          <p:nvPr>
            <p:ph type="body" idx="2"/>
          </p:nvPr>
        </p:nvSpPr>
        <p:spPr>
          <a:xfrm>
            <a:off x="5991747" y="1892384"/>
            <a:ext cx="5697016" cy="4540166"/>
          </a:xfrm>
          <a:solidFill>
            <a:srgbClr val="002060"/>
          </a:solidFill>
        </p:spPr>
        <p:txBody>
          <a:bodyPr/>
          <a:lstStyle/>
          <a:p>
            <a:pPr marL="186262" indent="0">
              <a:buNone/>
            </a:pPr>
            <a:r>
              <a:rPr lang="mi-NZ" sz="1800" dirty="0">
                <a:solidFill>
                  <a:schemeClr val="bg1"/>
                </a:solidFill>
              </a:rPr>
              <a:t>“Feminist staff in particular </a:t>
            </a:r>
            <a:r>
              <a:rPr lang="mi-NZ" sz="1800" b="1" dirty="0">
                <a:solidFill>
                  <a:schemeClr val="bg1"/>
                </a:solidFill>
              </a:rPr>
              <a:t>feel stressed </a:t>
            </a:r>
            <a:r>
              <a:rPr lang="mi-NZ" sz="1800" dirty="0">
                <a:solidFill>
                  <a:schemeClr val="bg1"/>
                </a:solidFill>
              </a:rPr>
              <a:t>by their concern to support [women] students while faced with the open-endedness of student demands in an ‘entitlement culture’. Conversely they find themselves </a:t>
            </a:r>
            <a:r>
              <a:rPr lang="mi-NZ" sz="1800" b="1" dirty="0">
                <a:solidFill>
                  <a:schemeClr val="bg1"/>
                </a:solidFill>
              </a:rPr>
              <a:t>too much locked into doing pastoral wor</a:t>
            </a:r>
            <a:r>
              <a:rPr lang="mi-NZ" sz="1800" dirty="0">
                <a:solidFill>
                  <a:schemeClr val="bg1"/>
                </a:solidFill>
              </a:rPr>
              <a:t>k and teaching to complete their own PhDs or to get promotion” (Leonard 2001: 89). </a:t>
            </a:r>
          </a:p>
          <a:p>
            <a:pPr marL="186262" indent="0">
              <a:buNone/>
            </a:pPr>
            <a:r>
              <a:rPr lang="mi-NZ" sz="1800" dirty="0">
                <a:solidFill>
                  <a:schemeClr val="bg1"/>
                </a:solidFill>
              </a:rPr>
              <a:t>“What if your mother refuses her gaze, turns her attention elsewhere?... If she wields power not as care, nurturance, preservative love, but as assertion, need, desire of her own? Or if she is off playing, with other women or men? Or in her own head? </a:t>
            </a:r>
            <a:r>
              <a:rPr lang="mi-NZ" sz="1800" b="1" dirty="0">
                <a:solidFill>
                  <a:schemeClr val="bg1"/>
                </a:solidFill>
              </a:rPr>
              <a:t>Can daughters stand to be cut off, outside the dyadic circuit?</a:t>
            </a:r>
            <a:r>
              <a:rPr lang="mi-NZ" sz="1800" dirty="0">
                <a:solidFill>
                  <a:schemeClr val="bg1"/>
                </a:solidFill>
              </a:rPr>
              <a:t>” (Threadgold 1995, citing Flax: 46</a:t>
            </a:r>
            <a:r>
              <a:rPr lang="en-GB" sz="1800" dirty="0">
                <a:solidFill>
                  <a:schemeClr val="bg1"/>
                </a:solidFill>
              </a:rPr>
              <a:t>)</a:t>
            </a:r>
          </a:p>
          <a:p>
            <a:pPr marL="186262" indent="0">
              <a:buNone/>
            </a:pPr>
            <a:endParaRPr lang="mi-NZ" sz="1800" dirty="0">
              <a:solidFill>
                <a:schemeClr val="bg1"/>
              </a:solidFill>
            </a:endParaRPr>
          </a:p>
        </p:txBody>
      </p:sp>
    </p:spTree>
    <p:extLst>
      <p:ext uri="{BB962C8B-B14F-4D97-AF65-F5344CB8AC3E}">
        <p14:creationId xmlns:p14="http://schemas.microsoft.com/office/powerpoint/2010/main" val="3207022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9198</TotalTime>
  <Words>4091</Words>
  <Application>Microsoft Macintosh PowerPoint</Application>
  <PresentationFormat>Widescreen</PresentationFormat>
  <Paragraphs>159</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Dismantling the Father’s House? Women as Doctoral Supervisors</vt:lpstr>
      <vt:lpstr>Overview</vt:lpstr>
      <vt:lpstr>Emergence of the Modern PhD</vt:lpstr>
      <vt:lpstr>Supervision/Advising: A New Practice?</vt:lpstr>
      <vt:lpstr>Women Make their Place in Doctoral Education</vt:lpstr>
      <vt:lpstr>Research Literature: Women Doctoral Supervisors</vt:lpstr>
      <vt:lpstr>What are Women Doing to Supervision?</vt:lpstr>
      <vt:lpstr>Is a Woman Supervisor Really Just a Man?</vt:lpstr>
      <vt:lpstr>A Conflicted Space of Risks, Dangers ...</vt:lpstr>
      <vt:lpstr>Final Thoughts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Dismantling the father’s house? Women as doctoral supervisors</dc:title>
  <dc:creator>Barbara Grant</dc:creator>
  <cp:lastModifiedBy>Barbara Grant</cp:lastModifiedBy>
  <cp:revision>184</cp:revision>
  <cp:lastPrinted>2023-04-19T09:42:15Z</cp:lastPrinted>
  <dcterms:created xsi:type="dcterms:W3CDTF">2021-08-12T21:49:07Z</dcterms:created>
  <dcterms:modified xsi:type="dcterms:W3CDTF">2023-04-19T23:09:40Z</dcterms:modified>
</cp:coreProperties>
</file>