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325" r:id="rId3"/>
    <p:sldId id="293" r:id="rId4"/>
    <p:sldId id="291" r:id="rId5"/>
    <p:sldId id="288" r:id="rId6"/>
    <p:sldId id="304" r:id="rId7"/>
    <p:sldId id="301" r:id="rId8"/>
    <p:sldId id="326" r:id="rId9"/>
    <p:sldId id="316" r:id="rId10"/>
    <p:sldId id="294" r:id="rId11"/>
    <p:sldId id="298" r:id="rId12"/>
    <p:sldId id="282" r:id="rId13"/>
    <p:sldId id="295" r:id="rId14"/>
    <p:sldId id="296" r:id="rId15"/>
    <p:sldId id="297" r:id="rId16"/>
    <p:sldId id="317" r:id="rId17"/>
    <p:sldId id="302" r:id="rId18"/>
    <p:sldId id="319" r:id="rId19"/>
    <p:sldId id="321" r:id="rId20"/>
    <p:sldId id="322" r:id="rId21"/>
    <p:sldId id="299" r:id="rId22"/>
    <p:sldId id="324" r:id="rId23"/>
    <p:sldId id="280" r:id="rId24"/>
    <p:sldId id="281" r:id="rId25"/>
    <p:sldId id="306" r:id="rId26"/>
    <p:sldId id="315" r:id="rId27"/>
    <p:sldId id="307" r:id="rId28"/>
    <p:sldId id="276" r:id="rId29"/>
    <p:sldId id="309" r:id="rId30"/>
    <p:sldId id="303" r:id="rId31"/>
    <p:sldId id="277" r:id="rId32"/>
    <p:sldId id="318" r:id="rId33"/>
    <p:sldId id="310" r:id="rId34"/>
    <p:sldId id="308" r:id="rId35"/>
    <p:sldId id="327" r:id="rId36"/>
    <p:sldId id="300" r:id="rId37"/>
    <p:sldId id="259" r:id="rId38"/>
    <p:sldId id="32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CCAEB-7496-4C12-9A08-526B0D813A46}" type="datetimeFigureOut">
              <a:rPr lang="en-GB" smtClean="0"/>
              <a:pPr/>
              <a:t>13/06/2023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8D4E6-F64F-4999-AC2A-A008E685C045}" type="slidenum">
              <a:rPr lang="en-GB" smtClean="0"/>
              <a:pPr/>
              <a:t>‹#›</a:t>
            </a:fld>
            <a:endParaRPr lang="en-GB" dirty="0"/>
          </a:p>
        </p:txBody>
      </p:sp>
    </p:spTree>
    <p:extLst>
      <p:ext uri="{BB962C8B-B14F-4D97-AF65-F5344CB8AC3E}">
        <p14:creationId xmlns:p14="http://schemas.microsoft.com/office/powerpoint/2010/main" val="18497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 emphasise ISM … more on policy</a:t>
            </a:r>
          </a:p>
        </p:txBody>
      </p:sp>
      <p:sp>
        <p:nvSpPr>
          <p:cNvPr id="4" name="Slide Number Placeholder 3"/>
          <p:cNvSpPr>
            <a:spLocks noGrp="1"/>
          </p:cNvSpPr>
          <p:nvPr>
            <p:ph type="sldNum" sz="quarter" idx="5"/>
          </p:nvPr>
        </p:nvSpPr>
        <p:spPr/>
        <p:txBody>
          <a:bodyPr/>
          <a:lstStyle/>
          <a:p>
            <a:fld id="{3EE8D4E6-F64F-4999-AC2A-A008E685C045}" type="slidenum">
              <a:rPr lang="en-GB" smtClean="0"/>
              <a:pPr/>
              <a:t>2</a:t>
            </a:fld>
            <a:endParaRPr lang="en-GB" dirty="0"/>
          </a:p>
        </p:txBody>
      </p:sp>
    </p:spTree>
    <p:extLst>
      <p:ext uri="{BB962C8B-B14F-4D97-AF65-F5344CB8AC3E}">
        <p14:creationId xmlns:p14="http://schemas.microsoft.com/office/powerpoint/2010/main" val="364615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ASEAN</a:t>
            </a:r>
          </a:p>
          <a:p>
            <a:pPr marL="0" lvl="0" indent="0" algn="l" rtl="0">
              <a:lnSpc>
                <a:spcPct val="115000"/>
              </a:lnSpc>
              <a:spcBef>
                <a:spcPts val="0"/>
              </a:spcBef>
              <a:spcAft>
                <a:spcPts val="0"/>
              </a:spcAft>
              <a:buClr>
                <a:schemeClr val="dk1"/>
              </a:buClr>
              <a:buSzPts val="1100"/>
              <a:buFont typeface="Arial"/>
              <a:buNone/>
            </a:pPr>
            <a:r>
              <a:rPr lang="en-GB" sz="1200" dirty="0"/>
              <a:t>● The </a:t>
            </a:r>
            <a:r>
              <a:rPr lang="en-GB" sz="1200" b="1" dirty="0">
                <a:solidFill>
                  <a:srgbClr val="CC0000"/>
                </a:solidFill>
              </a:rPr>
              <a:t>UNESCO Institute for Statistics (UIS)</a:t>
            </a:r>
            <a:r>
              <a:rPr lang="en-GB" sz="1200" dirty="0"/>
              <a:t> database for inbound and outbound student mobility</a:t>
            </a:r>
          </a:p>
          <a:p>
            <a:pPr marL="0" lvl="0" indent="0" algn="l" rtl="0">
              <a:lnSpc>
                <a:spcPct val="115000"/>
              </a:lnSpc>
              <a:spcBef>
                <a:spcPts val="0"/>
              </a:spcBef>
              <a:spcAft>
                <a:spcPts val="0"/>
              </a:spcAft>
              <a:buClr>
                <a:schemeClr val="dk1"/>
              </a:buClr>
              <a:buSzPts val="1100"/>
              <a:buFont typeface="Arial"/>
              <a:buNone/>
            </a:pPr>
            <a:r>
              <a:rPr lang="en-GB" sz="1200" dirty="0"/>
              <a:t>● </a:t>
            </a:r>
            <a:r>
              <a:rPr lang="en-GB" sz="1200" b="1" dirty="0" err="1">
                <a:solidFill>
                  <a:srgbClr val="CC0000"/>
                </a:solidFill>
              </a:rPr>
              <a:t>WorldBank</a:t>
            </a:r>
            <a:r>
              <a:rPr lang="en-GB" sz="1200" b="1" dirty="0">
                <a:solidFill>
                  <a:srgbClr val="CC0000"/>
                </a:solidFill>
              </a:rPr>
              <a:t> </a:t>
            </a:r>
            <a:r>
              <a:rPr lang="en-GB" sz="1200" b="1" dirty="0" err="1">
                <a:solidFill>
                  <a:srgbClr val="CC0000"/>
                </a:solidFill>
              </a:rPr>
              <a:t>EdStats</a:t>
            </a:r>
            <a:r>
              <a:rPr lang="en-GB" sz="1200" b="1" dirty="0">
                <a:solidFill>
                  <a:srgbClr val="CC0000"/>
                </a:solidFill>
              </a:rPr>
              <a:t> Education Statistics</a:t>
            </a:r>
            <a:r>
              <a:rPr lang="en-GB" sz="1200" dirty="0"/>
              <a:t>, for share of tertiary graduates by discipline</a:t>
            </a:r>
          </a:p>
          <a:p>
            <a:pPr marL="0" lvl="0" indent="0" algn="l" rtl="0">
              <a:lnSpc>
                <a:spcPct val="115000"/>
              </a:lnSpc>
              <a:spcBef>
                <a:spcPts val="0"/>
              </a:spcBef>
              <a:spcAft>
                <a:spcPts val="0"/>
              </a:spcAft>
              <a:buClr>
                <a:schemeClr val="dk1"/>
              </a:buClr>
              <a:buSzPts val="1100"/>
              <a:buFont typeface="Arial"/>
              <a:buNone/>
            </a:pPr>
            <a:r>
              <a:rPr lang="en-GB" sz="1200" dirty="0"/>
              <a:t>● </a:t>
            </a:r>
            <a:r>
              <a:rPr lang="en-GB" sz="1200" b="1" dirty="0">
                <a:solidFill>
                  <a:srgbClr val="CC0000"/>
                </a:solidFill>
              </a:rPr>
              <a:t>United Nations (UN) International Migrant Stock</a:t>
            </a:r>
            <a:r>
              <a:rPr lang="en-GB" sz="1200" dirty="0"/>
              <a:t> by Origin and Destination 2019 (statistics available from 1990 to 2019) for total number and share of migrants within and beyond the ASEAN as well as their origin and destination countries</a:t>
            </a:r>
          </a:p>
          <a:p>
            <a:pPr marL="0" lvl="0" indent="0" algn="l" rtl="0">
              <a:lnSpc>
                <a:spcPct val="115000"/>
              </a:lnSpc>
              <a:spcBef>
                <a:spcPts val="0"/>
              </a:spcBef>
              <a:spcAft>
                <a:spcPts val="0"/>
              </a:spcAft>
              <a:buClr>
                <a:schemeClr val="dk1"/>
              </a:buClr>
              <a:buSzPts val="1100"/>
              <a:buFont typeface="Arial"/>
              <a:buNone/>
            </a:pPr>
            <a:r>
              <a:rPr lang="en-GB" sz="1200" dirty="0"/>
              <a:t>● </a:t>
            </a:r>
            <a:r>
              <a:rPr lang="en-GB" sz="1200" b="1" dirty="0">
                <a:solidFill>
                  <a:srgbClr val="CC0000"/>
                </a:solidFill>
              </a:rPr>
              <a:t>The ILO’s International </a:t>
            </a:r>
            <a:r>
              <a:rPr lang="en-GB" sz="1200" b="1" dirty="0" err="1">
                <a:solidFill>
                  <a:srgbClr val="CC0000"/>
                </a:solidFill>
              </a:rPr>
              <a:t>Labor</a:t>
            </a:r>
            <a:r>
              <a:rPr lang="en-GB" sz="1200" b="1" dirty="0">
                <a:solidFill>
                  <a:srgbClr val="CC0000"/>
                </a:solidFill>
              </a:rPr>
              <a:t> Migration Statistics (ILMS)</a:t>
            </a:r>
            <a:r>
              <a:rPr lang="en-GB" sz="1200" dirty="0"/>
              <a:t> in ASEAN 2017 for the share of migrant workforce by occupational level</a:t>
            </a:r>
          </a:p>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17</a:t>
            </a:fld>
            <a:endParaRPr lang="en-GB" dirty="0"/>
          </a:p>
        </p:txBody>
      </p:sp>
    </p:spTree>
    <p:extLst>
      <p:ext uri="{BB962C8B-B14F-4D97-AF65-F5344CB8AC3E}">
        <p14:creationId xmlns:p14="http://schemas.microsoft.com/office/powerpoint/2010/main" val="96366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99c8778e11_0_7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199c8778e11_0_7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199c8778e11_0_7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extLst>
      <p:ext uri="{BB962C8B-B14F-4D97-AF65-F5344CB8AC3E}">
        <p14:creationId xmlns:p14="http://schemas.microsoft.com/office/powerpoint/2010/main" val="207075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a:t>
            </a:r>
            <a:r>
              <a:rPr lang="en-GB" baseline="0" dirty="0"/>
              <a:t> of 1:</a:t>
            </a:r>
            <a:r>
              <a:rPr lang="en-GB" dirty="0"/>
              <a:t>, New York University Shanghai</a:t>
            </a:r>
          </a:p>
          <a:p>
            <a:r>
              <a:rPr lang="en-GB" dirty="0"/>
              <a:t>Example of 2:</a:t>
            </a:r>
            <a:r>
              <a:rPr lang="en-GB" baseline="0" dirty="0"/>
              <a:t> </a:t>
            </a:r>
            <a:r>
              <a:rPr lang="en-GB" dirty="0"/>
              <a:t>Sydney Institute of Languages and Commerce at Shanghai University</a:t>
            </a:r>
          </a:p>
          <a:p>
            <a:r>
              <a:rPr lang="en-GB" dirty="0"/>
              <a:t>Example</a:t>
            </a:r>
            <a:r>
              <a:rPr lang="en-GB" baseline="0" dirty="0"/>
              <a:t> of 3: </a:t>
            </a:r>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21</a:t>
            </a:fld>
            <a:endParaRPr lang="en-GB" dirty="0"/>
          </a:p>
        </p:txBody>
      </p:sp>
    </p:spTree>
    <p:extLst>
      <p:ext uri="{BB962C8B-B14F-4D97-AF65-F5344CB8AC3E}">
        <p14:creationId xmlns:p14="http://schemas.microsoft.com/office/powerpoint/2010/main" val="247122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a:t>
            </a:r>
            <a:r>
              <a:rPr lang="en-GB" baseline="0" dirty="0"/>
              <a:t> of 1:</a:t>
            </a:r>
            <a:r>
              <a:rPr lang="en-GB" dirty="0"/>
              <a:t>, New York University Shanghai</a:t>
            </a:r>
          </a:p>
          <a:p>
            <a:r>
              <a:rPr lang="en-GB" dirty="0"/>
              <a:t>Example of 2:</a:t>
            </a:r>
            <a:r>
              <a:rPr lang="en-GB" baseline="0" dirty="0"/>
              <a:t> </a:t>
            </a:r>
            <a:r>
              <a:rPr lang="en-GB" dirty="0"/>
              <a:t>Sydney Institute of Languages and Commerce at Shanghai University</a:t>
            </a:r>
          </a:p>
          <a:p>
            <a:r>
              <a:rPr lang="en-GB" dirty="0"/>
              <a:t>Example</a:t>
            </a:r>
            <a:r>
              <a:rPr lang="en-GB" baseline="0" dirty="0"/>
              <a:t> of 3: </a:t>
            </a:r>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23</a:t>
            </a:fld>
            <a:endParaRPr lang="en-GB" dirty="0"/>
          </a:p>
        </p:txBody>
      </p:sp>
    </p:spTree>
    <p:extLst>
      <p:ext uri="{BB962C8B-B14F-4D97-AF65-F5344CB8AC3E}">
        <p14:creationId xmlns:p14="http://schemas.microsoft.com/office/powerpoint/2010/main" val="244065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608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364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621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130425"/>
            <a:ext cx="7772400" cy="1470025"/>
          </a:xfrm>
        </p:spPr>
        <p:txBody>
          <a:bodyPr/>
          <a:lstStyle>
            <a:lvl1pPr>
              <a:defRPr sz="3200" b="1">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67544" y="3886200"/>
            <a:ext cx="6400800" cy="1752600"/>
          </a:xfrm>
        </p:spPr>
        <p:txBody>
          <a:bodyPr/>
          <a:lstStyle>
            <a:lvl1pPr marL="0" indent="0" algn="l">
              <a:buNone/>
              <a:defRPr sz="2800"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baseline="0">
                <a:solidFill>
                  <a:schemeClr val="bg1"/>
                </a:solidFill>
                <a:latin typeface="Arial" pitchFamily="34" charset="0"/>
              </a:defRPr>
            </a:lvl1pPr>
          </a:lstStyle>
          <a:p>
            <a:fld id="{EC7AB759-530A-46AC-842F-B07144F002F9}" type="datetimeFigureOut">
              <a:rPr lang="en-GB" smtClean="0"/>
              <a:pPr/>
              <a:t>13/06/2023</a:t>
            </a:fld>
            <a:endParaRPr lang="en-GB" dirty="0"/>
          </a:p>
        </p:txBody>
      </p:sp>
      <p:sp>
        <p:nvSpPr>
          <p:cNvPr id="5" name="Footer Placeholder 4"/>
          <p:cNvSpPr>
            <a:spLocks noGrp="1"/>
          </p:cNvSpPr>
          <p:nvPr>
            <p:ph type="ftr" sz="quarter" idx="11"/>
          </p:nvPr>
        </p:nvSpPr>
        <p:spPr/>
        <p:txBody>
          <a:bodyPr/>
          <a:lstStyle>
            <a:lvl1pPr>
              <a:defRPr baseline="0">
                <a:solidFill>
                  <a:schemeClr val="bg1"/>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baseline="0">
                <a:solidFill>
                  <a:schemeClr val="bg1"/>
                </a:solidFill>
                <a:latin typeface="Arial" pitchFamily="34" charset="0"/>
                <a:cs typeface="Arial" pitchFamily="34" charset="0"/>
              </a:defRPr>
            </a:lvl1pPr>
          </a:lstStyle>
          <a:p>
            <a:fld id="{10AD8A0A-4898-40BF-9009-4DA7E611EAC1}"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sz="32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98FF8105-8845-4543-9ED8-9E57E8E42CB7}" type="datetimeFigureOut">
              <a:rPr lang="en-GB"/>
              <a:pPr/>
              <a:t>13/06/2023</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58FF8E4D-CDF4-4B1F-BD52-35BFB528DB87}"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56792"/>
            <a:ext cx="2057400" cy="4569371"/>
          </a:xfrm>
        </p:spPr>
        <p:txBody>
          <a:bodyPr vert="eaVert"/>
          <a:lstStyle>
            <a:lvl1pPr>
              <a:defRPr sz="3200"/>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556792"/>
            <a:ext cx="6019800" cy="4569371"/>
          </a:xfrm>
        </p:spPr>
        <p:txBody>
          <a:bodyPr vert="eaVert"/>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08976883-B614-42E6-9595-363FA777B038}" type="datetimeFigureOut">
              <a:rPr lang="en-GB"/>
              <a:pPr/>
              <a:t>13/06/2023</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6915344-E335-44E9-ACDC-CB4826450486}"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5842992" cy="11430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95536" y="2492896"/>
            <a:ext cx="8229600" cy="3633267"/>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222B6232-AB33-4513-9527-F98CEC472D23}" type="datetimeFigureOut">
              <a:rPr lang="en-GB" smtClean="0"/>
              <a:pPr/>
              <a:t>13/06/2023</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758A139-7ABE-46A1-B082-C2C77667394C}"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536" y="4406900"/>
            <a:ext cx="7772400" cy="1362075"/>
          </a:xfrm>
          <a:ln>
            <a:noFill/>
          </a:ln>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395536" y="2906713"/>
            <a:ext cx="7772400" cy="1500187"/>
          </a:xfrm>
          <a:ln>
            <a:noFill/>
          </a:ln>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45CD916-7149-4247-856D-87DAB39295C7}" type="datetimeFigureOut">
              <a:rPr lang="en-GB"/>
              <a:pPr/>
              <a:t>13/06/2023</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13ACF840-035C-411F-BA81-AF7A8ED78138}" type="slidenum">
              <a:rPr lang="en-GB"/>
              <a:pPr/>
              <a:t>‹#›</a:t>
            </a:fld>
            <a:endParaRPr lang="en-GB" dirty="0"/>
          </a:p>
        </p:txBody>
      </p:sp>
      <p:pic>
        <p:nvPicPr>
          <p:cNvPr id="7" name="Picture 5" descr="TAB_col_white_background.eps"/>
          <p:cNvPicPr>
            <a:picLocks noChangeAspect="1"/>
          </p:cNvPicPr>
          <p:nvPr userDrawn="1"/>
        </p:nvPicPr>
        <p:blipFill>
          <a:blip r:embed="rId2" cstate="print"/>
          <a:srcRect/>
          <a:stretch>
            <a:fillRect/>
          </a:stretch>
        </p:blipFill>
        <p:spPr bwMode="auto">
          <a:xfrm>
            <a:off x="523875" y="509588"/>
            <a:ext cx="1663700" cy="7112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5842992" cy="1143000"/>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sz="half" idx="1"/>
          </p:nvPr>
        </p:nvSpPr>
        <p:spPr>
          <a:xfrm>
            <a:off x="395536" y="2492896"/>
            <a:ext cx="4038600" cy="3633267"/>
          </a:xfrm>
        </p:spPr>
        <p:txBody>
          <a:bodyPr/>
          <a:lstStyle>
            <a:lvl1pPr>
              <a:defRPr sz="2800" baseline="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86536" y="2492896"/>
            <a:ext cx="4038600" cy="3633267"/>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fld id="{9FD09641-23CB-4E80-A5B0-5F03D2E94610}" type="datetimeFigureOut">
              <a:rPr lang="en-GB"/>
              <a:pPr/>
              <a:t>13/06/2023</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EF7FA264-F771-4264-8DF0-4BB7F0DA3C69}"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5842992" cy="1143000"/>
          </a:xfrm>
        </p:spPr>
        <p:txBody>
          <a:bodyPr/>
          <a:lstStyle>
            <a:lvl1pPr>
              <a:defRPr sz="2800"/>
            </a:lvl1pPr>
          </a:lstStyle>
          <a:p>
            <a:r>
              <a:rPr lang="en-US" dirty="0"/>
              <a:t>Click to edit Master title style</a:t>
            </a:r>
            <a:endParaRPr lang="en-GB" dirty="0"/>
          </a:p>
        </p:txBody>
      </p:sp>
      <p:sp>
        <p:nvSpPr>
          <p:cNvPr id="3" name="Text Placeholder 2"/>
          <p:cNvSpPr>
            <a:spLocks noGrp="1"/>
          </p:cNvSpPr>
          <p:nvPr>
            <p:ph type="body" idx="1"/>
          </p:nvPr>
        </p:nvSpPr>
        <p:spPr>
          <a:xfrm>
            <a:off x="405880" y="2348880"/>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95536" y="3068959"/>
            <a:ext cx="4040188" cy="3057203"/>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582344" y="2348880"/>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83361" y="3068960"/>
            <a:ext cx="4041775" cy="3057202"/>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0"/>
          </p:nvPr>
        </p:nvSpPr>
        <p:spPr/>
        <p:txBody>
          <a:bodyPr/>
          <a:lstStyle>
            <a:lvl1pPr>
              <a:defRPr/>
            </a:lvl1pPr>
          </a:lstStyle>
          <a:p>
            <a:fld id="{3A9A4E03-F40B-4399-AC2E-A4C6E9D600B3}" type="datetimeFigureOut">
              <a:rPr lang="en-GB"/>
              <a:pPr/>
              <a:t>13/06/2023</a:t>
            </a:fld>
            <a:endParaRPr lang="en-GB" dirty="0"/>
          </a:p>
        </p:txBody>
      </p:sp>
      <p:sp>
        <p:nvSpPr>
          <p:cNvPr id="8" name="Footer Placeholder 4"/>
          <p:cNvSpPr>
            <a:spLocks noGrp="1"/>
          </p:cNvSpPr>
          <p:nvPr>
            <p:ph type="ftr" sz="quarter" idx="11"/>
          </p:nvPr>
        </p:nvSpPr>
        <p:spPr/>
        <p:txBody>
          <a:bodyPr/>
          <a:lstStyle>
            <a:lvl1pPr>
              <a:defRPr/>
            </a:lvl1pPr>
          </a:lstStyle>
          <a:p>
            <a:endParaRPr lang="en-GB" dirty="0"/>
          </a:p>
        </p:txBody>
      </p:sp>
      <p:sp>
        <p:nvSpPr>
          <p:cNvPr id="9" name="Slide Number Placeholder 5"/>
          <p:cNvSpPr>
            <a:spLocks noGrp="1"/>
          </p:cNvSpPr>
          <p:nvPr>
            <p:ph type="sldNum" sz="quarter" idx="12"/>
          </p:nvPr>
        </p:nvSpPr>
        <p:spPr/>
        <p:txBody>
          <a:bodyPr/>
          <a:lstStyle>
            <a:lvl1pPr>
              <a:defRPr/>
            </a:lvl1pPr>
          </a:lstStyle>
          <a:p>
            <a:fld id="{8692BDDC-0BFC-44A0-A4BA-47C3E99EB1AA}"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fld id="{CFE8F7DA-80EC-4CF7-AB7B-078F533B953B}" type="datetimeFigureOut">
              <a:rPr lang="en-GB"/>
              <a:pPr/>
              <a:t>13/06/2023</a:t>
            </a:fld>
            <a:endParaRPr lang="en-GB" dirty="0"/>
          </a:p>
        </p:txBody>
      </p:sp>
      <p:sp>
        <p:nvSpPr>
          <p:cNvPr id="4" name="Footer Placeholder 4"/>
          <p:cNvSpPr>
            <a:spLocks noGrp="1"/>
          </p:cNvSpPr>
          <p:nvPr>
            <p:ph type="ftr" sz="quarter" idx="11"/>
          </p:nvPr>
        </p:nvSpPr>
        <p:spPr/>
        <p:txBody>
          <a:bodyPr/>
          <a:lstStyle>
            <a:lvl1pPr>
              <a:defRPr/>
            </a:lvl1pPr>
          </a:lstStyle>
          <a:p>
            <a:endParaRPr lang="en-GB" dirty="0"/>
          </a:p>
        </p:txBody>
      </p:sp>
      <p:sp>
        <p:nvSpPr>
          <p:cNvPr id="5" name="Slide Number Placeholder 5"/>
          <p:cNvSpPr>
            <a:spLocks noGrp="1"/>
          </p:cNvSpPr>
          <p:nvPr>
            <p:ph type="sldNum" sz="quarter" idx="12"/>
          </p:nvPr>
        </p:nvSpPr>
        <p:spPr/>
        <p:txBody>
          <a:bodyPr/>
          <a:lstStyle>
            <a:lvl1pPr>
              <a:defRPr/>
            </a:lvl1pPr>
          </a:lstStyle>
          <a:p>
            <a:fld id="{F74E6293-7DA2-4D9E-8605-5715E69AF2C7}"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AE269B-21F6-4A71-848B-6E891C314B78}" type="datetimeFigureOut">
              <a:rPr lang="en-GB"/>
              <a:pPr/>
              <a:t>13/06/2023</a:t>
            </a:fld>
            <a:endParaRPr lang="en-GB" dirty="0"/>
          </a:p>
        </p:txBody>
      </p:sp>
      <p:sp>
        <p:nvSpPr>
          <p:cNvPr id="3" name="Footer Placeholder 4"/>
          <p:cNvSpPr>
            <a:spLocks noGrp="1"/>
          </p:cNvSpPr>
          <p:nvPr>
            <p:ph type="ftr" sz="quarter" idx="11"/>
          </p:nvPr>
        </p:nvSpPr>
        <p:spPr/>
        <p:txBody>
          <a:bodyPr/>
          <a:lstStyle>
            <a:lvl1pPr>
              <a:defRPr/>
            </a:lvl1pPr>
          </a:lstStyle>
          <a:p>
            <a:endParaRPr lang="en-GB" dirty="0"/>
          </a:p>
        </p:txBody>
      </p:sp>
      <p:sp>
        <p:nvSpPr>
          <p:cNvPr id="4" name="Slide Number Placeholder 5"/>
          <p:cNvSpPr>
            <a:spLocks noGrp="1"/>
          </p:cNvSpPr>
          <p:nvPr>
            <p:ph type="sldNum" sz="quarter" idx="12"/>
          </p:nvPr>
        </p:nvSpPr>
        <p:spPr/>
        <p:txBody>
          <a:bodyPr/>
          <a:lstStyle>
            <a:lvl1pPr>
              <a:defRPr/>
            </a:lvl1pPr>
          </a:lstStyle>
          <a:p>
            <a:fld id="{32789173-A1D5-421E-B384-2A426DF314C2}"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1186830"/>
            <a:ext cx="3008313" cy="1162050"/>
          </a:xfrm>
        </p:spPr>
        <p:txBody>
          <a:bodyPr anchor="b"/>
          <a:lstStyle>
            <a:lvl1pPr algn="l">
              <a:defRPr sz="3200" b="1"/>
            </a:lvl1pPr>
          </a:lstStyle>
          <a:p>
            <a:r>
              <a:rPr lang="en-US" dirty="0"/>
              <a:t>Click to edit Master title style</a:t>
            </a:r>
            <a:endParaRPr lang="en-GB" dirty="0"/>
          </a:p>
        </p:txBody>
      </p:sp>
      <p:sp>
        <p:nvSpPr>
          <p:cNvPr id="3" name="Content Placeholder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420888"/>
            <a:ext cx="3008313" cy="3705275"/>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fld id="{B89648B1-3911-4AC2-8E3A-DF4A70CC86E7}" type="datetimeFigureOut">
              <a:rPr lang="en-GB"/>
              <a:pPr/>
              <a:t>13/06/2023</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C853D388-5704-4C64-A883-D899E8570667}"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2AAA9A3-945F-42AF-BCAE-8459AEA58868}" type="datetimeFigureOut">
              <a:rPr lang="en-GB"/>
              <a:pPr/>
              <a:t>13/06/2023</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5E74E2F5-7E8D-47B8-82FB-3832A72B6BDB}"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3" descr="brand_ppt_back.jpg"/>
          <p:cNvPicPr>
            <a:picLocks noChangeAspect="1"/>
          </p:cNvPicPr>
          <p:nvPr userDrawn="1"/>
        </p:nvPicPr>
        <p:blipFill>
          <a:blip r:embed="rId13" cstate="print"/>
          <a:srcRect/>
          <a:stretch>
            <a:fillRect/>
          </a:stretch>
        </p:blipFill>
        <p:spPr bwMode="auto">
          <a:xfrm>
            <a:off x="0" y="0"/>
            <a:ext cx="9229725" cy="6923088"/>
          </a:xfrm>
          <a:prstGeom prst="rect">
            <a:avLst/>
          </a:prstGeom>
          <a:noFill/>
          <a:ln w="9525">
            <a:noFill/>
            <a:miter lim="800000"/>
            <a:headEnd/>
            <a:tailEnd/>
          </a:ln>
        </p:spPr>
      </p:pic>
      <p:sp>
        <p:nvSpPr>
          <p:cNvPr id="1026" name="Title Placeholder 1"/>
          <p:cNvSpPr>
            <a:spLocks noGrp="1"/>
          </p:cNvSpPr>
          <p:nvPr>
            <p:ph type="title"/>
          </p:nvPr>
        </p:nvSpPr>
        <p:spPr bwMode="auto">
          <a:xfrm>
            <a:off x="467544" y="1268760"/>
            <a:ext cx="584299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2492896"/>
            <a:ext cx="8229600" cy="3633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chemeClr val="bg1"/>
                </a:solidFill>
                <a:latin typeface="Arial" pitchFamily="34" charset="0"/>
                <a:cs typeface="Arial" pitchFamily="34" charset="0"/>
              </a:defRPr>
            </a:lvl1pPr>
          </a:lstStyle>
          <a:p>
            <a:fld id="{456A7D1D-6254-4063-974C-6A2AE04E4B91}" type="datetimeFigureOut">
              <a:rPr lang="en-GB" smtClean="0"/>
              <a:pPr/>
              <a:t>13/06/2023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aseline="0">
                <a:solidFill>
                  <a:schemeClr val="bg1"/>
                </a:solidFill>
                <a:latin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chemeClr val="bg1"/>
                </a:solidFill>
                <a:latin typeface="Arial" pitchFamily="34" charset="0"/>
              </a:defRPr>
            </a:lvl1pPr>
          </a:lstStyle>
          <a:p>
            <a:fld id="{26878614-5F41-4702-8E44-D9C8B2874F5D}" type="slidenum">
              <a:rPr lang="en-GB" smtClean="0"/>
              <a:pPr/>
              <a:t>‹#›</a:t>
            </a:fld>
            <a:endParaRPr lang="en-GB" dirty="0"/>
          </a:p>
        </p:txBody>
      </p:sp>
      <p:pic>
        <p:nvPicPr>
          <p:cNvPr id="11" name="Picture 1" descr="TAB_allwhite.eps"/>
          <p:cNvPicPr>
            <a:picLocks noChangeAspect="1"/>
          </p:cNvPicPr>
          <p:nvPr userDrawn="1"/>
        </p:nvPicPr>
        <p:blipFill>
          <a:blip r:embed="rId14" cstate="print"/>
          <a:srcRect/>
          <a:stretch>
            <a:fillRect/>
          </a:stretch>
        </p:blipFill>
        <p:spPr bwMode="auto">
          <a:xfrm>
            <a:off x="522288" y="509588"/>
            <a:ext cx="1663700"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b="1"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share-asean.eu/sites/default/files/FINAL%20Digital%20Version%20-%20V1_221108%20REVISED_SHARE%20Employability%20Study_0.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brand_ppt_b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9725"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6"/>
          <p:cNvSpPr>
            <a:spLocks noChangeArrowheads="1"/>
          </p:cNvSpPr>
          <p:nvPr/>
        </p:nvSpPr>
        <p:spPr bwMode="auto">
          <a:xfrm>
            <a:off x="404813" y="1340768"/>
            <a:ext cx="88249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3000" b="1" dirty="0">
                <a:solidFill>
                  <a:schemeClr val="bg1"/>
                </a:solidFill>
              </a:rPr>
              <a:t>Equal Partnerships and Ethical Internationalisation in Higher Education: </a:t>
            </a:r>
          </a:p>
          <a:p>
            <a:r>
              <a:rPr lang="en-GB" sz="3000" b="1" dirty="0">
                <a:solidFill>
                  <a:schemeClr val="bg1"/>
                </a:solidFill>
              </a:rPr>
              <a:t>EU-ASEAN and Sino-Foreign partnerships</a:t>
            </a:r>
            <a:endParaRPr lang="en-US" sz="3000" dirty="0">
              <a:solidFill>
                <a:schemeClr val="bg1"/>
              </a:solidFill>
            </a:endParaRPr>
          </a:p>
        </p:txBody>
      </p:sp>
      <p:sp>
        <p:nvSpPr>
          <p:cNvPr id="14339" name="Rectangle 7"/>
          <p:cNvSpPr>
            <a:spLocks noChangeArrowheads="1"/>
          </p:cNvSpPr>
          <p:nvPr/>
        </p:nvSpPr>
        <p:spPr bwMode="auto">
          <a:xfrm>
            <a:off x="404813" y="4295775"/>
            <a:ext cx="6821487" cy="182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GB" sz="2400" dirty="0">
                <a:solidFill>
                  <a:schemeClr val="bg1"/>
                </a:solidFill>
                <a:cs typeface="Arial" charset="0"/>
              </a:rPr>
              <a:t>Miguel Antonio Lim, University of Manchester	</a:t>
            </a:r>
          </a:p>
          <a:p>
            <a:pPr>
              <a:lnSpc>
                <a:spcPct val="120000"/>
              </a:lnSpc>
            </a:pPr>
            <a:r>
              <a:rPr lang="en-GB" sz="2400" dirty="0">
                <a:solidFill>
                  <a:schemeClr val="bg1"/>
                </a:solidFill>
                <a:cs typeface="Arial" charset="0"/>
              </a:rPr>
              <a:t>13 June 2023</a:t>
            </a:r>
          </a:p>
          <a:p>
            <a:pPr>
              <a:lnSpc>
                <a:spcPct val="120000"/>
              </a:lnSpc>
            </a:pPr>
            <a:endParaRPr lang="en-GB" sz="2400" dirty="0">
              <a:solidFill>
                <a:schemeClr val="bg1"/>
              </a:solidFill>
              <a:cs typeface="Arial" charset="0"/>
            </a:endParaRPr>
          </a:p>
          <a:p>
            <a:pPr>
              <a:lnSpc>
                <a:spcPct val="120000"/>
              </a:lnSpc>
            </a:pPr>
            <a:r>
              <a:rPr lang="en-GB" sz="2400" dirty="0">
                <a:solidFill>
                  <a:schemeClr val="bg1"/>
                </a:solidFill>
                <a:cs typeface="Arial" charset="0"/>
              </a:rPr>
              <a:t>OISE, University of Toronto</a:t>
            </a:r>
          </a:p>
        </p:txBody>
      </p:sp>
      <p:cxnSp>
        <p:nvCxnSpPr>
          <p:cNvPr id="10" name="Straight Connector 9"/>
          <p:cNvCxnSpPr>
            <a:cxnSpLocks noChangeShapeType="1"/>
          </p:cNvCxnSpPr>
          <p:nvPr/>
        </p:nvCxnSpPr>
        <p:spPr bwMode="auto">
          <a:xfrm>
            <a:off x="517525" y="2809875"/>
            <a:ext cx="7013575" cy="0"/>
          </a:xfrm>
          <a:prstGeom prst="line">
            <a:avLst/>
          </a:prstGeom>
          <a:noFill/>
          <a:ln w="25400">
            <a:solidFill>
              <a:schemeClr val="bg1"/>
            </a:solidFill>
            <a:prstDash val="dot"/>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4341" name="Picture 1" descr="TAB_allwhit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288"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7910536" cy="1143000"/>
          </a:xfrm>
        </p:spPr>
        <p:txBody>
          <a:bodyPr/>
          <a:lstStyle/>
          <a:p>
            <a:r>
              <a:rPr lang="en-GB" dirty="0"/>
              <a:t>1. Internationalisation in Education</a:t>
            </a:r>
          </a:p>
        </p:txBody>
      </p:sp>
      <p:sp>
        <p:nvSpPr>
          <p:cNvPr id="3" name="Content Placeholder 2"/>
          <p:cNvSpPr>
            <a:spLocks noGrp="1"/>
          </p:cNvSpPr>
          <p:nvPr>
            <p:ph idx="1"/>
          </p:nvPr>
        </p:nvSpPr>
        <p:spPr/>
        <p:txBody>
          <a:bodyPr/>
          <a:lstStyle/>
          <a:p>
            <a:pPr marL="0" indent="0">
              <a:buNone/>
            </a:pPr>
            <a:r>
              <a:rPr lang="en-GB" dirty="0"/>
              <a:t>Jonas </a:t>
            </a:r>
            <a:r>
              <a:rPr lang="en-GB" dirty="0" err="1"/>
              <a:t>Stier</a:t>
            </a:r>
            <a:endParaRPr lang="en-GB" dirty="0"/>
          </a:p>
          <a:p>
            <a:pPr>
              <a:buFontTx/>
              <a:buChar char="-"/>
            </a:pPr>
            <a:r>
              <a:rPr lang="en-GB" dirty="0"/>
              <a:t>Intercultural studies</a:t>
            </a:r>
          </a:p>
          <a:p>
            <a:pPr>
              <a:buFontTx/>
              <a:buChar char="-"/>
            </a:pPr>
            <a:r>
              <a:rPr lang="en-GB" dirty="0"/>
              <a:t>Internationalisation in education</a:t>
            </a:r>
          </a:p>
        </p:txBody>
      </p:sp>
      <p:pic>
        <p:nvPicPr>
          <p:cNvPr id="4" name="Picture 3"/>
          <p:cNvPicPr>
            <a:picLocks noChangeAspect="1"/>
          </p:cNvPicPr>
          <p:nvPr/>
        </p:nvPicPr>
        <p:blipFill>
          <a:blip r:embed="rId2"/>
          <a:stretch>
            <a:fillRect/>
          </a:stretch>
        </p:blipFill>
        <p:spPr>
          <a:xfrm>
            <a:off x="6007546" y="2306910"/>
            <a:ext cx="3028950" cy="4362450"/>
          </a:xfrm>
          <a:prstGeom prst="rect">
            <a:avLst/>
          </a:prstGeom>
        </p:spPr>
      </p:pic>
    </p:spTree>
    <p:extLst>
      <p:ext uri="{BB962C8B-B14F-4D97-AF65-F5344CB8AC3E}">
        <p14:creationId xmlns:p14="http://schemas.microsoft.com/office/powerpoint/2010/main" val="400213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7910536" cy="1143000"/>
          </a:xfrm>
        </p:spPr>
        <p:txBody>
          <a:bodyPr/>
          <a:lstStyle/>
          <a:p>
            <a:r>
              <a:rPr lang="en-GB" dirty="0"/>
              <a:t>1. Internationalisation in Education</a:t>
            </a:r>
          </a:p>
        </p:txBody>
      </p:sp>
      <p:sp>
        <p:nvSpPr>
          <p:cNvPr id="3" name="Content Placeholder 2"/>
          <p:cNvSpPr>
            <a:spLocks noGrp="1"/>
          </p:cNvSpPr>
          <p:nvPr>
            <p:ph idx="1"/>
          </p:nvPr>
        </p:nvSpPr>
        <p:spPr/>
        <p:txBody>
          <a:bodyPr/>
          <a:lstStyle/>
          <a:p>
            <a:pPr marL="0" indent="0">
              <a:buNone/>
            </a:pPr>
            <a:r>
              <a:rPr lang="en-GB" dirty="0" err="1"/>
              <a:t>Stier</a:t>
            </a:r>
            <a:r>
              <a:rPr lang="en-GB" dirty="0"/>
              <a:t> (2004)</a:t>
            </a:r>
          </a:p>
          <a:p>
            <a:r>
              <a:rPr lang="en-GB" dirty="0"/>
              <a:t>Internationalisation as:</a:t>
            </a:r>
          </a:p>
          <a:p>
            <a:pPr lvl="1"/>
            <a:r>
              <a:rPr lang="en-GB" dirty="0"/>
              <a:t> a state of things</a:t>
            </a:r>
          </a:p>
          <a:p>
            <a:pPr lvl="1"/>
            <a:r>
              <a:rPr lang="en-GB" dirty="0"/>
              <a:t>a process</a:t>
            </a:r>
          </a:p>
          <a:p>
            <a:pPr lvl="1"/>
            <a:r>
              <a:rPr lang="en-GB" dirty="0"/>
              <a:t>a doctrine</a:t>
            </a:r>
          </a:p>
          <a:p>
            <a:endParaRPr lang="en-GB" dirty="0"/>
          </a:p>
        </p:txBody>
      </p:sp>
      <p:pic>
        <p:nvPicPr>
          <p:cNvPr id="4" name="Picture 3"/>
          <p:cNvPicPr>
            <a:picLocks noChangeAspect="1"/>
          </p:cNvPicPr>
          <p:nvPr/>
        </p:nvPicPr>
        <p:blipFill>
          <a:blip r:embed="rId2"/>
          <a:stretch>
            <a:fillRect/>
          </a:stretch>
        </p:blipFill>
        <p:spPr>
          <a:xfrm>
            <a:off x="5652120" y="2306910"/>
            <a:ext cx="3028950" cy="4362450"/>
          </a:xfrm>
          <a:prstGeom prst="rect">
            <a:avLst/>
          </a:prstGeom>
        </p:spPr>
      </p:pic>
    </p:spTree>
    <p:extLst>
      <p:ext uri="{BB962C8B-B14F-4D97-AF65-F5344CB8AC3E}">
        <p14:creationId xmlns:p14="http://schemas.microsoft.com/office/powerpoint/2010/main" val="337801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7910536" cy="1143000"/>
          </a:xfrm>
        </p:spPr>
        <p:txBody>
          <a:bodyPr/>
          <a:lstStyle/>
          <a:p>
            <a:r>
              <a:rPr lang="en-GB" dirty="0"/>
              <a:t>1. Internationalisation in Education</a:t>
            </a:r>
          </a:p>
        </p:txBody>
      </p:sp>
      <p:sp>
        <p:nvSpPr>
          <p:cNvPr id="3" name="Content Placeholder 2"/>
          <p:cNvSpPr>
            <a:spLocks noGrp="1"/>
          </p:cNvSpPr>
          <p:nvPr>
            <p:ph idx="1"/>
          </p:nvPr>
        </p:nvSpPr>
        <p:spPr/>
        <p:txBody>
          <a:bodyPr/>
          <a:lstStyle/>
          <a:p>
            <a:pPr marL="0" indent="0">
              <a:buNone/>
            </a:pPr>
            <a:r>
              <a:rPr lang="en-GB" dirty="0" err="1"/>
              <a:t>Stier</a:t>
            </a:r>
            <a:r>
              <a:rPr lang="en-GB" dirty="0"/>
              <a:t> (2004)</a:t>
            </a:r>
          </a:p>
          <a:p>
            <a:r>
              <a:rPr lang="en-GB" dirty="0"/>
              <a:t>Internationalisation as:</a:t>
            </a:r>
          </a:p>
          <a:p>
            <a:pPr lvl="1"/>
            <a:r>
              <a:rPr lang="en-GB" dirty="0"/>
              <a:t> a state of things</a:t>
            </a:r>
          </a:p>
          <a:p>
            <a:pPr lvl="1"/>
            <a:r>
              <a:rPr lang="en-GB" dirty="0"/>
              <a:t>a process</a:t>
            </a:r>
          </a:p>
          <a:p>
            <a:pPr lvl="1"/>
            <a:r>
              <a:rPr lang="en-GB" sz="3600" b="1" dirty="0"/>
              <a:t>a doctrine</a:t>
            </a:r>
          </a:p>
          <a:p>
            <a:endParaRPr lang="en-GB" dirty="0"/>
          </a:p>
        </p:txBody>
      </p:sp>
    </p:spTree>
    <p:extLst>
      <p:ext uri="{BB962C8B-B14F-4D97-AF65-F5344CB8AC3E}">
        <p14:creationId xmlns:p14="http://schemas.microsoft.com/office/powerpoint/2010/main" val="281633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7910536" cy="1143000"/>
          </a:xfrm>
        </p:spPr>
        <p:txBody>
          <a:bodyPr/>
          <a:lstStyle/>
          <a:p>
            <a:r>
              <a:rPr lang="en-GB" dirty="0"/>
              <a:t>1. Internationalisation in Education</a:t>
            </a:r>
          </a:p>
        </p:txBody>
      </p:sp>
      <p:sp>
        <p:nvSpPr>
          <p:cNvPr id="3" name="Content Placeholder 2"/>
          <p:cNvSpPr>
            <a:spLocks noGrp="1"/>
          </p:cNvSpPr>
          <p:nvPr>
            <p:ph idx="1"/>
          </p:nvPr>
        </p:nvSpPr>
        <p:spPr>
          <a:xfrm>
            <a:off x="395536" y="2276872"/>
            <a:ext cx="8229600" cy="3633267"/>
          </a:xfrm>
        </p:spPr>
        <p:txBody>
          <a:bodyPr/>
          <a:lstStyle/>
          <a:p>
            <a:pPr marL="0" indent="0">
              <a:buNone/>
            </a:pPr>
            <a:r>
              <a:rPr lang="en-GB" dirty="0"/>
              <a:t>Internationalisation as doctrine / Ideologies of internationalisation (</a:t>
            </a:r>
            <a:r>
              <a:rPr lang="en-GB" dirty="0" err="1"/>
              <a:t>Stier</a:t>
            </a:r>
            <a:r>
              <a:rPr lang="en-GB" dirty="0"/>
              <a:t>, 2004) </a:t>
            </a:r>
          </a:p>
          <a:p>
            <a:pPr marL="514350" indent="-514350">
              <a:buAutoNum type="arabicPeriod"/>
            </a:pPr>
            <a:r>
              <a:rPr lang="en-GB" dirty="0"/>
              <a:t>Idealism: internationalisation is a good per se</a:t>
            </a:r>
          </a:p>
          <a:p>
            <a:pPr marL="514350" indent="-514350">
              <a:buAutoNum type="arabicPeriod"/>
            </a:pPr>
            <a:r>
              <a:rPr lang="en-GB" dirty="0"/>
              <a:t>Educationalism: internationalisation enriches the overall academic experience of staff and students and leads to their “</a:t>
            </a:r>
            <a:r>
              <a:rPr lang="en-GB" dirty="0" err="1"/>
              <a:t>Bildung</a:t>
            </a:r>
            <a:r>
              <a:rPr lang="en-GB" dirty="0"/>
              <a:t>” (</a:t>
            </a:r>
            <a:r>
              <a:rPr lang="en-GB" dirty="0" err="1"/>
              <a:t>Stier</a:t>
            </a:r>
            <a:r>
              <a:rPr lang="en-GB" dirty="0"/>
              <a:t>, 2003) or lifelong learning</a:t>
            </a:r>
          </a:p>
          <a:p>
            <a:pPr marL="514350" indent="-514350">
              <a:buAutoNum type="arabicPeriod"/>
            </a:pPr>
            <a:r>
              <a:rPr lang="en-GB" dirty="0"/>
              <a:t>Instrumentalism: internationalisation in education is a means to an end</a:t>
            </a:r>
          </a:p>
        </p:txBody>
      </p:sp>
    </p:spTree>
    <p:extLst>
      <p:ext uri="{BB962C8B-B14F-4D97-AF65-F5344CB8AC3E}">
        <p14:creationId xmlns:p14="http://schemas.microsoft.com/office/powerpoint/2010/main" val="3084264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7910536" cy="1143000"/>
          </a:xfrm>
        </p:spPr>
        <p:txBody>
          <a:bodyPr/>
          <a:lstStyle/>
          <a:p>
            <a:r>
              <a:rPr lang="en-GB" dirty="0"/>
              <a:t>1. Internationalisation in Education</a:t>
            </a:r>
          </a:p>
        </p:txBody>
      </p:sp>
      <p:sp>
        <p:nvSpPr>
          <p:cNvPr id="3" name="Content Placeholder 2"/>
          <p:cNvSpPr>
            <a:spLocks noGrp="1"/>
          </p:cNvSpPr>
          <p:nvPr>
            <p:ph idx="1"/>
          </p:nvPr>
        </p:nvSpPr>
        <p:spPr>
          <a:xfrm>
            <a:off x="395536" y="2276872"/>
            <a:ext cx="8229600" cy="3633267"/>
          </a:xfrm>
        </p:spPr>
        <p:txBody>
          <a:bodyPr/>
          <a:lstStyle/>
          <a:p>
            <a:pPr marL="0" indent="0">
              <a:buNone/>
            </a:pPr>
            <a:r>
              <a:rPr lang="en-GB" dirty="0"/>
              <a:t>Internationalisation as doctrine / Ideologies of internationalisation (</a:t>
            </a:r>
            <a:r>
              <a:rPr lang="en-GB" dirty="0" err="1"/>
              <a:t>Stier</a:t>
            </a:r>
            <a:r>
              <a:rPr lang="en-GB" dirty="0"/>
              <a:t>, 2004) </a:t>
            </a:r>
          </a:p>
          <a:p>
            <a:pPr marL="514350" indent="-514350">
              <a:buAutoNum type="arabicPeriod"/>
            </a:pPr>
            <a:r>
              <a:rPr lang="en-GB" dirty="0"/>
              <a:t>Idealism: internationalisation is a good per se</a:t>
            </a:r>
          </a:p>
          <a:p>
            <a:pPr marL="514350" indent="-514350">
              <a:buAutoNum type="arabicPeriod"/>
            </a:pPr>
            <a:r>
              <a:rPr lang="en-GB" dirty="0"/>
              <a:t>Educationalism: internationalisation enriches the overall academic experience of staff and students and leads to their “</a:t>
            </a:r>
            <a:r>
              <a:rPr lang="en-GB" dirty="0" err="1"/>
              <a:t>Bildung</a:t>
            </a:r>
            <a:r>
              <a:rPr lang="en-GB" dirty="0"/>
              <a:t>” (</a:t>
            </a:r>
            <a:r>
              <a:rPr lang="en-GB" dirty="0" err="1"/>
              <a:t>Stier</a:t>
            </a:r>
            <a:r>
              <a:rPr lang="en-GB" dirty="0"/>
              <a:t>, 2003) or lifelong learning</a:t>
            </a:r>
          </a:p>
          <a:p>
            <a:pPr marL="514350" indent="-514350">
              <a:buAutoNum type="arabicPeriod"/>
            </a:pPr>
            <a:r>
              <a:rPr lang="en-GB" sz="4000" b="1" dirty="0"/>
              <a:t>Instrumentalism</a:t>
            </a:r>
            <a:r>
              <a:rPr lang="en-GB" dirty="0"/>
              <a:t>: internationalisation in education is a means to an end</a:t>
            </a:r>
          </a:p>
        </p:txBody>
      </p:sp>
    </p:spTree>
    <p:extLst>
      <p:ext uri="{BB962C8B-B14F-4D97-AF65-F5344CB8AC3E}">
        <p14:creationId xmlns:p14="http://schemas.microsoft.com/office/powerpoint/2010/main" val="1945998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a:t>
            </a:r>
            <a:r>
              <a:rPr lang="en-GB" dirty="0" err="1"/>
              <a:t>Intrumentalism</a:t>
            </a:r>
            <a:r>
              <a:rPr lang="en-GB" dirty="0"/>
              <a:t> in IE</a:t>
            </a:r>
          </a:p>
        </p:txBody>
      </p:sp>
      <p:sp>
        <p:nvSpPr>
          <p:cNvPr id="3" name="Content Placeholder 2"/>
          <p:cNvSpPr>
            <a:spLocks noGrp="1"/>
          </p:cNvSpPr>
          <p:nvPr>
            <p:ph idx="1"/>
          </p:nvPr>
        </p:nvSpPr>
        <p:spPr/>
        <p:txBody>
          <a:bodyPr/>
          <a:lstStyle/>
          <a:p>
            <a:r>
              <a:rPr lang="en-GB" dirty="0"/>
              <a:t>International HE partnerships as means to an end(s)</a:t>
            </a:r>
          </a:p>
          <a:p>
            <a:endParaRPr lang="en-GB" dirty="0"/>
          </a:p>
          <a:p>
            <a:r>
              <a:rPr lang="en-GB" dirty="0"/>
              <a:t>Much scholarship on the interests of the ‘sender’ or dominant partner; less on the ‘receiver’</a:t>
            </a:r>
          </a:p>
          <a:p>
            <a:r>
              <a:rPr lang="en-GB" dirty="0"/>
              <a:t>Opportunity to contribute in areas of South-to-South HE mobilities and TNHE partnerships</a:t>
            </a:r>
          </a:p>
          <a:p>
            <a:endParaRPr lang="en-GB" dirty="0"/>
          </a:p>
          <a:p>
            <a:pPr marL="0" indent="0">
              <a:buNone/>
            </a:pPr>
            <a:endParaRPr lang="en-GB" dirty="0"/>
          </a:p>
        </p:txBody>
      </p:sp>
    </p:spTree>
    <p:extLst>
      <p:ext uri="{BB962C8B-B14F-4D97-AF65-F5344CB8AC3E}">
        <p14:creationId xmlns:p14="http://schemas.microsoft.com/office/powerpoint/2010/main" val="364083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a:t>
            </a:r>
            <a:r>
              <a:rPr lang="en-GB" dirty="0" err="1"/>
              <a:t>Intrumentalism</a:t>
            </a:r>
            <a:r>
              <a:rPr lang="en-GB" dirty="0"/>
              <a:t> in IE</a:t>
            </a:r>
          </a:p>
        </p:txBody>
      </p:sp>
      <p:sp>
        <p:nvSpPr>
          <p:cNvPr id="3" name="Content Placeholder 2"/>
          <p:cNvSpPr>
            <a:spLocks noGrp="1"/>
          </p:cNvSpPr>
          <p:nvPr>
            <p:ph idx="1"/>
          </p:nvPr>
        </p:nvSpPr>
        <p:spPr/>
        <p:txBody>
          <a:bodyPr/>
          <a:lstStyle/>
          <a:p>
            <a:r>
              <a:rPr lang="en-GB" dirty="0"/>
              <a:t>Varieties of Capitalism framework to explain motivations of sending countries (Graf, 2009)</a:t>
            </a:r>
          </a:p>
          <a:p>
            <a:pPr lvl="1"/>
            <a:r>
              <a:rPr lang="en-GB" dirty="0"/>
              <a:t>Graf (2009): study of British and German Universities’ Internationalisation Strategies</a:t>
            </a:r>
          </a:p>
          <a:p>
            <a:pPr lvl="1"/>
            <a:r>
              <a:rPr lang="en-GB" dirty="0"/>
              <a:t>Importance of “institutional complementarity and comparative institutional advantage”</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3317516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Notes on Data and Methods</a:t>
            </a:r>
          </a:p>
        </p:txBody>
      </p:sp>
      <p:sp>
        <p:nvSpPr>
          <p:cNvPr id="3" name="Content Placeholder 2"/>
          <p:cNvSpPr>
            <a:spLocks noGrp="1"/>
          </p:cNvSpPr>
          <p:nvPr>
            <p:ph idx="1"/>
          </p:nvPr>
        </p:nvSpPr>
        <p:spPr/>
        <p:txBody>
          <a:bodyPr/>
          <a:lstStyle/>
          <a:p>
            <a:r>
              <a:rPr lang="en-GB" dirty="0"/>
              <a:t>Policy and document analyses</a:t>
            </a:r>
          </a:p>
          <a:p>
            <a:endParaRPr lang="en-GB" dirty="0"/>
          </a:p>
          <a:p>
            <a:r>
              <a:rPr lang="en-GB" dirty="0"/>
              <a:t>ASEAN analysis: commissioned research by the EU Support to ASEAN Region (EU SHARE) / DAAD</a:t>
            </a:r>
          </a:p>
          <a:p>
            <a:endParaRPr lang="en-GB" dirty="0"/>
          </a:p>
          <a:p>
            <a:r>
              <a:rPr lang="en-GB" dirty="0"/>
              <a:t>Case Studies: Sino British College and Sino Danish </a:t>
            </a:r>
            <a:r>
              <a:rPr lang="en-GB" dirty="0" err="1"/>
              <a:t>Center</a:t>
            </a:r>
            <a:endParaRPr lang="en-GB" dirty="0"/>
          </a:p>
          <a:p>
            <a:pPr marL="457200" lvl="1" indent="0">
              <a:buNone/>
            </a:pPr>
            <a:endParaRPr lang="en-GB" dirty="0"/>
          </a:p>
        </p:txBody>
      </p:sp>
    </p:spTree>
    <p:extLst>
      <p:ext uri="{BB962C8B-B14F-4D97-AF65-F5344CB8AC3E}">
        <p14:creationId xmlns:p14="http://schemas.microsoft.com/office/powerpoint/2010/main" val="287009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B46B-334F-C5EB-0A13-9673A04585F6}"/>
              </a:ext>
            </a:extLst>
          </p:cNvPr>
          <p:cNvSpPr>
            <a:spLocks noGrp="1"/>
          </p:cNvSpPr>
          <p:nvPr>
            <p:ph type="title"/>
          </p:nvPr>
        </p:nvSpPr>
        <p:spPr/>
        <p:txBody>
          <a:bodyPr/>
          <a:lstStyle/>
          <a:p>
            <a:r>
              <a:rPr lang="en-GB" dirty="0"/>
              <a:t>Findings [1]</a:t>
            </a:r>
          </a:p>
        </p:txBody>
      </p:sp>
      <p:sp>
        <p:nvSpPr>
          <p:cNvPr id="3" name="Content Placeholder 2">
            <a:extLst>
              <a:ext uri="{FF2B5EF4-FFF2-40B4-BE49-F238E27FC236}">
                <a16:creationId xmlns:a16="http://schemas.microsoft.com/office/drawing/2014/main" id="{D797D6AC-213C-F314-5D34-780F7027B285}"/>
              </a:ext>
            </a:extLst>
          </p:cNvPr>
          <p:cNvSpPr>
            <a:spLocks noGrp="1"/>
          </p:cNvSpPr>
          <p:nvPr>
            <p:ph idx="1"/>
          </p:nvPr>
        </p:nvSpPr>
        <p:spPr/>
        <p:txBody>
          <a:bodyPr/>
          <a:lstStyle/>
          <a:p>
            <a:r>
              <a:rPr lang="en-GB" sz="2400" dirty="0"/>
              <a:t>The years 1999 to 2018 saw intra-ASEAN student mobility grow by 270% from 7,643 to 28,333.</a:t>
            </a:r>
          </a:p>
          <a:p>
            <a:r>
              <a:rPr lang="en-GB" sz="2400" dirty="0"/>
              <a:t>Intra-ASEAN mobility remains limited, accounting for only 9.4% of the total outbound mobility (ASEAN total 301,792 in 2018). </a:t>
            </a:r>
          </a:p>
          <a:p>
            <a:r>
              <a:rPr lang="en-GB" sz="2400" dirty="0"/>
              <a:t>In 2019, the top 3 destinations were Australia, Japan, and the United States. Together, these countries accounted for about 59% of ASEAN outbound student mobility.</a:t>
            </a:r>
          </a:p>
          <a:p>
            <a:endParaRPr lang="en-GB" sz="2400" dirty="0"/>
          </a:p>
        </p:txBody>
      </p:sp>
    </p:spTree>
    <p:extLst>
      <p:ext uri="{BB962C8B-B14F-4D97-AF65-F5344CB8AC3E}">
        <p14:creationId xmlns:p14="http://schemas.microsoft.com/office/powerpoint/2010/main" val="2773458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99c8778e11_0_705"/>
          <p:cNvSpPr txBox="1">
            <a:spLocks noGrp="1"/>
          </p:cNvSpPr>
          <p:nvPr>
            <p:ph type="title"/>
          </p:nvPr>
        </p:nvSpPr>
        <p:spPr>
          <a:xfrm>
            <a:off x="457200" y="1063238"/>
            <a:ext cx="7373925" cy="85725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lnSpc>
                <a:spcPct val="115000"/>
              </a:lnSpc>
              <a:spcBef>
                <a:spcPts val="750"/>
              </a:spcBef>
              <a:spcAft>
                <a:spcPts val="0"/>
              </a:spcAft>
              <a:buClr>
                <a:schemeClr val="dk1"/>
              </a:buClr>
              <a:buSzPts val="1100"/>
            </a:pPr>
            <a:r>
              <a:rPr lang="en-US" sz="1800">
                <a:latin typeface="Calibri"/>
                <a:ea typeface="Calibri"/>
                <a:cs typeface="Calibri"/>
                <a:sym typeface="Calibri"/>
              </a:rPr>
              <a:t>There has been a significant increase in intra- ASEAN student flows in recent decades.</a:t>
            </a:r>
            <a:endParaRPr sz="2700"/>
          </a:p>
        </p:txBody>
      </p:sp>
      <p:sp>
        <p:nvSpPr>
          <p:cNvPr id="252" name="Google Shape;252;g199c8778e11_0_705"/>
          <p:cNvSpPr txBox="1">
            <a:spLocks noGrp="1"/>
          </p:cNvSpPr>
          <p:nvPr>
            <p:ph type="body" idx="1"/>
          </p:nvPr>
        </p:nvSpPr>
        <p:spPr>
          <a:xfrm>
            <a:off x="457200" y="2057400"/>
            <a:ext cx="3884400" cy="3394575"/>
          </a:xfrm>
          <a:prstGeom prst="rect">
            <a:avLst/>
          </a:prstGeom>
          <a:noFill/>
          <a:ln>
            <a:noFill/>
          </a:ln>
        </p:spPr>
        <p:txBody>
          <a:bodyPr spcFirstLastPara="1" vert="horz" wrap="square" lIns="68569" tIns="34275" rIns="68569" bIns="34275" numCol="1" anchor="t" anchorCtr="0" compatLnSpc="1">
            <a:prstTxWarp prst="textNoShape">
              <a:avLst/>
            </a:prstTxWarp>
            <a:normAutofit/>
          </a:bodyPr>
          <a:lstStyle/>
          <a:p>
            <a:pPr marL="0" indent="0">
              <a:lnSpc>
                <a:spcPct val="115000"/>
              </a:lnSpc>
              <a:spcBef>
                <a:spcPts val="750"/>
              </a:spcBef>
              <a:spcAft>
                <a:spcPts val="0"/>
              </a:spcAft>
              <a:buClr>
                <a:schemeClr val="dk1"/>
              </a:buClr>
              <a:buSzPts val="1100"/>
              <a:buNone/>
            </a:pPr>
            <a:endParaRPr sz="1500" dirty="0">
              <a:latin typeface="Calibri"/>
              <a:ea typeface="Calibri"/>
              <a:cs typeface="Calibri"/>
              <a:sym typeface="Calibri"/>
            </a:endParaRPr>
          </a:p>
          <a:p>
            <a:pPr marL="0" indent="0">
              <a:lnSpc>
                <a:spcPct val="115000"/>
              </a:lnSpc>
              <a:spcBef>
                <a:spcPts val="750"/>
              </a:spcBef>
              <a:spcAft>
                <a:spcPts val="0"/>
              </a:spcAft>
              <a:buClr>
                <a:schemeClr val="dk1"/>
              </a:buClr>
              <a:buSzPts val="1100"/>
              <a:buNone/>
            </a:pPr>
            <a:r>
              <a:rPr lang="en-US" sz="1500" dirty="0">
                <a:latin typeface="Calibri"/>
                <a:ea typeface="Calibri"/>
                <a:cs typeface="Calibri"/>
                <a:sym typeface="Calibri"/>
              </a:rPr>
              <a:t>Intra-ASEAN student mobility </a:t>
            </a:r>
            <a:r>
              <a:rPr lang="en-US" sz="1500" b="1" dirty="0">
                <a:solidFill>
                  <a:srgbClr val="CC0000"/>
                </a:solidFill>
                <a:latin typeface="Calibri"/>
                <a:ea typeface="Calibri"/>
                <a:cs typeface="Calibri"/>
                <a:sym typeface="Calibri"/>
              </a:rPr>
              <a:t>grew by 270%</a:t>
            </a:r>
            <a:r>
              <a:rPr lang="en-US" sz="1500" dirty="0">
                <a:latin typeface="Calibri"/>
                <a:ea typeface="Calibri"/>
                <a:cs typeface="Calibri"/>
                <a:sym typeface="Calibri"/>
              </a:rPr>
              <a:t> from 7,643 to 28,333 from 2010 to 2018</a:t>
            </a:r>
            <a:endParaRPr sz="1500" dirty="0">
              <a:latin typeface="Calibri"/>
              <a:ea typeface="Calibri"/>
              <a:cs typeface="Calibri"/>
              <a:sym typeface="Calibri"/>
            </a:endParaRPr>
          </a:p>
          <a:p>
            <a:pPr marL="0" indent="0">
              <a:lnSpc>
                <a:spcPct val="115000"/>
              </a:lnSpc>
              <a:spcBef>
                <a:spcPts val="750"/>
              </a:spcBef>
              <a:spcAft>
                <a:spcPts val="0"/>
              </a:spcAft>
              <a:buClr>
                <a:schemeClr val="dk1"/>
              </a:buClr>
              <a:buSzPts val="1100"/>
              <a:buNone/>
            </a:pPr>
            <a:r>
              <a:rPr lang="en-US" sz="1500" dirty="0">
                <a:latin typeface="Calibri"/>
                <a:ea typeface="Calibri"/>
                <a:cs typeface="Calibri"/>
                <a:sym typeface="Calibri"/>
              </a:rPr>
              <a:t>Top 3 hosts are </a:t>
            </a:r>
            <a:r>
              <a:rPr lang="en-US" sz="1500" b="1" dirty="0">
                <a:solidFill>
                  <a:srgbClr val="CC0000"/>
                </a:solidFill>
                <a:latin typeface="Calibri"/>
                <a:ea typeface="Calibri"/>
                <a:cs typeface="Calibri"/>
                <a:sym typeface="Calibri"/>
              </a:rPr>
              <a:t>Malaysia, Viet Nam and Thailand</a:t>
            </a:r>
            <a:r>
              <a:rPr lang="en-US" sz="1500" dirty="0">
                <a:latin typeface="Calibri"/>
                <a:ea typeface="Calibri"/>
                <a:cs typeface="Calibri"/>
                <a:sym typeface="Calibri"/>
              </a:rPr>
              <a:t>, which respectively received 13,318, 7,076, and 7,037 tertiary education students from within the region (not including data from Cambodia, the Philippines, and Singapore) (UIS)</a:t>
            </a:r>
            <a:endParaRPr sz="1500" dirty="0">
              <a:latin typeface="Calibri"/>
              <a:ea typeface="Calibri"/>
              <a:cs typeface="Calibri"/>
              <a:sym typeface="Calibri"/>
            </a:endParaRPr>
          </a:p>
          <a:p>
            <a:pPr marL="0" indent="0">
              <a:lnSpc>
                <a:spcPct val="115000"/>
              </a:lnSpc>
              <a:spcBef>
                <a:spcPts val="750"/>
              </a:spcBef>
              <a:spcAft>
                <a:spcPts val="0"/>
              </a:spcAft>
              <a:buClr>
                <a:schemeClr val="dk1"/>
              </a:buClr>
              <a:buSzPts val="1100"/>
              <a:buNone/>
            </a:pPr>
            <a:endParaRPr sz="1500" dirty="0">
              <a:latin typeface="Calibri"/>
              <a:ea typeface="Calibri"/>
              <a:cs typeface="Calibri"/>
              <a:sym typeface="Calibri"/>
            </a:endParaRPr>
          </a:p>
          <a:p>
            <a:pPr marL="0" indent="0">
              <a:spcBef>
                <a:spcPts val="750"/>
              </a:spcBef>
              <a:spcAft>
                <a:spcPts val="0"/>
              </a:spcAft>
              <a:buSzPts val="1800"/>
              <a:buNone/>
            </a:pPr>
            <a:endParaRPr dirty="0"/>
          </a:p>
        </p:txBody>
      </p:sp>
      <p:pic>
        <p:nvPicPr>
          <p:cNvPr id="253" name="Google Shape;253;g199c8778e11_0_705"/>
          <p:cNvPicPr preferRelativeResize="0"/>
          <p:nvPr/>
        </p:nvPicPr>
        <p:blipFill>
          <a:blip r:embed="rId3">
            <a:alphaModFix/>
          </a:blip>
          <a:stretch>
            <a:fillRect/>
          </a:stretch>
        </p:blipFill>
        <p:spPr>
          <a:xfrm>
            <a:off x="4273819" y="1989263"/>
            <a:ext cx="4573801" cy="3706991"/>
          </a:xfrm>
          <a:prstGeom prst="rect">
            <a:avLst/>
          </a:prstGeom>
          <a:noFill/>
          <a:ln>
            <a:noFill/>
          </a:ln>
        </p:spPr>
      </p:pic>
      <p:sp>
        <p:nvSpPr>
          <p:cNvPr id="254" name="Google Shape;254;g199c8778e11_0_705"/>
          <p:cNvSpPr/>
          <p:nvPr/>
        </p:nvSpPr>
        <p:spPr>
          <a:xfrm>
            <a:off x="6329119" y="3013706"/>
            <a:ext cx="318600" cy="242775"/>
          </a:xfrm>
          <a:prstGeom prst="rect">
            <a:avLst/>
          </a:prstGeom>
          <a:noFill/>
          <a:ln w="19050" cap="flat" cmpd="sng">
            <a:solidFill>
              <a:srgbClr val="D83829"/>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255" name="Google Shape;255;g199c8778e11_0_705"/>
          <p:cNvSpPr/>
          <p:nvPr/>
        </p:nvSpPr>
        <p:spPr>
          <a:xfrm>
            <a:off x="8051700" y="2770931"/>
            <a:ext cx="318600" cy="242775"/>
          </a:xfrm>
          <a:prstGeom prst="rect">
            <a:avLst/>
          </a:prstGeom>
          <a:noFill/>
          <a:ln w="19050" cap="flat" cmpd="sng">
            <a:solidFill>
              <a:srgbClr val="D83829"/>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256" name="Google Shape;256;g199c8778e11_0_705"/>
          <p:cNvSpPr/>
          <p:nvPr/>
        </p:nvSpPr>
        <p:spPr>
          <a:xfrm>
            <a:off x="8051700" y="3633300"/>
            <a:ext cx="318600" cy="242775"/>
          </a:xfrm>
          <a:prstGeom prst="rect">
            <a:avLst/>
          </a:prstGeom>
          <a:noFill/>
          <a:ln w="19050" cap="flat" cmpd="sng">
            <a:solidFill>
              <a:srgbClr val="D83829"/>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257" name="Google Shape;257;g199c8778e11_0_705"/>
          <p:cNvSpPr/>
          <p:nvPr/>
        </p:nvSpPr>
        <p:spPr>
          <a:xfrm>
            <a:off x="8432044" y="3876075"/>
            <a:ext cx="318600" cy="242775"/>
          </a:xfrm>
          <a:prstGeom prst="rect">
            <a:avLst/>
          </a:prstGeom>
          <a:noFill/>
          <a:ln w="19050" cap="flat" cmpd="sng">
            <a:solidFill>
              <a:srgbClr val="D83829"/>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258" name="Google Shape;258;g199c8778e11_0_705"/>
          <p:cNvSpPr/>
          <p:nvPr/>
        </p:nvSpPr>
        <p:spPr>
          <a:xfrm>
            <a:off x="5587688" y="3307613"/>
            <a:ext cx="318600" cy="242775"/>
          </a:xfrm>
          <a:prstGeom prst="rect">
            <a:avLst/>
          </a:prstGeom>
          <a:noFill/>
          <a:ln w="19050" cap="flat" cmpd="sng">
            <a:solidFill>
              <a:srgbClr val="D83829"/>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a:p>
        </p:txBody>
      </p:sp>
      <p:sp>
        <p:nvSpPr>
          <p:cNvPr id="259" name="Google Shape;259;g199c8778e11_0_705"/>
          <p:cNvSpPr txBox="1"/>
          <p:nvPr/>
        </p:nvSpPr>
        <p:spPr>
          <a:xfrm>
            <a:off x="6185006" y="5384625"/>
            <a:ext cx="606825" cy="542755"/>
          </a:xfrm>
          <a:prstGeom prst="rect">
            <a:avLst/>
          </a:prstGeom>
          <a:noFill/>
          <a:ln>
            <a:noFill/>
          </a:ln>
        </p:spPr>
        <p:txBody>
          <a:bodyPr spcFirstLastPara="1" wrap="square" lIns="68569" tIns="68569" rIns="68569" bIns="68569" anchor="t" anchorCtr="0">
            <a:spAutoFit/>
          </a:bodyPr>
          <a:lstStyle/>
          <a:p>
            <a:pPr>
              <a:lnSpc>
                <a:spcPct val="115000"/>
              </a:lnSpc>
              <a:spcBef>
                <a:spcPts val="750"/>
              </a:spcBef>
              <a:spcAft>
                <a:spcPts val="750"/>
              </a:spcAft>
              <a:buClr>
                <a:schemeClr val="dk1"/>
              </a:buClr>
              <a:buSzPts val="1100"/>
            </a:pPr>
            <a:r>
              <a:rPr lang="en-US" sz="1125">
                <a:solidFill>
                  <a:schemeClr val="dk1"/>
                </a:solidFill>
                <a:latin typeface="Calibri"/>
                <a:ea typeface="Calibri"/>
                <a:cs typeface="Calibri"/>
                <a:sym typeface="Calibri"/>
              </a:rPr>
              <a:t>13,318</a:t>
            </a:r>
            <a:endParaRPr sz="1125"/>
          </a:p>
        </p:txBody>
      </p:sp>
      <p:sp>
        <p:nvSpPr>
          <p:cNvPr id="260" name="Google Shape;260;g199c8778e11_0_705"/>
          <p:cNvSpPr txBox="1"/>
          <p:nvPr/>
        </p:nvSpPr>
        <p:spPr>
          <a:xfrm>
            <a:off x="8370300" y="5384625"/>
            <a:ext cx="606825" cy="542755"/>
          </a:xfrm>
          <a:prstGeom prst="rect">
            <a:avLst/>
          </a:prstGeom>
          <a:noFill/>
          <a:ln>
            <a:noFill/>
          </a:ln>
        </p:spPr>
        <p:txBody>
          <a:bodyPr spcFirstLastPara="1" wrap="square" lIns="68569" tIns="68569" rIns="68569" bIns="68569" anchor="t" anchorCtr="0">
            <a:spAutoFit/>
          </a:bodyPr>
          <a:lstStyle/>
          <a:p>
            <a:pPr>
              <a:lnSpc>
                <a:spcPct val="115000"/>
              </a:lnSpc>
              <a:spcBef>
                <a:spcPts val="750"/>
              </a:spcBef>
              <a:spcAft>
                <a:spcPts val="750"/>
              </a:spcAft>
            </a:pPr>
            <a:r>
              <a:rPr lang="en-US" sz="1125">
                <a:solidFill>
                  <a:schemeClr val="dk1"/>
                </a:solidFill>
                <a:latin typeface="Calibri"/>
                <a:ea typeface="Calibri"/>
                <a:cs typeface="Calibri"/>
                <a:sym typeface="Calibri"/>
              </a:rPr>
              <a:t>7,076</a:t>
            </a:r>
            <a:endParaRPr sz="1125"/>
          </a:p>
        </p:txBody>
      </p:sp>
      <p:sp>
        <p:nvSpPr>
          <p:cNvPr id="261" name="Google Shape;261;g199c8778e11_0_705"/>
          <p:cNvSpPr txBox="1"/>
          <p:nvPr/>
        </p:nvSpPr>
        <p:spPr>
          <a:xfrm>
            <a:off x="7968281" y="5384625"/>
            <a:ext cx="606825" cy="542755"/>
          </a:xfrm>
          <a:prstGeom prst="rect">
            <a:avLst/>
          </a:prstGeom>
          <a:noFill/>
          <a:ln>
            <a:noFill/>
          </a:ln>
        </p:spPr>
        <p:txBody>
          <a:bodyPr spcFirstLastPara="1" wrap="square" lIns="68569" tIns="68569" rIns="68569" bIns="68569" anchor="t" anchorCtr="0">
            <a:spAutoFit/>
          </a:bodyPr>
          <a:lstStyle/>
          <a:p>
            <a:pPr>
              <a:lnSpc>
                <a:spcPct val="115000"/>
              </a:lnSpc>
              <a:spcBef>
                <a:spcPts val="750"/>
              </a:spcBef>
              <a:spcAft>
                <a:spcPts val="750"/>
              </a:spcAft>
            </a:pPr>
            <a:r>
              <a:rPr lang="en-US" sz="1125">
                <a:solidFill>
                  <a:schemeClr val="dk1"/>
                </a:solidFill>
                <a:latin typeface="Calibri"/>
                <a:ea typeface="Calibri"/>
                <a:cs typeface="Calibri"/>
                <a:sym typeface="Calibri"/>
              </a:rPr>
              <a:t>7,037</a:t>
            </a:r>
            <a:endParaRPr sz="1125"/>
          </a:p>
        </p:txBody>
      </p:sp>
    </p:spTree>
    <p:extLst>
      <p:ext uri="{BB962C8B-B14F-4D97-AF65-F5344CB8AC3E}">
        <p14:creationId xmlns:p14="http://schemas.microsoft.com/office/powerpoint/2010/main" val="161578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A771F-0F1E-F20B-C9F7-AED59400B8CA}"/>
              </a:ext>
            </a:extLst>
          </p:cNvPr>
          <p:cNvSpPr>
            <a:spLocks noGrp="1"/>
          </p:cNvSpPr>
          <p:nvPr>
            <p:ph idx="1"/>
          </p:nvPr>
        </p:nvSpPr>
        <p:spPr>
          <a:xfrm>
            <a:off x="457200" y="1612366"/>
            <a:ext cx="8229600" cy="3633267"/>
          </a:xfrm>
        </p:spPr>
        <p:txBody>
          <a:bodyPr/>
          <a:lstStyle/>
          <a:p>
            <a:pPr marL="0" indent="0">
              <a:buNone/>
            </a:pPr>
            <a:endParaRPr lang="en-GB" dirty="0"/>
          </a:p>
          <a:p>
            <a:pPr marL="0" indent="0">
              <a:buNone/>
            </a:pPr>
            <a:r>
              <a:rPr lang="en-GB" sz="2000" dirty="0"/>
              <a:t>The session will present research on international student mobility, which has mostly been studied in terms of South to North and East to West patterns. This seminar will discuss mobility in the East and Southeast Asian region, and discuss the </a:t>
            </a:r>
            <a:r>
              <a:rPr lang="en-GB" sz="2000" b="1" dirty="0"/>
              <a:t>evolving role of transnational higher education (TNHE) and </a:t>
            </a:r>
            <a:r>
              <a:rPr lang="en-GB" sz="2000" b="1" i="1" dirty="0"/>
              <a:t>HE policy coordination</a:t>
            </a:r>
            <a:r>
              <a:rPr lang="en-GB" sz="2000" b="1" dirty="0"/>
              <a:t> as part of wider national development policies</a:t>
            </a:r>
            <a:r>
              <a:rPr lang="en-GB" sz="2000" dirty="0"/>
              <a:t>. By exploring international student mobility in ASEAN and Sino-foreign HE partnerships, the session will outline the evolution of policies to promote, govern, and achieve more “equal” transnational partnerships and raise the importance of understanding “South-to-South” HE mobility. The session is meant to engage and raise further discussions about alternative definitions and conceptions of HE internationalisation. </a:t>
            </a:r>
          </a:p>
          <a:p>
            <a:pPr marL="0" indent="0">
              <a:buNone/>
            </a:pPr>
            <a:endParaRPr lang="en-GB" sz="1800" dirty="0"/>
          </a:p>
        </p:txBody>
      </p:sp>
    </p:spTree>
    <p:extLst>
      <p:ext uri="{BB962C8B-B14F-4D97-AF65-F5344CB8AC3E}">
        <p14:creationId xmlns:p14="http://schemas.microsoft.com/office/powerpoint/2010/main" val="180496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F0D3-FF47-47AE-5217-E5321294BA59}"/>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598DBCF1-8744-0856-14CC-C48B8BAEB986}"/>
              </a:ext>
            </a:extLst>
          </p:cNvPr>
          <p:cNvSpPr>
            <a:spLocks noGrp="1"/>
          </p:cNvSpPr>
          <p:nvPr>
            <p:ph idx="1"/>
          </p:nvPr>
        </p:nvSpPr>
        <p:spPr/>
        <p:txBody>
          <a:bodyPr/>
          <a:lstStyle/>
          <a:p>
            <a:r>
              <a:rPr lang="en-GB" dirty="0"/>
              <a:t>Are these ISM patterns fixed?</a:t>
            </a:r>
          </a:p>
          <a:p>
            <a:r>
              <a:rPr lang="en-GB" dirty="0"/>
              <a:t>Is it possible to increase proportion of intra ASEAN (or South-South ISM flows)?</a:t>
            </a:r>
          </a:p>
        </p:txBody>
      </p:sp>
    </p:spTree>
    <p:extLst>
      <p:ext uri="{BB962C8B-B14F-4D97-AF65-F5344CB8AC3E}">
        <p14:creationId xmlns:p14="http://schemas.microsoft.com/office/powerpoint/2010/main" val="4125150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8126560" cy="1143000"/>
          </a:xfrm>
        </p:spPr>
        <p:txBody>
          <a:bodyPr/>
          <a:lstStyle/>
          <a:p>
            <a:r>
              <a:rPr lang="en-GB" dirty="0"/>
              <a:t>Findings [2]</a:t>
            </a:r>
            <a:br>
              <a:rPr lang="en-GB" dirty="0"/>
            </a:br>
            <a:r>
              <a:rPr lang="en-GB" dirty="0"/>
              <a:t>TNHE in China</a:t>
            </a:r>
            <a:br>
              <a:rPr lang="en-GB" dirty="0"/>
            </a:br>
            <a:endParaRPr lang="en-GB" dirty="0"/>
          </a:p>
        </p:txBody>
      </p:sp>
      <p:sp>
        <p:nvSpPr>
          <p:cNvPr id="3" name="Content Placeholder 2"/>
          <p:cNvSpPr>
            <a:spLocks noGrp="1"/>
          </p:cNvSpPr>
          <p:nvPr>
            <p:ph idx="1"/>
          </p:nvPr>
        </p:nvSpPr>
        <p:spPr>
          <a:xfrm>
            <a:off x="395536" y="1916832"/>
            <a:ext cx="8229600" cy="3633267"/>
          </a:xfrm>
        </p:spPr>
        <p:txBody>
          <a:bodyPr/>
          <a:lstStyle/>
          <a:p>
            <a:endParaRPr lang="en-GB" dirty="0"/>
          </a:p>
          <a:p>
            <a:endParaRPr lang="en-GB" dirty="0"/>
          </a:p>
        </p:txBody>
      </p:sp>
      <p:pic>
        <p:nvPicPr>
          <p:cNvPr id="5" name="Picture 4"/>
          <p:cNvPicPr>
            <a:picLocks noChangeAspect="1"/>
          </p:cNvPicPr>
          <p:nvPr/>
        </p:nvPicPr>
        <p:blipFill>
          <a:blip r:embed="rId3"/>
          <a:stretch>
            <a:fillRect/>
          </a:stretch>
        </p:blipFill>
        <p:spPr>
          <a:xfrm>
            <a:off x="1691680" y="2524814"/>
            <a:ext cx="7175004" cy="2992418"/>
          </a:xfrm>
          <a:prstGeom prst="rect">
            <a:avLst/>
          </a:prstGeom>
        </p:spPr>
      </p:pic>
      <p:sp>
        <p:nvSpPr>
          <p:cNvPr id="6" name="TextBox 5"/>
          <p:cNvSpPr txBox="1"/>
          <p:nvPr/>
        </p:nvSpPr>
        <p:spPr>
          <a:xfrm>
            <a:off x="683568" y="5805264"/>
            <a:ext cx="8302337" cy="646331"/>
          </a:xfrm>
          <a:prstGeom prst="rect">
            <a:avLst/>
          </a:prstGeom>
          <a:noFill/>
        </p:spPr>
        <p:txBody>
          <a:bodyPr wrap="none" rtlCol="0">
            <a:spAutoFit/>
          </a:bodyPr>
          <a:lstStyle/>
          <a:p>
            <a:pPr algn="r"/>
            <a:r>
              <a:rPr lang="en-GB" dirty="0">
                <a:solidFill>
                  <a:schemeClr val="bg1"/>
                </a:solidFill>
              </a:rPr>
              <a:t>University of Nottingham Ningbo</a:t>
            </a:r>
          </a:p>
          <a:p>
            <a:pPr algn="r"/>
            <a:r>
              <a:rPr lang="en-GB" dirty="0">
                <a:solidFill>
                  <a:schemeClr val="bg1"/>
                </a:solidFill>
              </a:rPr>
              <a:t>About the University: https://www.nottingham.edu.cn/en/about/who-we-are.aspx</a:t>
            </a:r>
          </a:p>
        </p:txBody>
      </p:sp>
    </p:spTree>
    <p:extLst>
      <p:ext uri="{BB962C8B-B14F-4D97-AF65-F5344CB8AC3E}">
        <p14:creationId xmlns:p14="http://schemas.microsoft.com/office/powerpoint/2010/main" val="159304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AA410-886E-C3FF-CD62-770FA96F7AB4}"/>
              </a:ext>
            </a:extLst>
          </p:cNvPr>
          <p:cNvSpPr>
            <a:spLocks noGrp="1"/>
          </p:cNvSpPr>
          <p:nvPr>
            <p:ph type="title"/>
          </p:nvPr>
        </p:nvSpPr>
        <p:spPr/>
        <p:txBody>
          <a:bodyPr/>
          <a:lstStyle/>
          <a:p>
            <a:r>
              <a:rPr lang="en-GB" dirty="0"/>
              <a:t>TNHE in China</a:t>
            </a:r>
          </a:p>
        </p:txBody>
      </p:sp>
      <p:sp>
        <p:nvSpPr>
          <p:cNvPr id="3" name="Content Placeholder 2">
            <a:extLst>
              <a:ext uri="{FF2B5EF4-FFF2-40B4-BE49-F238E27FC236}">
                <a16:creationId xmlns:a16="http://schemas.microsoft.com/office/drawing/2014/main" id="{821F3F1A-D0EF-B53E-92B1-05082CAD018C}"/>
              </a:ext>
            </a:extLst>
          </p:cNvPr>
          <p:cNvSpPr>
            <a:spLocks noGrp="1"/>
          </p:cNvSpPr>
          <p:nvPr>
            <p:ph idx="1"/>
          </p:nvPr>
        </p:nvSpPr>
        <p:spPr/>
        <p:txBody>
          <a:bodyPr/>
          <a:lstStyle/>
          <a:p>
            <a:r>
              <a:rPr lang="en-GB" sz="2400" dirty="0"/>
              <a:t>China is using joint ventures with other countries’ universities to accelerate its efforts to globalise its higher education sector (Feng 2013) </a:t>
            </a:r>
          </a:p>
          <a:p>
            <a:r>
              <a:rPr lang="en-GB" sz="2400" dirty="0"/>
              <a:t>TNHE was seen as a way of not only boosting China’s accessibility to HE, but also accessing the world’s most advanced education systems (Yang 2008:274).</a:t>
            </a:r>
          </a:p>
          <a:p>
            <a:pPr lvl="1"/>
            <a:r>
              <a:rPr lang="en-GB" dirty="0"/>
              <a:t>Policy Discourse: bringing the Chinese and foreign partners together could carry mutual benefit. </a:t>
            </a:r>
          </a:p>
          <a:p>
            <a:endParaRPr lang="en-GB" sz="1800" dirty="0"/>
          </a:p>
          <a:p>
            <a:endParaRPr lang="en-GB" dirty="0"/>
          </a:p>
        </p:txBody>
      </p:sp>
    </p:spTree>
    <p:extLst>
      <p:ext uri="{BB962C8B-B14F-4D97-AF65-F5344CB8AC3E}">
        <p14:creationId xmlns:p14="http://schemas.microsoft.com/office/powerpoint/2010/main" val="1494266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8126560" cy="1143000"/>
          </a:xfrm>
        </p:spPr>
        <p:txBody>
          <a:bodyPr/>
          <a:lstStyle/>
          <a:p>
            <a:r>
              <a:rPr lang="en-GB" dirty="0"/>
              <a:t>Transnational higher education in China</a:t>
            </a:r>
            <a:br>
              <a:rPr lang="en-GB" dirty="0"/>
            </a:br>
            <a:endParaRPr lang="en-GB" dirty="0"/>
          </a:p>
        </p:txBody>
      </p:sp>
      <p:sp>
        <p:nvSpPr>
          <p:cNvPr id="3" name="Content Placeholder 2"/>
          <p:cNvSpPr>
            <a:spLocks noGrp="1"/>
          </p:cNvSpPr>
          <p:nvPr>
            <p:ph idx="1"/>
          </p:nvPr>
        </p:nvSpPr>
        <p:spPr>
          <a:xfrm>
            <a:off x="395536" y="1916832"/>
            <a:ext cx="8229600" cy="3633267"/>
          </a:xfrm>
        </p:spPr>
        <p:txBody>
          <a:bodyPr/>
          <a:lstStyle/>
          <a:p>
            <a:pPr marL="0" indent="0">
              <a:buNone/>
            </a:pPr>
            <a:r>
              <a:rPr lang="en-GB" dirty="0"/>
              <a:t>3 Distinct Sectors/Types in Chinese TNHE (</a:t>
            </a:r>
            <a:r>
              <a:rPr lang="en-GB" dirty="0" err="1"/>
              <a:t>Mok</a:t>
            </a:r>
            <a:r>
              <a:rPr lang="en-GB" dirty="0"/>
              <a:t> &amp; Han, 2016):</a:t>
            </a:r>
          </a:p>
          <a:p>
            <a:pPr marL="514350" indent="-514350">
              <a:buAutoNum type="arabicPeriod"/>
            </a:pPr>
            <a:r>
              <a:rPr lang="en-GB" dirty="0"/>
              <a:t>Chinese-foreign cooperation universities. Stand-alone organisations. </a:t>
            </a:r>
          </a:p>
          <a:p>
            <a:pPr marL="514350" indent="-514350">
              <a:buAutoNum type="arabicPeriod"/>
            </a:pPr>
            <a:r>
              <a:rPr lang="en-GB" dirty="0"/>
              <a:t>Institutes affiliated to Chinese universities (often with second-tiered colleges). </a:t>
            </a:r>
          </a:p>
          <a:p>
            <a:pPr marL="514350" indent="-514350">
              <a:buAutoNum type="arabicPeriod"/>
            </a:pPr>
            <a:r>
              <a:rPr lang="en-GB" dirty="0"/>
              <a:t>Individual programmes affiliated to Chinese universities. e.g. Joint Undergraduate Programs </a:t>
            </a:r>
          </a:p>
          <a:p>
            <a:endParaRPr lang="en-GB" dirty="0"/>
          </a:p>
          <a:p>
            <a:endParaRPr lang="en-GB" dirty="0"/>
          </a:p>
        </p:txBody>
      </p:sp>
    </p:spTree>
    <p:extLst>
      <p:ext uri="{BB962C8B-B14F-4D97-AF65-F5344CB8AC3E}">
        <p14:creationId xmlns:p14="http://schemas.microsoft.com/office/powerpoint/2010/main" val="4054452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Increasing scale (Sep 2018)</a:t>
            </a:r>
          </a:p>
        </p:txBody>
      </p:sp>
      <p:sp>
        <p:nvSpPr>
          <p:cNvPr id="3" name="Content Placeholder 2"/>
          <p:cNvSpPr>
            <a:spLocks noGrp="1"/>
          </p:cNvSpPr>
          <p:nvPr>
            <p:ph idx="1"/>
          </p:nvPr>
        </p:nvSpPr>
        <p:spPr/>
        <p:txBody>
          <a:bodyPr/>
          <a:lstStyle/>
          <a:p>
            <a:r>
              <a:rPr lang="en-GB" dirty="0"/>
              <a:t>9 Chinese-foreign cooperation universities </a:t>
            </a:r>
          </a:p>
          <a:p>
            <a:r>
              <a:rPr lang="en-GB" dirty="0"/>
              <a:t>79 Chinese-foreign cooperation institutions</a:t>
            </a:r>
          </a:p>
          <a:p>
            <a:r>
              <a:rPr lang="en-GB" dirty="0"/>
              <a:t>1024 Chinese-foreign cooperation programmes </a:t>
            </a:r>
          </a:p>
          <a:p>
            <a:endParaRPr lang="en-GB" dirty="0"/>
          </a:p>
          <a:p>
            <a:pPr marL="0" indent="0">
              <a:buNone/>
            </a:pPr>
            <a:r>
              <a:rPr lang="en-GB" dirty="0"/>
              <a:t>(Centre of Research on CFCRS, 2018). </a:t>
            </a:r>
          </a:p>
        </p:txBody>
      </p:sp>
    </p:spTree>
    <p:extLst>
      <p:ext uri="{BB962C8B-B14F-4D97-AF65-F5344CB8AC3E}">
        <p14:creationId xmlns:p14="http://schemas.microsoft.com/office/powerpoint/2010/main" val="629077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6830416" cy="1143000"/>
          </a:xfrm>
        </p:spPr>
        <p:txBody>
          <a:bodyPr/>
          <a:lstStyle/>
          <a:p>
            <a:r>
              <a:rPr lang="en-GB" dirty="0"/>
              <a:t>Governance of TNHE in China</a:t>
            </a:r>
          </a:p>
        </p:txBody>
      </p:sp>
      <p:sp>
        <p:nvSpPr>
          <p:cNvPr id="3" name="Content Placeholder 2"/>
          <p:cNvSpPr>
            <a:spLocks noGrp="1"/>
          </p:cNvSpPr>
          <p:nvPr>
            <p:ph idx="1"/>
          </p:nvPr>
        </p:nvSpPr>
        <p:spPr/>
        <p:txBody>
          <a:bodyPr/>
          <a:lstStyle/>
          <a:p>
            <a:pPr lvl="1">
              <a:buFontTx/>
              <a:buChar char="-"/>
            </a:pPr>
            <a:r>
              <a:rPr lang="en-GB" dirty="0"/>
              <a:t>highly developmental policy that draws upon foreign expertise where desirable for national purposes</a:t>
            </a:r>
          </a:p>
          <a:p>
            <a:pPr lvl="1">
              <a:buFontTx/>
              <a:buChar char="-"/>
            </a:pPr>
            <a:endParaRPr lang="en-GB" dirty="0"/>
          </a:p>
          <a:p>
            <a:endParaRPr lang="en-GB" dirty="0"/>
          </a:p>
        </p:txBody>
      </p:sp>
    </p:spTree>
    <p:extLst>
      <p:ext uri="{BB962C8B-B14F-4D97-AF65-F5344CB8AC3E}">
        <p14:creationId xmlns:p14="http://schemas.microsoft.com/office/powerpoint/2010/main" val="2978404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6830416" cy="1143000"/>
          </a:xfrm>
        </p:spPr>
        <p:txBody>
          <a:bodyPr/>
          <a:lstStyle/>
          <a:p>
            <a:r>
              <a:rPr lang="en-GB" dirty="0"/>
              <a:t>Governance of TNHE in China</a:t>
            </a:r>
          </a:p>
        </p:txBody>
      </p:sp>
      <p:sp>
        <p:nvSpPr>
          <p:cNvPr id="3" name="Content Placeholder 2"/>
          <p:cNvSpPr>
            <a:spLocks noGrp="1"/>
          </p:cNvSpPr>
          <p:nvPr>
            <p:ph idx="1"/>
          </p:nvPr>
        </p:nvSpPr>
        <p:spPr/>
        <p:txBody>
          <a:bodyPr/>
          <a:lstStyle/>
          <a:p>
            <a:r>
              <a:rPr lang="en-GB" dirty="0"/>
              <a:t>CFCRS constrictions: examples</a:t>
            </a:r>
          </a:p>
          <a:p>
            <a:pPr lvl="1"/>
            <a:r>
              <a:rPr lang="en-GB" dirty="0"/>
              <a:t>“Impose strict control over the CFCRS in the disciplines of business, management and other disciplines that China has tried to curb…”</a:t>
            </a:r>
          </a:p>
          <a:p>
            <a:pPr lvl="1"/>
            <a:r>
              <a:rPr lang="en-GB" dirty="0"/>
              <a:t>“Impose strict control over the entry of foreign resources; protect China’s educational sovereignty…”</a:t>
            </a:r>
          </a:p>
          <a:p>
            <a:pPr lvl="1">
              <a:buFontTx/>
              <a:buChar char="-"/>
            </a:pPr>
            <a:endParaRPr lang="en-GB" dirty="0"/>
          </a:p>
          <a:p>
            <a:endParaRPr lang="en-GB" dirty="0"/>
          </a:p>
        </p:txBody>
      </p:sp>
    </p:spTree>
    <p:extLst>
      <p:ext uri="{BB962C8B-B14F-4D97-AF65-F5344CB8AC3E}">
        <p14:creationId xmlns:p14="http://schemas.microsoft.com/office/powerpoint/2010/main" val="1432938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6830416" cy="1143000"/>
          </a:xfrm>
        </p:spPr>
        <p:txBody>
          <a:bodyPr/>
          <a:lstStyle/>
          <a:p>
            <a:r>
              <a:rPr lang="en-GB" dirty="0"/>
              <a:t>Governance of TNHE in China</a:t>
            </a:r>
          </a:p>
        </p:txBody>
      </p:sp>
      <p:sp>
        <p:nvSpPr>
          <p:cNvPr id="3" name="Content Placeholder 2"/>
          <p:cNvSpPr>
            <a:spLocks noGrp="1"/>
          </p:cNvSpPr>
          <p:nvPr>
            <p:ph idx="1"/>
          </p:nvPr>
        </p:nvSpPr>
        <p:spPr/>
        <p:txBody>
          <a:bodyPr/>
          <a:lstStyle/>
          <a:p>
            <a:r>
              <a:rPr lang="en-GB" dirty="0"/>
              <a:t>CFCRS</a:t>
            </a:r>
          </a:p>
          <a:p>
            <a:pPr lvl="1">
              <a:buFontTx/>
              <a:buChar char="-"/>
            </a:pPr>
            <a:r>
              <a:rPr lang="en-GB" dirty="0"/>
              <a:t>Rule of 1/3“Four Indices of 1/3” (</a:t>
            </a:r>
            <a:r>
              <a:rPr lang="en-GB" dirty="0" err="1"/>
              <a:t>Xue</a:t>
            </a:r>
            <a:r>
              <a:rPr lang="en-GB" dirty="0"/>
              <a:t>, 2016)</a:t>
            </a:r>
          </a:p>
          <a:p>
            <a:pPr marL="914400" lvl="2" indent="0">
              <a:buNone/>
            </a:pPr>
            <a:r>
              <a:rPr lang="en-GB" dirty="0"/>
              <a:t>&gt; Foreign provider needs to contribute resources</a:t>
            </a:r>
          </a:p>
          <a:p>
            <a:pPr marL="914400" lvl="2" indent="0">
              <a:buNone/>
            </a:pPr>
            <a:r>
              <a:rPr lang="en-GB" dirty="0"/>
              <a:t>&gt; But limited to half</a:t>
            </a:r>
          </a:p>
          <a:p>
            <a:pPr marL="457200" lvl="1" indent="0">
              <a:buNone/>
            </a:pPr>
            <a:r>
              <a:rPr lang="en-GB" dirty="0"/>
              <a:t>1. Teaching hours</a:t>
            </a:r>
          </a:p>
          <a:p>
            <a:pPr marL="457200" lvl="1" indent="0">
              <a:buNone/>
            </a:pPr>
            <a:r>
              <a:rPr lang="en-GB" dirty="0"/>
              <a:t>2. Foreign teachers</a:t>
            </a:r>
          </a:p>
          <a:p>
            <a:pPr marL="457200" lvl="1" indent="0">
              <a:buNone/>
            </a:pPr>
            <a:r>
              <a:rPr lang="en-GB" dirty="0"/>
              <a:t>3. Courses</a:t>
            </a:r>
          </a:p>
          <a:p>
            <a:pPr marL="457200" lvl="1" indent="0">
              <a:buNone/>
            </a:pPr>
            <a:r>
              <a:rPr lang="en-GB" dirty="0"/>
              <a:t>4. Aspects of the curriculum as a whole</a:t>
            </a:r>
          </a:p>
          <a:p>
            <a:pPr marL="457200" lvl="1" indent="0">
              <a:buNone/>
            </a:pPr>
            <a:endParaRPr lang="en-GB" dirty="0"/>
          </a:p>
          <a:p>
            <a:pPr lvl="1">
              <a:buFontTx/>
              <a:buChar char="-"/>
            </a:pPr>
            <a:endParaRPr lang="en-GB" dirty="0"/>
          </a:p>
          <a:p>
            <a:endParaRPr lang="en-GB" dirty="0"/>
          </a:p>
        </p:txBody>
      </p:sp>
    </p:spTree>
    <p:extLst>
      <p:ext uri="{BB962C8B-B14F-4D97-AF65-F5344CB8AC3E}">
        <p14:creationId xmlns:p14="http://schemas.microsoft.com/office/powerpoint/2010/main" val="896025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028700" y="1371601"/>
            <a:ext cx="7200900" cy="558800"/>
          </a:xfrm>
          <a:prstGeom prst="rect">
            <a:avLst/>
          </a:prstGeom>
          <a:noFill/>
          <a:ln>
            <a:noFill/>
          </a:ln>
        </p:spPr>
        <p:txBody>
          <a:bodyPr vert="horz" wrap="square" lIns="68569" tIns="34275" rIns="68569" bIns="34275" numCol="1" anchor="t" anchorCtr="0" compatLnSpc="1">
            <a:prstTxWarp prst="textNoShape">
              <a:avLst/>
            </a:prstTxWarp>
            <a:noAutofit/>
          </a:bodyPr>
          <a:lstStyle/>
          <a:p>
            <a:pPr>
              <a:lnSpc>
                <a:spcPct val="89000"/>
              </a:lnSpc>
              <a:spcBef>
                <a:spcPts val="0"/>
              </a:spcBef>
              <a:buClr>
                <a:schemeClr val="dk2"/>
              </a:buClr>
              <a:buSzPct val="25000"/>
            </a:pPr>
            <a:r>
              <a:rPr lang="en-GB" sz="3300" b="0" dirty="0">
                <a:latin typeface="Source Sans Pro"/>
                <a:ea typeface="Source Sans Pro"/>
                <a:cs typeface="Source Sans Pro"/>
                <a:sym typeface="Source Sans Pro"/>
              </a:rPr>
              <a:t>Sino-British College </a:t>
            </a:r>
          </a:p>
        </p:txBody>
      </p:sp>
      <p:pic>
        <p:nvPicPr>
          <p:cNvPr id="127" name="Shape 127"/>
          <p:cNvPicPr preferRelativeResize="0">
            <a:picLocks noGrp="1"/>
          </p:cNvPicPr>
          <p:nvPr>
            <p:ph type="body" idx="1"/>
          </p:nvPr>
        </p:nvPicPr>
        <p:blipFill rotWithShape="1">
          <a:blip r:embed="rId3">
            <a:alphaModFix/>
          </a:blip>
          <a:srcRect/>
          <a:stretch/>
        </p:blipFill>
        <p:spPr>
          <a:xfrm>
            <a:off x="1640024" y="2146300"/>
            <a:ext cx="6422124" cy="3251200"/>
          </a:xfrm>
          <a:prstGeom prst="rect">
            <a:avLst/>
          </a:prstGeom>
          <a:noFill/>
          <a:ln>
            <a:noFill/>
          </a:ln>
        </p:spPr>
      </p:pic>
    </p:spTree>
    <p:extLst>
      <p:ext uri="{BB962C8B-B14F-4D97-AF65-F5344CB8AC3E}">
        <p14:creationId xmlns:p14="http://schemas.microsoft.com/office/powerpoint/2010/main" val="178588205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Sino British College</a:t>
            </a:r>
          </a:p>
        </p:txBody>
      </p:sp>
      <p:sp>
        <p:nvSpPr>
          <p:cNvPr id="3" name="Content Placeholder 2"/>
          <p:cNvSpPr>
            <a:spLocks noGrp="1"/>
          </p:cNvSpPr>
          <p:nvPr>
            <p:ph idx="1"/>
          </p:nvPr>
        </p:nvSpPr>
        <p:spPr/>
        <p:txBody>
          <a:bodyPr/>
          <a:lstStyle/>
          <a:p>
            <a:r>
              <a:rPr lang="en-GB" dirty="0"/>
              <a:t>More traditional partnership</a:t>
            </a:r>
          </a:p>
          <a:p>
            <a:r>
              <a:rPr lang="en-GB" dirty="0"/>
              <a:t>Oriented towards student mobility </a:t>
            </a:r>
          </a:p>
          <a:p>
            <a:r>
              <a:rPr lang="en-GB" dirty="0"/>
              <a:t>Revenue generation</a:t>
            </a:r>
          </a:p>
        </p:txBody>
      </p:sp>
    </p:spTree>
    <p:extLst>
      <p:ext uri="{BB962C8B-B14F-4D97-AF65-F5344CB8AC3E}">
        <p14:creationId xmlns:p14="http://schemas.microsoft.com/office/powerpoint/2010/main" val="1987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
          </p:nvPr>
        </p:nvSpPr>
        <p:spPr/>
        <p:txBody>
          <a:bodyPr/>
          <a:lstStyle/>
          <a:p>
            <a:r>
              <a:rPr lang="en-GB" dirty="0"/>
              <a:t>Context</a:t>
            </a:r>
          </a:p>
          <a:p>
            <a:r>
              <a:rPr lang="en-GB" dirty="0"/>
              <a:t>Research Aims</a:t>
            </a:r>
          </a:p>
          <a:p>
            <a:r>
              <a:rPr lang="en-GB" dirty="0"/>
              <a:t>Methodological Notes</a:t>
            </a:r>
          </a:p>
          <a:p>
            <a:r>
              <a:rPr lang="en-GB" dirty="0"/>
              <a:t>Findings: TNHE</a:t>
            </a:r>
          </a:p>
          <a:p>
            <a:r>
              <a:rPr lang="en-GB" dirty="0"/>
              <a:t>Discussion and Future Agenda</a:t>
            </a:r>
          </a:p>
          <a:p>
            <a:endParaRPr lang="en-GB" dirty="0"/>
          </a:p>
        </p:txBody>
      </p:sp>
    </p:spTree>
    <p:extLst>
      <p:ext uri="{BB962C8B-B14F-4D97-AF65-F5344CB8AC3E}">
        <p14:creationId xmlns:p14="http://schemas.microsoft.com/office/powerpoint/2010/main" val="1504470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5220072" y="836712"/>
            <a:ext cx="5112617" cy="1600835"/>
          </a:xfrm>
          <a:prstGeom prst="rect">
            <a:avLst/>
          </a:prstGeom>
          <a:noFill/>
          <a:ln>
            <a:noFill/>
          </a:ln>
        </p:spPr>
        <p:txBody>
          <a:bodyPr vert="horz" wrap="square" lIns="68569" tIns="34275" rIns="68569" bIns="34275" numCol="1" anchor="t" anchorCtr="0" compatLnSpc="1">
            <a:prstTxWarp prst="textNoShape">
              <a:avLst/>
            </a:prstTxWarp>
            <a:noAutofit/>
          </a:bodyPr>
          <a:lstStyle/>
          <a:p>
            <a:pPr>
              <a:lnSpc>
                <a:spcPct val="89000"/>
              </a:lnSpc>
              <a:spcBef>
                <a:spcPts val="0"/>
              </a:spcBef>
              <a:buClr>
                <a:schemeClr val="dk2"/>
              </a:buClr>
              <a:buSzPct val="25000"/>
            </a:pPr>
            <a:r>
              <a:rPr lang="en-GB" sz="3300" b="0" dirty="0">
                <a:latin typeface="Source Sans Pro"/>
                <a:ea typeface="Source Sans Pro"/>
                <a:cs typeface="Source Sans Pro"/>
                <a:sym typeface="Source Sans Pro"/>
              </a:rPr>
              <a:t>Sino-Danish </a:t>
            </a:r>
            <a:r>
              <a:rPr lang="en-GB" sz="3300" b="0" dirty="0" err="1">
                <a:latin typeface="Source Sans Pro"/>
                <a:ea typeface="Source Sans Pro"/>
                <a:cs typeface="Source Sans Pro"/>
                <a:sym typeface="Source Sans Pro"/>
              </a:rPr>
              <a:t>Center</a:t>
            </a:r>
            <a:endParaRPr lang="en-GB" sz="3300" b="0" dirty="0">
              <a:latin typeface="Source Sans Pro"/>
              <a:ea typeface="Source Sans Pro"/>
              <a:cs typeface="Source Sans Pro"/>
              <a:sym typeface="Source Sans Pro"/>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556792"/>
            <a:ext cx="7077768" cy="5310535"/>
          </a:xfrm>
          <a:prstGeom prst="rect">
            <a:avLst/>
          </a:prstGeom>
        </p:spPr>
      </p:pic>
    </p:spTree>
    <p:extLst>
      <p:ext uri="{BB962C8B-B14F-4D97-AF65-F5344CB8AC3E}">
        <p14:creationId xmlns:p14="http://schemas.microsoft.com/office/powerpoint/2010/main" val="77105059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11560" y="1412776"/>
            <a:ext cx="2520280" cy="1600835"/>
          </a:xfrm>
          <a:prstGeom prst="rect">
            <a:avLst/>
          </a:prstGeom>
          <a:noFill/>
          <a:ln>
            <a:noFill/>
          </a:ln>
        </p:spPr>
        <p:txBody>
          <a:bodyPr vert="horz" wrap="square" lIns="68569" tIns="34275" rIns="68569" bIns="34275" numCol="1" anchor="t" anchorCtr="0" compatLnSpc="1">
            <a:prstTxWarp prst="textNoShape">
              <a:avLst/>
            </a:prstTxWarp>
            <a:noAutofit/>
          </a:bodyPr>
          <a:lstStyle/>
          <a:p>
            <a:pPr>
              <a:lnSpc>
                <a:spcPct val="89000"/>
              </a:lnSpc>
              <a:spcBef>
                <a:spcPts val="0"/>
              </a:spcBef>
              <a:buClr>
                <a:schemeClr val="dk2"/>
              </a:buClr>
              <a:buSzPct val="25000"/>
            </a:pPr>
            <a:r>
              <a:rPr lang="en-GB" sz="3300" b="0" dirty="0">
                <a:latin typeface="Source Sans Pro"/>
                <a:ea typeface="Source Sans Pro"/>
                <a:cs typeface="Source Sans Pro"/>
                <a:sym typeface="Source Sans Pro"/>
              </a:rPr>
              <a:t>Sino-Danish </a:t>
            </a:r>
            <a:r>
              <a:rPr lang="en-GB" sz="3300" b="0" dirty="0" err="1">
                <a:latin typeface="Source Sans Pro"/>
                <a:ea typeface="Source Sans Pro"/>
                <a:cs typeface="Source Sans Pro"/>
                <a:sym typeface="Source Sans Pro"/>
              </a:rPr>
              <a:t>Center</a:t>
            </a:r>
            <a:r>
              <a:rPr lang="en-GB" sz="3300" b="0" dirty="0">
                <a:latin typeface="Source Sans Pro"/>
                <a:ea typeface="Source Sans Pro"/>
                <a:cs typeface="Source Sans Pro"/>
                <a:sym typeface="Source Sans Pro"/>
              </a:rPr>
              <a:t>:</a:t>
            </a:r>
            <a:br>
              <a:rPr lang="en-GB" sz="3300" b="0" dirty="0">
                <a:latin typeface="Source Sans Pro"/>
                <a:ea typeface="Source Sans Pro"/>
                <a:cs typeface="Source Sans Pro"/>
                <a:sym typeface="Source Sans Pro"/>
              </a:rPr>
            </a:br>
            <a:br>
              <a:rPr lang="en-GB" sz="3300" b="0" dirty="0">
                <a:latin typeface="Source Sans Pro"/>
                <a:ea typeface="Source Sans Pro"/>
                <a:cs typeface="Source Sans Pro"/>
                <a:sym typeface="Source Sans Pro"/>
              </a:rPr>
            </a:br>
            <a:r>
              <a:rPr lang="en-GB" sz="3300" b="0" dirty="0">
                <a:latin typeface="Source Sans Pro"/>
                <a:ea typeface="Source Sans Pro"/>
                <a:cs typeface="Source Sans Pro"/>
                <a:sym typeface="Source Sans Pro"/>
              </a:rPr>
              <a:t>The </a:t>
            </a:r>
            <a:r>
              <a:rPr lang="en-GB" sz="3300" dirty="0">
                <a:latin typeface="Source Sans Pro"/>
                <a:ea typeface="Source Sans Pro"/>
                <a:cs typeface="Source Sans Pro"/>
                <a:sym typeface="Source Sans Pro"/>
              </a:rPr>
              <a:t>“50:50”</a:t>
            </a:r>
            <a:br>
              <a:rPr lang="en-GB" sz="3300" b="0" dirty="0">
                <a:latin typeface="Source Sans Pro"/>
                <a:ea typeface="Source Sans Pro"/>
                <a:cs typeface="Source Sans Pro"/>
                <a:sym typeface="Source Sans Pro"/>
              </a:rPr>
            </a:br>
            <a:r>
              <a:rPr lang="en-GB" sz="3300" b="0" dirty="0">
                <a:latin typeface="Source Sans Pro"/>
                <a:ea typeface="Source Sans Pro"/>
                <a:cs typeface="Source Sans Pro"/>
                <a:sym typeface="Source Sans Pro"/>
              </a:rPr>
              <a:t>policy</a:t>
            </a:r>
            <a:br>
              <a:rPr lang="en-GB" sz="3300" b="0" dirty="0">
                <a:latin typeface="Source Sans Pro"/>
                <a:ea typeface="Source Sans Pro"/>
                <a:cs typeface="Source Sans Pro"/>
                <a:sym typeface="Source Sans Pro"/>
              </a:rPr>
            </a:br>
            <a:br>
              <a:rPr lang="en-GB" sz="3300" b="0" dirty="0">
                <a:latin typeface="Source Sans Pro"/>
                <a:ea typeface="Source Sans Pro"/>
                <a:cs typeface="Source Sans Pro"/>
                <a:sym typeface="Source Sans Pro"/>
              </a:rPr>
            </a:br>
            <a:endParaRPr lang="en-GB" sz="2800" b="0" dirty="0">
              <a:latin typeface="Source Sans Pro"/>
              <a:ea typeface="Source Sans Pro"/>
              <a:cs typeface="Source Sans Pro"/>
              <a:sym typeface="Source Sans Pro"/>
            </a:endParaRPr>
          </a:p>
        </p:txBody>
      </p:sp>
      <p:pic>
        <p:nvPicPr>
          <p:cNvPr id="133" name="Shape 133"/>
          <p:cNvPicPr preferRelativeResize="0"/>
          <p:nvPr/>
        </p:nvPicPr>
        <p:blipFill rotWithShape="1">
          <a:blip r:embed="rId3">
            <a:alphaModFix/>
          </a:blip>
          <a:srcRect/>
          <a:stretch/>
        </p:blipFill>
        <p:spPr>
          <a:xfrm>
            <a:off x="3362676" y="1091881"/>
            <a:ext cx="5601812" cy="4680267"/>
          </a:xfrm>
          <a:prstGeom prst="rect">
            <a:avLst/>
          </a:prstGeom>
          <a:noFill/>
          <a:ln>
            <a:noFill/>
          </a:ln>
        </p:spPr>
      </p:pic>
    </p:spTree>
    <p:extLst>
      <p:ext uri="{BB962C8B-B14F-4D97-AF65-F5344CB8AC3E}">
        <p14:creationId xmlns:p14="http://schemas.microsoft.com/office/powerpoint/2010/main" val="4254883719"/>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Sino Danish </a:t>
            </a:r>
            <a:r>
              <a:rPr lang="en-GB" dirty="0" err="1"/>
              <a:t>Center</a:t>
            </a:r>
            <a:endParaRPr lang="en-GB" dirty="0"/>
          </a:p>
        </p:txBody>
      </p:sp>
      <p:sp>
        <p:nvSpPr>
          <p:cNvPr id="3" name="Content Placeholder 2"/>
          <p:cNvSpPr>
            <a:spLocks noGrp="1"/>
          </p:cNvSpPr>
          <p:nvPr>
            <p:ph idx="1"/>
          </p:nvPr>
        </p:nvSpPr>
        <p:spPr/>
        <p:txBody>
          <a:bodyPr/>
          <a:lstStyle/>
          <a:p>
            <a:endParaRPr lang="en-GB" sz="3200" dirty="0">
              <a:latin typeface="Source Sans Pro"/>
              <a:ea typeface="Source Sans Pro"/>
              <a:cs typeface="Source Sans Pro"/>
              <a:sym typeface="Source Sans Pro"/>
            </a:endParaRPr>
          </a:p>
          <a:p>
            <a:endParaRPr lang="en-GB" sz="3200" dirty="0">
              <a:latin typeface="Source Sans Pro"/>
              <a:ea typeface="Source Sans Pro"/>
              <a:cs typeface="Source Sans Pro"/>
              <a:sym typeface="Source Sans Pro"/>
            </a:endParaRPr>
          </a:p>
          <a:p>
            <a:r>
              <a:rPr lang="en-GB" sz="3200" dirty="0">
                <a:latin typeface="Source Sans Pro"/>
                <a:ea typeface="Source Sans Pro"/>
                <a:cs typeface="Source Sans Pro"/>
                <a:sym typeface="Source Sans Pro"/>
              </a:rPr>
              <a:t>Involvement of political actors</a:t>
            </a:r>
          </a:p>
          <a:p>
            <a:r>
              <a:rPr lang="en-GB" sz="3200" dirty="0">
                <a:latin typeface="Source Sans Pro"/>
                <a:ea typeface="Source Sans Pro"/>
                <a:cs typeface="Source Sans Pro"/>
                <a:sym typeface="Source Sans Pro"/>
              </a:rPr>
              <a:t>Symbolic orientation (</a:t>
            </a:r>
            <a:r>
              <a:rPr lang="en-GB" sz="3200" dirty="0" err="1">
                <a:latin typeface="Source Sans Pro"/>
                <a:ea typeface="Source Sans Pro"/>
                <a:cs typeface="Source Sans Pro"/>
                <a:sym typeface="Source Sans Pro"/>
              </a:rPr>
              <a:t>eg</a:t>
            </a:r>
            <a:r>
              <a:rPr lang="en-GB" sz="3200" dirty="0">
                <a:latin typeface="Source Sans Pro"/>
                <a:ea typeface="Source Sans Pro"/>
                <a:cs typeface="Source Sans Pro"/>
                <a:sym typeface="Source Sans Pro"/>
              </a:rPr>
              <a:t> involvement of all Danish Universities)</a:t>
            </a:r>
          </a:p>
          <a:p>
            <a:r>
              <a:rPr lang="en-GB" sz="3200" dirty="0">
                <a:latin typeface="Source Sans Pro"/>
                <a:sym typeface="Source Sans Pro"/>
              </a:rPr>
              <a:t>Non-commercial orientation</a:t>
            </a:r>
            <a:endParaRPr lang="en-GB" sz="3200" dirty="0"/>
          </a:p>
        </p:txBody>
      </p:sp>
      <p:pic>
        <p:nvPicPr>
          <p:cNvPr id="4" name="Picture 3"/>
          <p:cNvPicPr>
            <a:picLocks noChangeAspect="1"/>
          </p:cNvPicPr>
          <p:nvPr/>
        </p:nvPicPr>
        <p:blipFill>
          <a:blip r:embed="rId2"/>
          <a:stretch>
            <a:fillRect/>
          </a:stretch>
        </p:blipFill>
        <p:spPr>
          <a:xfrm>
            <a:off x="4716016" y="636719"/>
            <a:ext cx="3970412" cy="2648265"/>
          </a:xfrm>
          <a:prstGeom prst="rect">
            <a:avLst/>
          </a:prstGeom>
        </p:spPr>
      </p:pic>
    </p:spTree>
    <p:extLst>
      <p:ext uri="{BB962C8B-B14F-4D97-AF65-F5344CB8AC3E}">
        <p14:creationId xmlns:p14="http://schemas.microsoft.com/office/powerpoint/2010/main" val="2950283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2018 MOE Reforms</a:t>
            </a:r>
          </a:p>
        </p:txBody>
      </p:sp>
      <p:sp>
        <p:nvSpPr>
          <p:cNvPr id="3" name="Content Placeholder 2"/>
          <p:cNvSpPr>
            <a:spLocks noGrp="1"/>
          </p:cNvSpPr>
          <p:nvPr>
            <p:ph idx="1"/>
          </p:nvPr>
        </p:nvSpPr>
        <p:spPr/>
        <p:txBody>
          <a:bodyPr/>
          <a:lstStyle/>
          <a:p>
            <a:r>
              <a:rPr lang="en-GB" dirty="0"/>
              <a:t>Closure of 234 partnerships</a:t>
            </a:r>
          </a:p>
          <a:p>
            <a:r>
              <a:rPr lang="en-GB" dirty="0"/>
              <a:t>Approval of new partnerships</a:t>
            </a:r>
          </a:p>
        </p:txBody>
      </p:sp>
    </p:spTree>
    <p:extLst>
      <p:ext uri="{BB962C8B-B14F-4D97-AF65-F5344CB8AC3E}">
        <p14:creationId xmlns:p14="http://schemas.microsoft.com/office/powerpoint/2010/main" val="1161322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565920"/>
            <a:ext cx="8918648" cy="1143000"/>
          </a:xfrm>
        </p:spPr>
        <p:txBody>
          <a:bodyPr/>
          <a:lstStyle/>
          <a:p>
            <a:r>
              <a:rPr lang="en-GB" dirty="0">
                <a:latin typeface="Source Sans Pro"/>
                <a:ea typeface="Source Sans Pro"/>
                <a:cs typeface="Source Sans Pro"/>
                <a:sym typeface="Source Sans Pro"/>
              </a:rPr>
              <a:t>Questions</a:t>
            </a:r>
            <a:endParaRPr lang="en-GB" dirty="0"/>
          </a:p>
        </p:txBody>
      </p:sp>
      <p:sp>
        <p:nvSpPr>
          <p:cNvPr id="3" name="Content Placeholder 2"/>
          <p:cNvSpPr>
            <a:spLocks noGrp="1"/>
          </p:cNvSpPr>
          <p:nvPr>
            <p:ph idx="1"/>
          </p:nvPr>
        </p:nvSpPr>
        <p:spPr>
          <a:xfrm>
            <a:off x="395536" y="2604045"/>
            <a:ext cx="8229600" cy="3633267"/>
          </a:xfrm>
        </p:spPr>
        <p:txBody>
          <a:bodyPr/>
          <a:lstStyle/>
          <a:p>
            <a:r>
              <a:rPr lang="en-GB" dirty="0">
                <a:latin typeface="Source Sans Pro"/>
                <a:ea typeface="Source Sans Pro"/>
                <a:cs typeface="Source Sans Pro"/>
                <a:sym typeface="Source Sans Pro"/>
              </a:rPr>
              <a:t>Should TNHE move from a market model to a ‘political’ model</a:t>
            </a:r>
          </a:p>
          <a:p>
            <a:pPr lvl="1"/>
            <a:r>
              <a:rPr lang="en-GB" dirty="0" err="1"/>
              <a:t>eg</a:t>
            </a:r>
            <a:r>
              <a:rPr lang="en-GB" dirty="0"/>
              <a:t> partnerships are symbolic and involve political capital</a:t>
            </a:r>
          </a:p>
          <a:p>
            <a:pPr marL="0" indent="0">
              <a:buNone/>
            </a:pPr>
            <a:endParaRPr lang="en-GB" dirty="0">
              <a:latin typeface="Source Sans Pro"/>
              <a:ea typeface="Source Sans Pro"/>
              <a:cs typeface="Source Sans Pro"/>
              <a:sym typeface="Source Sans Pro"/>
            </a:endParaRPr>
          </a:p>
          <a:p>
            <a:r>
              <a:rPr lang="en-GB" dirty="0">
                <a:latin typeface="Source Sans Pro"/>
                <a:ea typeface="Source Sans Pro"/>
                <a:cs typeface="Source Sans Pro"/>
                <a:sym typeface="Source Sans Pro"/>
              </a:rPr>
              <a:t>Should TNHE move from student flows to resource flows? Are they the same?</a:t>
            </a:r>
          </a:p>
          <a:p>
            <a:pPr marL="0" indent="0">
              <a:buNone/>
            </a:pPr>
            <a:endParaRPr lang="en-GB" dirty="0"/>
          </a:p>
        </p:txBody>
      </p:sp>
    </p:spTree>
    <p:extLst>
      <p:ext uri="{BB962C8B-B14F-4D97-AF65-F5344CB8AC3E}">
        <p14:creationId xmlns:p14="http://schemas.microsoft.com/office/powerpoint/2010/main" val="151620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565920"/>
            <a:ext cx="8918648" cy="1143000"/>
          </a:xfrm>
        </p:spPr>
        <p:txBody>
          <a:bodyPr/>
          <a:lstStyle/>
          <a:p>
            <a:r>
              <a:rPr lang="en-GB" dirty="0">
                <a:latin typeface="Source Sans Pro"/>
                <a:ea typeface="Source Sans Pro"/>
                <a:cs typeface="Source Sans Pro"/>
                <a:sym typeface="Source Sans Pro"/>
              </a:rPr>
              <a:t>Future / intended findings </a:t>
            </a:r>
            <a:r>
              <a:rPr lang="en-GB" dirty="0"/>
              <a:t>[3]</a:t>
            </a:r>
          </a:p>
        </p:txBody>
      </p:sp>
      <p:sp>
        <p:nvSpPr>
          <p:cNvPr id="3" name="Content Placeholder 2"/>
          <p:cNvSpPr>
            <a:spLocks noGrp="1"/>
          </p:cNvSpPr>
          <p:nvPr>
            <p:ph idx="1"/>
          </p:nvPr>
        </p:nvSpPr>
        <p:spPr>
          <a:xfrm>
            <a:off x="395536" y="2604045"/>
            <a:ext cx="8229600" cy="3633267"/>
          </a:xfrm>
        </p:spPr>
        <p:txBody>
          <a:bodyPr/>
          <a:lstStyle/>
          <a:p>
            <a:r>
              <a:rPr lang="en-GB" dirty="0">
                <a:latin typeface="Source Sans Pro"/>
                <a:ea typeface="Source Sans Pro"/>
                <a:cs typeface="Source Sans Pro"/>
                <a:sym typeface="Source Sans Pro"/>
              </a:rPr>
              <a:t>Analysis of the EU-ASEAN partnership</a:t>
            </a:r>
          </a:p>
          <a:p>
            <a:r>
              <a:rPr lang="en-GB" dirty="0">
                <a:latin typeface="Source Sans Pro"/>
                <a:ea typeface="Source Sans Pro"/>
                <a:cs typeface="Source Sans Pro"/>
                <a:sym typeface="Source Sans Pro"/>
              </a:rPr>
              <a:t>EU Support to Higher Education in the ASEAN Region </a:t>
            </a:r>
          </a:p>
          <a:p>
            <a:r>
              <a:rPr lang="en-GB" dirty="0">
                <a:latin typeface="Source Sans Pro"/>
                <a:ea typeface="Source Sans Pro"/>
                <a:cs typeface="Source Sans Pro"/>
                <a:sym typeface="Source Sans Pro"/>
              </a:rPr>
              <a:t>Comparison of EU to other ASEAN regional partners</a:t>
            </a:r>
          </a:p>
          <a:p>
            <a:pPr marL="0" indent="0">
              <a:buNone/>
            </a:pPr>
            <a:endParaRPr lang="en-GB" dirty="0"/>
          </a:p>
        </p:txBody>
      </p:sp>
    </p:spTree>
    <p:extLst>
      <p:ext uri="{BB962C8B-B14F-4D97-AF65-F5344CB8AC3E}">
        <p14:creationId xmlns:p14="http://schemas.microsoft.com/office/powerpoint/2010/main" val="2850555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864" y="197768"/>
            <a:ext cx="5842992" cy="1143000"/>
          </a:xfrm>
        </p:spPr>
        <p:txBody>
          <a:bodyPr/>
          <a:lstStyle/>
          <a:p>
            <a:r>
              <a:rPr lang="en-GB" dirty="0"/>
              <a:t>Resources</a:t>
            </a:r>
          </a:p>
        </p:txBody>
      </p:sp>
      <p:sp>
        <p:nvSpPr>
          <p:cNvPr id="3" name="Content Placeholder 2"/>
          <p:cNvSpPr>
            <a:spLocks noGrp="1"/>
          </p:cNvSpPr>
          <p:nvPr>
            <p:ph idx="1"/>
          </p:nvPr>
        </p:nvSpPr>
        <p:spPr>
          <a:xfrm>
            <a:off x="395536" y="1235893"/>
            <a:ext cx="8229600" cy="3633267"/>
          </a:xfrm>
        </p:spPr>
        <p:txBody>
          <a:bodyPr/>
          <a:lstStyle/>
          <a:p>
            <a:pPr marL="0" indent="0">
              <a:buNone/>
            </a:pPr>
            <a:endParaRPr lang="en-GB" sz="1400" dirty="0"/>
          </a:p>
          <a:p>
            <a:r>
              <a:rPr lang="en-GB" sz="1400" dirty="0"/>
              <a:t>Cockayne, H., Gao, J., &amp; Lim, M.A. (2020). Pursuing Ideal Partnerships: The Discourse of Instrumentalism in the Policies and Practices of Sino-Foreign Higher Education Cooperation. In Universities as Political Institutions (pp. 58-80). Brill Sense.</a:t>
            </a:r>
          </a:p>
          <a:p>
            <a:endParaRPr lang="en-GB" sz="1400" dirty="0"/>
          </a:p>
          <a:p>
            <a:r>
              <a:rPr lang="en-GB" sz="1400" dirty="0"/>
              <a:t>Lim, M. A., Anabo, I. F., Phan, A. N. Q., </a:t>
            </a:r>
            <a:r>
              <a:rPr lang="en-GB" sz="1400" dirty="0" err="1"/>
              <a:t>Elepano</a:t>
            </a:r>
            <a:r>
              <a:rPr lang="en-GB" sz="1400" dirty="0"/>
              <a:t>, M. A., &amp; Kuntamarat, G. (2022). Graduate Employability in ASEAN: The Contribution of Student Mobility . EU Support to Higher Education in the ASEAN Region. </a:t>
            </a:r>
            <a:r>
              <a:rPr lang="en-GB" sz="1400" dirty="0">
                <a:hlinkClick r:id="rId2"/>
              </a:rPr>
              <a:t>https://www.share-asean.eu/sites/default/files/FINAL%20Digital%20Version%20-%20V1_221108%20REVISED_SHARE%20Employability%20Study_0.pdf</a:t>
            </a:r>
            <a:endParaRPr lang="en-GB" sz="1400" dirty="0"/>
          </a:p>
          <a:p>
            <a:pPr marL="0" indent="0">
              <a:buNone/>
            </a:pPr>
            <a:endParaRPr lang="en-GB" sz="1400" dirty="0"/>
          </a:p>
          <a:p>
            <a:r>
              <a:rPr lang="en-GB" sz="1400" dirty="0"/>
              <a:t>Lim, M.A. (2015). Global University Rankings: Determining the Distance Between Asia and ‘Superpower Status’ in Higher Education. Asia: The next higher education superpower, 23-38.</a:t>
            </a:r>
          </a:p>
          <a:p>
            <a:endParaRPr lang="en-GB" sz="1400" dirty="0"/>
          </a:p>
          <a:p>
            <a:r>
              <a:rPr lang="en-GB" sz="1400" dirty="0"/>
              <a:t>Si, H., &amp; Lim, M. A. (2022). Neo-tributary geopolitics in transnational higher education (TNHE): a regional analysis of Sino-foreign higher education partnerships. Globalisation, Societies and Education, 1-12.</a:t>
            </a:r>
          </a:p>
          <a:p>
            <a:endParaRPr lang="en-GB" sz="1400" dirty="0"/>
          </a:p>
          <a:p>
            <a:r>
              <a:rPr lang="en-GB" sz="1400" dirty="0"/>
              <a:t>Zhang, B., Mittelmeier, J., Lomer, S., &amp; Lim, M. (2022). Mismatched expectations of internationalisation: Lived experiences of Chinese returnee academics in an international joint university. International Journal of Chinese Education, 11(3), 2212585X221139298.</a:t>
            </a:r>
          </a:p>
          <a:p>
            <a:pPr marL="0" indent="0">
              <a:buNone/>
            </a:pPr>
            <a:endParaRPr lang="en-GB" sz="1400" dirty="0"/>
          </a:p>
        </p:txBody>
      </p:sp>
    </p:spTree>
    <p:extLst>
      <p:ext uri="{BB962C8B-B14F-4D97-AF65-F5344CB8AC3E}">
        <p14:creationId xmlns:p14="http://schemas.microsoft.com/office/powerpoint/2010/main" val="3963622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chesteruniversity_2201699060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9252520" cy="6911791"/>
          </a:xfrm>
          <a:prstGeom prst="rect">
            <a:avLst/>
          </a:prstGeom>
        </p:spPr>
      </p:pic>
      <p:pic>
        <p:nvPicPr>
          <p:cNvPr id="5" name="Picture 4" descr="TAB_col_backgroun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548680"/>
            <a:ext cx="1655064" cy="701040"/>
          </a:xfrm>
          <a:prstGeom prst="rect">
            <a:avLst/>
          </a:prstGeom>
        </p:spPr>
      </p:pic>
      <p:sp>
        <p:nvSpPr>
          <p:cNvPr id="2" name="Title 1"/>
          <p:cNvSpPr>
            <a:spLocks noGrp="1"/>
          </p:cNvSpPr>
          <p:nvPr>
            <p:ph type="title"/>
          </p:nvPr>
        </p:nvSpPr>
        <p:spPr/>
        <p:txBody>
          <a:bodyPr/>
          <a:lstStyle/>
          <a:p>
            <a:r>
              <a:rPr lang="en-GB" sz="3000" dirty="0">
                <a:solidFill>
                  <a:schemeClr val="bg1">
                    <a:lumMod val="95000"/>
                  </a:schemeClr>
                </a:solidFill>
              </a:rPr>
              <a:t>Thank you</a:t>
            </a:r>
          </a:p>
        </p:txBody>
      </p:sp>
      <p:sp>
        <p:nvSpPr>
          <p:cNvPr id="3" name="Content Placeholder 2"/>
          <p:cNvSpPr>
            <a:spLocks noGrp="1"/>
          </p:cNvSpPr>
          <p:nvPr>
            <p:ph idx="1"/>
          </p:nvPr>
        </p:nvSpPr>
        <p:spPr>
          <a:xfrm>
            <a:off x="395536" y="6276453"/>
            <a:ext cx="8229600" cy="3633267"/>
          </a:xfrm>
          <a:ln>
            <a:noFill/>
          </a:ln>
        </p:spPr>
        <p:txBody>
          <a:bodyPr/>
          <a:lstStyle/>
          <a:p>
            <a:pPr marL="0" indent="0">
              <a:buNone/>
            </a:pPr>
            <a:r>
              <a:rPr lang="en-GB" sz="2400" dirty="0">
                <a:ln>
                  <a:solidFill>
                    <a:srgbClr val="FFFFFF"/>
                  </a:solidFill>
                </a:ln>
                <a:solidFill>
                  <a:srgbClr val="F2F2F2"/>
                </a:solidFill>
              </a:rPr>
              <a:t>miguelantonio.lim@manchester.ac.uk</a:t>
            </a:r>
          </a:p>
        </p:txBody>
      </p:sp>
    </p:spTree>
    <p:extLst>
      <p:ext uri="{BB962C8B-B14F-4D97-AF65-F5344CB8AC3E}">
        <p14:creationId xmlns:p14="http://schemas.microsoft.com/office/powerpoint/2010/main" val="1590302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565920"/>
            <a:ext cx="8918648" cy="1143000"/>
          </a:xfrm>
        </p:spPr>
        <p:txBody>
          <a:bodyPr/>
          <a:lstStyle/>
          <a:p>
            <a:r>
              <a:rPr lang="en-GB" dirty="0">
                <a:latin typeface="Source Sans Pro"/>
                <a:ea typeface="Source Sans Pro"/>
                <a:cs typeface="Source Sans Pro"/>
                <a:sym typeface="Source Sans Pro"/>
              </a:rPr>
              <a:t>Session Questions</a:t>
            </a:r>
            <a:endParaRPr lang="en-GB" dirty="0"/>
          </a:p>
        </p:txBody>
      </p:sp>
      <p:sp>
        <p:nvSpPr>
          <p:cNvPr id="3" name="Content Placeholder 2"/>
          <p:cNvSpPr>
            <a:spLocks noGrp="1"/>
          </p:cNvSpPr>
          <p:nvPr>
            <p:ph idx="1"/>
          </p:nvPr>
        </p:nvSpPr>
        <p:spPr>
          <a:xfrm>
            <a:off x="395536" y="2604045"/>
            <a:ext cx="8229600" cy="3633267"/>
          </a:xfrm>
        </p:spPr>
        <p:txBody>
          <a:bodyPr/>
          <a:lstStyle/>
          <a:p>
            <a:r>
              <a:rPr lang="en-GB" dirty="0">
                <a:latin typeface="Source Sans Pro"/>
                <a:ea typeface="Source Sans Pro"/>
                <a:cs typeface="Source Sans Pro"/>
                <a:sym typeface="Source Sans Pro"/>
              </a:rPr>
              <a:t>What are the new TNHE / ISM trends in Canada?</a:t>
            </a:r>
          </a:p>
          <a:p>
            <a:r>
              <a:rPr lang="en-GB" dirty="0">
                <a:latin typeface="Source Sans Pro"/>
                <a:ea typeface="Source Sans Pro"/>
                <a:cs typeface="Source Sans Pro"/>
                <a:sym typeface="Source Sans Pro"/>
              </a:rPr>
              <a:t>What kind of TNHE partnerships does Canada pursue and why?  </a:t>
            </a:r>
          </a:p>
          <a:p>
            <a:r>
              <a:rPr lang="en-GB" dirty="0">
                <a:latin typeface="Source Sans Pro"/>
                <a:ea typeface="Source Sans Pro"/>
                <a:cs typeface="Source Sans Pro"/>
                <a:sym typeface="Source Sans Pro"/>
              </a:rPr>
              <a:t>Can Canada reshape international HE partnerships, </a:t>
            </a:r>
            <a:r>
              <a:rPr lang="en-GB" dirty="0" err="1">
                <a:latin typeface="Source Sans Pro"/>
                <a:ea typeface="Source Sans Pro"/>
                <a:cs typeface="Source Sans Pro"/>
                <a:sym typeface="Source Sans Pro"/>
              </a:rPr>
              <a:t>eg</a:t>
            </a:r>
            <a:r>
              <a:rPr lang="en-GB" dirty="0">
                <a:latin typeface="Source Sans Pro"/>
                <a:ea typeface="Source Sans Pro"/>
                <a:cs typeface="Source Sans Pro"/>
                <a:sym typeface="Source Sans Pro"/>
              </a:rPr>
              <a:t>  global ISM flows (and contribute to more ‘equal and /or equitable’ partnerships?)</a:t>
            </a:r>
          </a:p>
        </p:txBody>
      </p:sp>
    </p:spTree>
    <p:extLst>
      <p:ext uri="{BB962C8B-B14F-4D97-AF65-F5344CB8AC3E}">
        <p14:creationId xmlns:p14="http://schemas.microsoft.com/office/powerpoint/2010/main" val="169066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 (1)</a:t>
            </a:r>
          </a:p>
        </p:txBody>
      </p:sp>
      <p:sp>
        <p:nvSpPr>
          <p:cNvPr id="3" name="Content Placeholder 2"/>
          <p:cNvSpPr>
            <a:spLocks noGrp="1"/>
          </p:cNvSpPr>
          <p:nvPr>
            <p:ph idx="1"/>
          </p:nvPr>
        </p:nvSpPr>
        <p:spPr/>
        <p:txBody>
          <a:bodyPr/>
          <a:lstStyle/>
          <a:p>
            <a:r>
              <a:rPr lang="en-GB" dirty="0"/>
              <a:t>Positionality:</a:t>
            </a:r>
          </a:p>
          <a:p>
            <a:pPr marL="0" indent="0">
              <a:buNone/>
            </a:pPr>
            <a:r>
              <a:rPr lang="en-GB" dirty="0"/>
              <a:t> </a:t>
            </a:r>
          </a:p>
          <a:p>
            <a:pPr lvl="1"/>
            <a:r>
              <a:rPr lang="en-GB" dirty="0"/>
              <a:t>‘Global South’ origin and ‘Global North’ platform / infrastructure </a:t>
            </a:r>
          </a:p>
          <a:p>
            <a:pPr marL="457200" lvl="1" indent="0">
              <a:buNone/>
            </a:pPr>
            <a:endParaRPr lang="en-GB" dirty="0"/>
          </a:p>
          <a:p>
            <a:pPr lvl="1"/>
            <a:r>
              <a:rPr lang="en-GB" dirty="0"/>
              <a:t>Prof experience in ISM management / partnership management among ‘elite’ Global North HEI </a:t>
            </a:r>
          </a:p>
        </p:txBody>
      </p:sp>
    </p:spTree>
    <p:extLst>
      <p:ext uri="{BB962C8B-B14F-4D97-AF65-F5344CB8AC3E}">
        <p14:creationId xmlns:p14="http://schemas.microsoft.com/office/powerpoint/2010/main" val="238556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 (2)</a:t>
            </a:r>
          </a:p>
        </p:txBody>
      </p:sp>
      <p:sp>
        <p:nvSpPr>
          <p:cNvPr id="3" name="Content Placeholder 2"/>
          <p:cNvSpPr>
            <a:spLocks noGrp="1"/>
          </p:cNvSpPr>
          <p:nvPr>
            <p:ph idx="1"/>
          </p:nvPr>
        </p:nvSpPr>
        <p:spPr>
          <a:xfrm>
            <a:off x="395536" y="2132856"/>
            <a:ext cx="8229600" cy="3633267"/>
          </a:xfrm>
        </p:spPr>
        <p:txBody>
          <a:bodyPr/>
          <a:lstStyle/>
          <a:p>
            <a:r>
              <a:rPr lang="en-GB" dirty="0"/>
              <a:t>Internationalisation of HE</a:t>
            </a:r>
          </a:p>
          <a:p>
            <a:pPr lvl="1"/>
            <a:r>
              <a:rPr lang="en-GB" dirty="0"/>
              <a:t>Various types / areas</a:t>
            </a:r>
          </a:p>
          <a:p>
            <a:pPr lvl="2"/>
            <a:r>
              <a:rPr lang="en-GB" dirty="0"/>
              <a:t>‘World Class-ness’ / Rankings</a:t>
            </a:r>
          </a:p>
          <a:p>
            <a:pPr lvl="2"/>
            <a:r>
              <a:rPr lang="en-GB" dirty="0"/>
              <a:t>Student experiences, student recruitment </a:t>
            </a:r>
          </a:p>
          <a:p>
            <a:pPr lvl="2"/>
            <a:r>
              <a:rPr lang="en-GB" dirty="0"/>
              <a:t>Pedagogy: Internationalisation of the Curriculum</a:t>
            </a:r>
          </a:p>
          <a:p>
            <a:pPr lvl="2"/>
            <a:r>
              <a:rPr lang="en-GB" dirty="0"/>
              <a:t>Intl research collaboration</a:t>
            </a:r>
          </a:p>
          <a:p>
            <a:pPr lvl="2"/>
            <a:r>
              <a:rPr lang="en-GB" dirty="0"/>
              <a:t>Science diplomacy</a:t>
            </a:r>
          </a:p>
          <a:p>
            <a:pPr lvl="2"/>
            <a:r>
              <a:rPr lang="en-GB" dirty="0"/>
              <a:t>etc</a:t>
            </a:r>
          </a:p>
          <a:p>
            <a:pPr lvl="1"/>
            <a:r>
              <a:rPr lang="en-GB" dirty="0"/>
              <a:t>This discussion focuses on Intl Student Mobility (ISM) and Transnational Higher Education (TNHE) partnerships </a:t>
            </a:r>
          </a:p>
          <a:p>
            <a:pPr lvl="1"/>
            <a:endParaRPr lang="en-GB" dirty="0"/>
          </a:p>
        </p:txBody>
      </p:sp>
    </p:spTree>
    <p:extLst>
      <p:ext uri="{BB962C8B-B14F-4D97-AF65-F5344CB8AC3E}">
        <p14:creationId xmlns:p14="http://schemas.microsoft.com/office/powerpoint/2010/main" val="220057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7910536" cy="1143000"/>
          </a:xfrm>
        </p:spPr>
        <p:txBody>
          <a:bodyPr/>
          <a:lstStyle/>
          <a:p>
            <a:r>
              <a:rPr lang="en-GB" dirty="0"/>
              <a:t>Context (2)</a:t>
            </a:r>
          </a:p>
        </p:txBody>
      </p:sp>
      <p:sp>
        <p:nvSpPr>
          <p:cNvPr id="3" name="Content Placeholder 2"/>
          <p:cNvSpPr>
            <a:spLocks noGrp="1"/>
          </p:cNvSpPr>
          <p:nvPr>
            <p:ph idx="1"/>
          </p:nvPr>
        </p:nvSpPr>
        <p:spPr/>
        <p:txBody>
          <a:bodyPr/>
          <a:lstStyle/>
          <a:p>
            <a:r>
              <a:rPr lang="en-GB" dirty="0"/>
              <a:t>Global ‘North-South’ dynamics</a:t>
            </a:r>
          </a:p>
          <a:p>
            <a:pPr lvl="1"/>
            <a:r>
              <a:rPr lang="en-GB" dirty="0"/>
              <a:t>Various national (</a:t>
            </a:r>
            <a:r>
              <a:rPr lang="en-GB" dirty="0" err="1"/>
              <a:t>eg</a:t>
            </a:r>
            <a:r>
              <a:rPr lang="en-GB" dirty="0"/>
              <a:t> Chinese, etc) ‘World Class University’ Initiatives, </a:t>
            </a:r>
            <a:r>
              <a:rPr lang="en-GB" dirty="0" err="1"/>
              <a:t>esp</a:t>
            </a:r>
            <a:r>
              <a:rPr lang="en-GB" dirty="0"/>
              <a:t> in the global South</a:t>
            </a:r>
          </a:p>
          <a:p>
            <a:pPr lvl="1"/>
            <a:r>
              <a:rPr lang="en-GB" dirty="0"/>
              <a:t>General trends of ISM: South to North and East to West flows</a:t>
            </a:r>
          </a:p>
          <a:p>
            <a:pPr lvl="1"/>
            <a:r>
              <a:rPr lang="en-GB" dirty="0"/>
              <a:t>Critiques of extractive flows, international students as cash cows</a:t>
            </a:r>
          </a:p>
          <a:p>
            <a:pPr lvl="1"/>
            <a:r>
              <a:rPr lang="en-GB" dirty="0"/>
              <a:t>Marginalisation of global South in international HE networks / spaces</a:t>
            </a:r>
          </a:p>
          <a:p>
            <a:endParaRPr lang="en-GB" dirty="0"/>
          </a:p>
        </p:txBody>
      </p:sp>
    </p:spTree>
    <p:extLst>
      <p:ext uri="{BB962C8B-B14F-4D97-AF65-F5344CB8AC3E}">
        <p14:creationId xmlns:p14="http://schemas.microsoft.com/office/powerpoint/2010/main" val="346345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Aims</a:t>
            </a:r>
          </a:p>
        </p:txBody>
      </p:sp>
      <p:sp>
        <p:nvSpPr>
          <p:cNvPr id="3" name="Content Placeholder 2"/>
          <p:cNvSpPr>
            <a:spLocks noGrp="1"/>
          </p:cNvSpPr>
          <p:nvPr>
            <p:ph idx="1"/>
          </p:nvPr>
        </p:nvSpPr>
        <p:spPr/>
        <p:txBody>
          <a:bodyPr/>
          <a:lstStyle/>
          <a:p>
            <a:r>
              <a:rPr lang="en-GB" dirty="0"/>
              <a:t>Study the differences between ‘foreign’ and ‘local’ understandings of international HE partnerships</a:t>
            </a:r>
          </a:p>
          <a:p>
            <a:r>
              <a:rPr lang="en-GB" dirty="0"/>
              <a:t>Determine what, if any, are the understandings of ‘equal’ partnerships?</a:t>
            </a:r>
          </a:p>
          <a:p>
            <a:r>
              <a:rPr lang="en-GB" dirty="0"/>
              <a:t>Understand South-South partnerships (</a:t>
            </a:r>
            <a:r>
              <a:rPr lang="en-GB" dirty="0" err="1"/>
              <a:t>eg</a:t>
            </a:r>
            <a:r>
              <a:rPr lang="en-GB" dirty="0"/>
              <a:t> ISM flows)</a:t>
            </a:r>
          </a:p>
          <a:p>
            <a:pPr marL="0" indent="0">
              <a:buNone/>
            </a:pPr>
            <a:r>
              <a:rPr lang="en-GB" dirty="0"/>
              <a:t> </a:t>
            </a:r>
          </a:p>
          <a:p>
            <a:pPr marL="0" indent="0">
              <a:buNone/>
            </a:pPr>
            <a:endParaRPr lang="en-GB" dirty="0"/>
          </a:p>
        </p:txBody>
      </p:sp>
    </p:spTree>
    <p:extLst>
      <p:ext uri="{BB962C8B-B14F-4D97-AF65-F5344CB8AC3E}">
        <p14:creationId xmlns:p14="http://schemas.microsoft.com/office/powerpoint/2010/main" val="152622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 Aims</a:t>
            </a:r>
          </a:p>
        </p:txBody>
      </p:sp>
      <p:sp>
        <p:nvSpPr>
          <p:cNvPr id="3" name="Content Placeholder 2"/>
          <p:cNvSpPr>
            <a:spLocks noGrp="1"/>
          </p:cNvSpPr>
          <p:nvPr>
            <p:ph idx="1"/>
          </p:nvPr>
        </p:nvSpPr>
        <p:spPr/>
        <p:txBody>
          <a:bodyPr/>
          <a:lstStyle/>
          <a:p>
            <a:r>
              <a:rPr lang="en-GB" dirty="0"/>
              <a:t>Learn more about trends in ISM / TNHE in Canada</a:t>
            </a:r>
          </a:p>
          <a:p>
            <a:r>
              <a:rPr lang="en-GB" dirty="0"/>
              <a:t>Consider role of global north institutions in South-South mobilities and partnerships</a:t>
            </a:r>
          </a:p>
          <a:p>
            <a:r>
              <a:rPr lang="en-GB" dirty="0"/>
              <a:t>Extend thinking / analysis beyond:</a:t>
            </a:r>
          </a:p>
          <a:p>
            <a:pPr lvl="1"/>
            <a:r>
              <a:rPr lang="en-GB" dirty="0"/>
              <a:t>Institutional partnerships (</a:t>
            </a:r>
            <a:r>
              <a:rPr lang="en-GB" dirty="0" err="1"/>
              <a:t>eg</a:t>
            </a:r>
            <a:r>
              <a:rPr lang="en-GB" dirty="0"/>
              <a:t> reflect on regional partnerships such as EU – ASEAN) </a:t>
            </a:r>
          </a:p>
          <a:p>
            <a:pPr lvl="1"/>
            <a:r>
              <a:rPr lang="en-GB" dirty="0"/>
              <a:t>ISM (</a:t>
            </a:r>
            <a:r>
              <a:rPr lang="en-GB" dirty="0" err="1"/>
              <a:t>eg</a:t>
            </a:r>
            <a:r>
              <a:rPr lang="en-GB" dirty="0"/>
              <a:t> faculty / research / professional staff mobilities)</a:t>
            </a:r>
          </a:p>
          <a:p>
            <a:pPr marL="0" indent="0">
              <a:buNone/>
            </a:pPr>
            <a:endParaRPr lang="en-GB" dirty="0"/>
          </a:p>
        </p:txBody>
      </p:sp>
    </p:spTree>
    <p:extLst>
      <p:ext uri="{BB962C8B-B14F-4D97-AF65-F5344CB8AC3E}">
        <p14:creationId xmlns:p14="http://schemas.microsoft.com/office/powerpoint/2010/main" val="136675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Conceptual notes</a:t>
            </a:r>
          </a:p>
        </p:txBody>
      </p:sp>
      <p:sp>
        <p:nvSpPr>
          <p:cNvPr id="3" name="Content Placeholder 2"/>
          <p:cNvSpPr>
            <a:spLocks noGrp="1"/>
          </p:cNvSpPr>
          <p:nvPr>
            <p:ph idx="1"/>
          </p:nvPr>
        </p:nvSpPr>
        <p:spPr/>
        <p:txBody>
          <a:bodyPr/>
          <a:lstStyle/>
          <a:p>
            <a:pPr marL="514350" indent="-514350">
              <a:buAutoNum type="arabicPeriod"/>
            </a:pPr>
            <a:r>
              <a:rPr lang="en-GB" dirty="0"/>
              <a:t>Internationalisation in Education</a:t>
            </a:r>
          </a:p>
          <a:p>
            <a:pPr marL="514350" indent="-514350">
              <a:buAutoNum type="arabicPeriod"/>
            </a:pPr>
            <a:r>
              <a:rPr lang="en-GB" dirty="0"/>
              <a:t>Instrumental Internationalisation</a:t>
            </a:r>
          </a:p>
        </p:txBody>
      </p:sp>
    </p:spTree>
    <p:extLst>
      <p:ext uri="{BB962C8B-B14F-4D97-AF65-F5344CB8AC3E}">
        <p14:creationId xmlns:p14="http://schemas.microsoft.com/office/powerpoint/2010/main" val="193288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9533</TotalTime>
  <Words>1812</Words>
  <Application>Microsoft Office PowerPoint</Application>
  <PresentationFormat>On-screen Show (4:3)</PresentationFormat>
  <Paragraphs>199</Paragraphs>
  <Slides>38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Source Sans Pro</vt:lpstr>
      <vt:lpstr>Office Theme</vt:lpstr>
      <vt:lpstr>PowerPoint Presentation</vt:lpstr>
      <vt:lpstr>PowerPoint Presentation</vt:lpstr>
      <vt:lpstr>Outline</vt:lpstr>
      <vt:lpstr>Context (1)</vt:lpstr>
      <vt:lpstr>Context (2)</vt:lpstr>
      <vt:lpstr>Context (2)</vt:lpstr>
      <vt:lpstr>Research Aims</vt:lpstr>
      <vt:lpstr>Session Aims</vt:lpstr>
      <vt:lpstr>Conceptual notes</vt:lpstr>
      <vt:lpstr>1. Internationalisation in Education</vt:lpstr>
      <vt:lpstr>1. Internationalisation in Education</vt:lpstr>
      <vt:lpstr>1. Internationalisation in Education</vt:lpstr>
      <vt:lpstr>1. Internationalisation in Education</vt:lpstr>
      <vt:lpstr>1. Internationalisation in Education</vt:lpstr>
      <vt:lpstr>2. Intrumentalism in IE</vt:lpstr>
      <vt:lpstr>2. Intrumentalism in IE</vt:lpstr>
      <vt:lpstr>Notes on Data and Methods</vt:lpstr>
      <vt:lpstr>Findings [1]</vt:lpstr>
      <vt:lpstr>There has been a significant increase in intra- ASEAN student flows in recent decades.</vt:lpstr>
      <vt:lpstr>Questions</vt:lpstr>
      <vt:lpstr>Findings [2] TNHE in China </vt:lpstr>
      <vt:lpstr>TNHE in China</vt:lpstr>
      <vt:lpstr>Transnational higher education in China </vt:lpstr>
      <vt:lpstr>Increasing scale (Sep 2018)</vt:lpstr>
      <vt:lpstr>Governance of TNHE in China</vt:lpstr>
      <vt:lpstr>Governance of TNHE in China</vt:lpstr>
      <vt:lpstr>Governance of TNHE in China</vt:lpstr>
      <vt:lpstr>Sino-British College </vt:lpstr>
      <vt:lpstr>Sino British College</vt:lpstr>
      <vt:lpstr>Sino-Danish Center</vt:lpstr>
      <vt:lpstr>Sino-Danish Center:  The “50:50” policy  </vt:lpstr>
      <vt:lpstr>Sino Danish Center</vt:lpstr>
      <vt:lpstr>2018 MOE Reforms</vt:lpstr>
      <vt:lpstr>Questions</vt:lpstr>
      <vt:lpstr>Future / intended findings [3]</vt:lpstr>
      <vt:lpstr>Resources</vt:lpstr>
      <vt:lpstr>Thank you</vt:lpstr>
      <vt:lpstr>Session Questions</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MZYSSPB2</dc:creator>
  <cp:lastModifiedBy>Gary Cronin</cp:lastModifiedBy>
  <cp:revision>37</cp:revision>
  <dcterms:created xsi:type="dcterms:W3CDTF">2012-06-12T15:56:20Z</dcterms:created>
  <dcterms:modified xsi:type="dcterms:W3CDTF">2023-06-13T12:05:43Z</dcterms:modified>
</cp:coreProperties>
</file>